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 id="2147483684" r:id="rId6"/>
  </p:sldMasterIdLst>
  <p:notesMasterIdLst>
    <p:notesMasterId r:id="rId67"/>
  </p:notesMasterIdLst>
  <p:handoutMasterIdLst>
    <p:handoutMasterId r:id="rId68"/>
  </p:handoutMasterIdLst>
  <p:sldIdLst>
    <p:sldId id="560" r:id="rId7"/>
    <p:sldId id="566" r:id="rId8"/>
    <p:sldId id="567" r:id="rId9"/>
    <p:sldId id="564" r:id="rId10"/>
    <p:sldId id="568" r:id="rId11"/>
    <p:sldId id="572" r:id="rId12"/>
    <p:sldId id="573" r:id="rId13"/>
    <p:sldId id="561" r:id="rId14"/>
    <p:sldId id="574" r:id="rId15"/>
    <p:sldId id="606" r:id="rId16"/>
    <p:sldId id="577" r:id="rId17"/>
    <p:sldId id="578" r:id="rId18"/>
    <p:sldId id="579" r:id="rId19"/>
    <p:sldId id="580" r:id="rId20"/>
    <p:sldId id="581" r:id="rId21"/>
    <p:sldId id="582" r:id="rId22"/>
    <p:sldId id="576" r:id="rId23"/>
    <p:sldId id="583" r:id="rId24"/>
    <p:sldId id="584" r:id="rId25"/>
    <p:sldId id="585" r:id="rId26"/>
    <p:sldId id="586" r:id="rId27"/>
    <p:sldId id="587" r:id="rId28"/>
    <p:sldId id="588" r:id="rId29"/>
    <p:sldId id="589" r:id="rId30"/>
    <p:sldId id="590" r:id="rId31"/>
    <p:sldId id="591" r:id="rId32"/>
    <p:sldId id="592" r:id="rId33"/>
    <p:sldId id="593" r:id="rId34"/>
    <p:sldId id="594" r:id="rId35"/>
    <p:sldId id="595" r:id="rId36"/>
    <p:sldId id="596" r:id="rId37"/>
    <p:sldId id="597" r:id="rId38"/>
    <p:sldId id="598" r:id="rId39"/>
    <p:sldId id="599" r:id="rId40"/>
    <p:sldId id="600" r:id="rId41"/>
    <p:sldId id="601" r:id="rId42"/>
    <p:sldId id="602" r:id="rId43"/>
    <p:sldId id="603" r:id="rId44"/>
    <p:sldId id="604" r:id="rId45"/>
    <p:sldId id="605" r:id="rId46"/>
    <p:sldId id="607" r:id="rId47"/>
    <p:sldId id="608" r:id="rId48"/>
    <p:sldId id="609" r:id="rId49"/>
    <p:sldId id="610" r:id="rId50"/>
    <p:sldId id="611" r:id="rId51"/>
    <p:sldId id="612" r:id="rId52"/>
    <p:sldId id="626" r:id="rId53"/>
    <p:sldId id="614" r:id="rId54"/>
    <p:sldId id="615" r:id="rId55"/>
    <p:sldId id="616" r:id="rId56"/>
    <p:sldId id="617" r:id="rId57"/>
    <p:sldId id="618" r:id="rId58"/>
    <p:sldId id="619" r:id="rId59"/>
    <p:sldId id="620" r:id="rId60"/>
    <p:sldId id="621" r:id="rId61"/>
    <p:sldId id="622" r:id="rId62"/>
    <p:sldId id="623" r:id="rId63"/>
    <p:sldId id="624" r:id="rId64"/>
    <p:sldId id="625" r:id="rId65"/>
    <p:sldId id="565" r:id="rId66"/>
  </p:sldIdLst>
  <p:sldSz cx="9144000" cy="5143500" type="screen16x9"/>
  <p:notesSz cx="6662738" cy="9926638"/>
  <p:defaultTextStyle>
    <a:defPPr>
      <a:defRPr lang="fr-FR"/>
    </a:defPPr>
    <a:lvl1pPr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144">
          <p15:clr>
            <a:srgbClr val="A4A3A4"/>
          </p15:clr>
        </p15:guide>
        <p15:guide id="2" orient="horz" pos="2913">
          <p15:clr>
            <a:srgbClr val="A4A3A4"/>
          </p15:clr>
        </p15:guide>
        <p15:guide id="3" orient="horz" pos="566">
          <p15:clr>
            <a:srgbClr val="A4A3A4"/>
          </p15:clr>
        </p15:guide>
        <p15:guide id="4" orient="horz" pos="3143">
          <p15:clr>
            <a:srgbClr val="A4A3A4"/>
          </p15:clr>
        </p15:guide>
        <p15:guide id="5" orient="horz" pos="1790">
          <p15:clr>
            <a:srgbClr val="A4A3A4"/>
          </p15:clr>
        </p15:guide>
        <p15:guide id="6" orient="horz" pos="215">
          <p15:clr>
            <a:srgbClr val="A4A3A4"/>
          </p15:clr>
        </p15:guide>
        <p15:guide id="7" pos="2880">
          <p15:clr>
            <a:srgbClr val="A4A3A4"/>
          </p15:clr>
        </p15:guide>
        <p15:guide id="8" pos="5420">
          <p15:clr>
            <a:srgbClr val="A4A3A4"/>
          </p15:clr>
        </p15:guide>
        <p15:guide id="9" pos="344">
          <p15:clr>
            <a:srgbClr val="A4A3A4"/>
          </p15:clr>
        </p15:guide>
        <p15:guide id="10" pos="2018">
          <p15:clr>
            <a:srgbClr val="A4A3A4"/>
          </p15:clr>
        </p15:guide>
      </p15:sldGuideLst>
    </p:ext>
    <p:ext uri="{2D200454-40CA-4A62-9FC3-DE9A4176ACB9}">
      <p15:notesGuideLst xmlns:p15="http://schemas.microsoft.com/office/powerpoint/2012/main">
        <p15:guide id="1" orient="horz" pos="3127">
          <p15:clr>
            <a:srgbClr val="A4A3A4"/>
          </p15:clr>
        </p15:guide>
        <p15:guide id="2" pos="20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2F2F2"/>
    <a:srgbClr val="2DAA64"/>
    <a:srgbClr val="41738C"/>
    <a:srgbClr val="8C2350"/>
    <a:srgbClr val="A6A6A6"/>
    <a:srgbClr val="417328"/>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24" autoAdjust="0"/>
    <p:restoredTop sz="94343" autoAdjust="0"/>
  </p:normalViewPr>
  <p:slideViewPr>
    <p:cSldViewPr>
      <p:cViewPr varScale="1">
        <p:scale>
          <a:sx n="147" d="100"/>
          <a:sy n="147" d="100"/>
        </p:scale>
        <p:origin x="810" y="114"/>
      </p:cViewPr>
      <p:guideLst>
        <p:guide orient="horz" pos="1144"/>
        <p:guide orient="horz" pos="2913"/>
        <p:guide orient="horz" pos="566"/>
        <p:guide orient="horz" pos="3143"/>
        <p:guide orient="horz" pos="1790"/>
        <p:guide orient="horz" pos="215"/>
        <p:guide pos="2880"/>
        <p:guide pos="5420"/>
        <p:guide pos="344"/>
        <p:guide pos="2018"/>
      </p:guideLst>
    </p:cSldViewPr>
  </p:slideViewPr>
  <p:outlineViewPr>
    <p:cViewPr>
      <p:scale>
        <a:sx n="33" d="100"/>
        <a:sy n="33" d="100"/>
      </p:scale>
      <p:origin x="0" y="6264"/>
    </p:cViewPr>
  </p:outlineViewPr>
  <p:notesTextViewPr>
    <p:cViewPr>
      <p:scale>
        <a:sx n="3" d="2"/>
        <a:sy n="3" d="2"/>
      </p:scale>
      <p:origin x="0" y="0"/>
    </p:cViewPr>
  </p:notesTextViewPr>
  <p:sorterViewPr>
    <p:cViewPr>
      <p:scale>
        <a:sx n="150" d="100"/>
        <a:sy n="150" d="100"/>
      </p:scale>
      <p:origin x="0" y="19410"/>
    </p:cViewPr>
  </p:sorterViewPr>
  <p:notesViewPr>
    <p:cSldViewPr>
      <p:cViewPr varScale="1">
        <p:scale>
          <a:sx n="50" d="100"/>
          <a:sy n="50" d="100"/>
        </p:scale>
        <p:origin x="-2946" y="-90"/>
      </p:cViewPr>
      <p:guideLst>
        <p:guide orient="horz" pos="3127"/>
        <p:guide pos="20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0B2367-EA1E-DD4B-804F-932637214C45}" type="doc">
      <dgm:prSet loTypeId="urn:microsoft.com/office/officeart/2005/8/layout/cycle8" loCatId="" qsTypeId="urn:microsoft.com/office/officeart/2005/8/quickstyle/simple1" qsCatId="simple" csTypeId="urn:microsoft.com/office/officeart/2005/8/colors/colorful1" csCatId="colorful" phldr="1"/>
      <dgm:spPr/>
    </dgm:pt>
    <dgm:pt modelId="{BBA0AA53-5CEA-0249-B709-75F09BB7DC51}">
      <dgm:prSet phldrT="[Texto]"/>
      <dgm:spPr/>
      <dgm:t>
        <a:bodyPr/>
        <a:lstStyle/>
        <a:p>
          <a:r>
            <a:rPr lang="fr-FR" noProof="0" dirty="0" smtClean="0"/>
            <a:t>Répartition des volumes d'activité</a:t>
          </a:r>
          <a:endParaRPr lang="fr-FR" noProof="0" dirty="0"/>
        </a:p>
      </dgm:t>
    </dgm:pt>
    <dgm:pt modelId="{6F1BCB24-5672-4D44-B405-40B6E54A5C74}" type="parTrans" cxnId="{5DD53E35-188B-D24B-9C41-735093FEE58A}">
      <dgm:prSet/>
      <dgm:spPr/>
      <dgm:t>
        <a:bodyPr/>
        <a:lstStyle/>
        <a:p>
          <a:endParaRPr lang="es-ES"/>
        </a:p>
      </dgm:t>
    </dgm:pt>
    <dgm:pt modelId="{9D0CD3FB-CA63-5642-B071-2F7BE330580C}" type="sibTrans" cxnId="{5DD53E35-188B-D24B-9C41-735093FEE58A}">
      <dgm:prSet/>
      <dgm:spPr/>
      <dgm:t>
        <a:bodyPr/>
        <a:lstStyle/>
        <a:p>
          <a:endParaRPr lang="es-ES"/>
        </a:p>
      </dgm:t>
    </dgm:pt>
    <dgm:pt modelId="{2AE97DC1-B7D6-3545-B797-41CCB5B693E8}">
      <dgm:prSet phldrT="[Texto]"/>
      <dgm:spPr/>
      <dgm:t>
        <a:bodyPr/>
        <a:lstStyle/>
        <a:p>
          <a:r>
            <a:rPr lang="fr-FR" noProof="0" dirty="0" smtClean="0"/>
            <a:t>Gestion des arbitrages</a:t>
          </a:r>
          <a:endParaRPr lang="fr-FR" noProof="0" dirty="0"/>
        </a:p>
      </dgm:t>
    </dgm:pt>
    <dgm:pt modelId="{CCDEE2B5-00A1-8F49-B299-222791EEB8CC}" type="parTrans" cxnId="{BF752C9F-D21A-4746-9AA2-47187267974C}">
      <dgm:prSet/>
      <dgm:spPr/>
      <dgm:t>
        <a:bodyPr/>
        <a:lstStyle/>
        <a:p>
          <a:endParaRPr lang="es-ES"/>
        </a:p>
      </dgm:t>
    </dgm:pt>
    <dgm:pt modelId="{FD636FB3-65CE-6849-9F42-F26CC800482E}" type="sibTrans" cxnId="{BF752C9F-D21A-4746-9AA2-47187267974C}">
      <dgm:prSet/>
      <dgm:spPr/>
      <dgm:t>
        <a:bodyPr/>
        <a:lstStyle/>
        <a:p>
          <a:endParaRPr lang="es-ES"/>
        </a:p>
      </dgm:t>
    </dgm:pt>
    <dgm:pt modelId="{C727B171-2C0D-BC4D-AF6F-6549B5D4032A}">
      <dgm:prSet phldrT="[Texto]"/>
      <dgm:spPr/>
      <dgm:t>
        <a:bodyPr lIns="0" rIns="0"/>
        <a:lstStyle/>
        <a:p>
          <a:r>
            <a:rPr lang="en-GB" noProof="0" dirty="0" smtClean="0"/>
            <a:t>Training</a:t>
          </a:r>
        </a:p>
        <a:p>
          <a:r>
            <a:rPr lang="en-GB" noProof="0" dirty="0" smtClean="0"/>
            <a:t>Team building</a:t>
          </a:r>
          <a:endParaRPr lang="en-GB" noProof="0" dirty="0"/>
        </a:p>
      </dgm:t>
    </dgm:pt>
    <dgm:pt modelId="{41180643-F926-D045-9844-BB19E0635650}" type="parTrans" cxnId="{03B52C50-0619-9043-A571-524A000C36FA}">
      <dgm:prSet/>
      <dgm:spPr/>
      <dgm:t>
        <a:bodyPr/>
        <a:lstStyle/>
        <a:p>
          <a:endParaRPr lang="es-ES"/>
        </a:p>
      </dgm:t>
    </dgm:pt>
    <dgm:pt modelId="{27D16B80-8652-204A-BD70-2D4DF2DECE92}" type="sibTrans" cxnId="{03B52C50-0619-9043-A571-524A000C36FA}">
      <dgm:prSet/>
      <dgm:spPr/>
      <dgm:t>
        <a:bodyPr/>
        <a:lstStyle/>
        <a:p>
          <a:endParaRPr lang="es-ES"/>
        </a:p>
      </dgm:t>
    </dgm:pt>
    <dgm:pt modelId="{1C08173B-5A55-EC4F-B45B-5FFAACAE01F5}">
      <dgm:prSet phldrT="[Texto]" custT="1"/>
      <dgm:spPr/>
      <dgm:t>
        <a:bodyPr/>
        <a:lstStyle/>
        <a:p>
          <a:r>
            <a:rPr lang="fr-FR" sz="800" noProof="0" dirty="0" smtClean="0"/>
            <a:t>Plans d'Industrialisation des CS</a:t>
          </a:r>
          <a:endParaRPr lang="fr-FR" sz="800" noProof="0" dirty="0"/>
        </a:p>
      </dgm:t>
    </dgm:pt>
    <dgm:pt modelId="{C1E8945D-6729-1742-8C25-81B2F07EC6DB}" type="parTrans" cxnId="{AC709884-3BEA-9A42-91BD-41F8EB3BCC91}">
      <dgm:prSet/>
      <dgm:spPr/>
      <dgm:t>
        <a:bodyPr/>
        <a:lstStyle/>
        <a:p>
          <a:endParaRPr lang="es-ES"/>
        </a:p>
      </dgm:t>
    </dgm:pt>
    <dgm:pt modelId="{7B8DE466-3B4F-9048-A1D4-7C95CD29D371}" type="sibTrans" cxnId="{AC709884-3BEA-9A42-91BD-41F8EB3BCC91}">
      <dgm:prSet/>
      <dgm:spPr/>
      <dgm:t>
        <a:bodyPr/>
        <a:lstStyle/>
        <a:p>
          <a:endParaRPr lang="es-ES"/>
        </a:p>
      </dgm:t>
    </dgm:pt>
    <dgm:pt modelId="{E49548BA-3CEC-7445-BE38-666BB88DBD0F}">
      <dgm:prSet phldrT="[Texto]"/>
      <dgm:spPr/>
      <dgm:t>
        <a:bodyPr/>
        <a:lstStyle/>
        <a:p>
          <a:r>
            <a:rPr lang="es-ES" dirty="0" smtClean="0"/>
            <a:t>R</a:t>
          </a:r>
          <a:r>
            <a:rPr lang="fr-FR" noProof="0" dirty="0" smtClean="0"/>
            <a:t>référencement des CS et leurs spécialités</a:t>
          </a:r>
          <a:endParaRPr lang="fr-FR" noProof="0" dirty="0"/>
        </a:p>
      </dgm:t>
    </dgm:pt>
    <dgm:pt modelId="{EE8CBBE2-3848-9A42-97EE-DFD4814CE78A}" type="parTrans" cxnId="{965432F0-578E-4046-A34B-CC83EF2BAC93}">
      <dgm:prSet/>
      <dgm:spPr/>
      <dgm:t>
        <a:bodyPr/>
        <a:lstStyle/>
        <a:p>
          <a:endParaRPr lang="es-ES"/>
        </a:p>
      </dgm:t>
    </dgm:pt>
    <dgm:pt modelId="{7115E599-CC62-2144-94A8-286EC06912C4}" type="sibTrans" cxnId="{965432F0-578E-4046-A34B-CC83EF2BAC93}">
      <dgm:prSet/>
      <dgm:spPr/>
      <dgm:t>
        <a:bodyPr/>
        <a:lstStyle/>
        <a:p>
          <a:endParaRPr lang="es-ES"/>
        </a:p>
      </dgm:t>
    </dgm:pt>
    <dgm:pt modelId="{1D4D7AF3-3E2D-0944-A3B5-AFB3FE0949A7}" type="pres">
      <dgm:prSet presAssocID="{9B0B2367-EA1E-DD4B-804F-932637214C45}" presName="compositeShape" presStyleCnt="0">
        <dgm:presLayoutVars>
          <dgm:chMax val="7"/>
          <dgm:dir/>
          <dgm:resizeHandles val="exact"/>
        </dgm:presLayoutVars>
      </dgm:prSet>
      <dgm:spPr/>
    </dgm:pt>
    <dgm:pt modelId="{4C1E6817-DBA4-C34E-B9D6-9F1ECF193B04}" type="pres">
      <dgm:prSet presAssocID="{9B0B2367-EA1E-DD4B-804F-932637214C45}" presName="wedge1" presStyleLbl="node1" presStyleIdx="0" presStyleCnt="5"/>
      <dgm:spPr/>
      <dgm:t>
        <a:bodyPr/>
        <a:lstStyle/>
        <a:p>
          <a:endParaRPr lang="es-ES"/>
        </a:p>
      </dgm:t>
    </dgm:pt>
    <dgm:pt modelId="{ADFED75C-A838-554F-B27D-1A43AEFB18E4}" type="pres">
      <dgm:prSet presAssocID="{9B0B2367-EA1E-DD4B-804F-932637214C45}" presName="dummy1a" presStyleCnt="0"/>
      <dgm:spPr/>
    </dgm:pt>
    <dgm:pt modelId="{349ABCBD-D2E9-0140-966F-607C96A967A7}" type="pres">
      <dgm:prSet presAssocID="{9B0B2367-EA1E-DD4B-804F-932637214C45}" presName="dummy1b" presStyleCnt="0"/>
      <dgm:spPr/>
    </dgm:pt>
    <dgm:pt modelId="{14066109-14E1-3B44-A3ED-BD039B1AF748}" type="pres">
      <dgm:prSet presAssocID="{9B0B2367-EA1E-DD4B-804F-932637214C45}" presName="wedge1Tx" presStyleLbl="node1" presStyleIdx="0" presStyleCnt="5">
        <dgm:presLayoutVars>
          <dgm:chMax val="0"/>
          <dgm:chPref val="0"/>
          <dgm:bulletEnabled val="1"/>
        </dgm:presLayoutVars>
      </dgm:prSet>
      <dgm:spPr/>
      <dgm:t>
        <a:bodyPr/>
        <a:lstStyle/>
        <a:p>
          <a:endParaRPr lang="es-ES"/>
        </a:p>
      </dgm:t>
    </dgm:pt>
    <dgm:pt modelId="{BB84ED36-C928-B74D-B042-0E5AC8BFAC52}" type="pres">
      <dgm:prSet presAssocID="{9B0B2367-EA1E-DD4B-804F-932637214C45}" presName="wedge2" presStyleLbl="node1" presStyleIdx="1" presStyleCnt="5"/>
      <dgm:spPr/>
      <dgm:t>
        <a:bodyPr/>
        <a:lstStyle/>
        <a:p>
          <a:endParaRPr lang="es-ES"/>
        </a:p>
      </dgm:t>
    </dgm:pt>
    <dgm:pt modelId="{5853CE2C-556F-1243-BC23-220D61C0D2B5}" type="pres">
      <dgm:prSet presAssocID="{9B0B2367-EA1E-DD4B-804F-932637214C45}" presName="dummy2a" presStyleCnt="0"/>
      <dgm:spPr/>
    </dgm:pt>
    <dgm:pt modelId="{0A126FA7-857D-364B-A0B6-FEAC72B89945}" type="pres">
      <dgm:prSet presAssocID="{9B0B2367-EA1E-DD4B-804F-932637214C45}" presName="dummy2b" presStyleCnt="0"/>
      <dgm:spPr/>
    </dgm:pt>
    <dgm:pt modelId="{385F7F29-AA60-1947-A1E9-ED36DB04091D}" type="pres">
      <dgm:prSet presAssocID="{9B0B2367-EA1E-DD4B-804F-932637214C45}" presName="wedge2Tx" presStyleLbl="node1" presStyleIdx="1" presStyleCnt="5">
        <dgm:presLayoutVars>
          <dgm:chMax val="0"/>
          <dgm:chPref val="0"/>
          <dgm:bulletEnabled val="1"/>
        </dgm:presLayoutVars>
      </dgm:prSet>
      <dgm:spPr/>
      <dgm:t>
        <a:bodyPr/>
        <a:lstStyle/>
        <a:p>
          <a:endParaRPr lang="es-ES"/>
        </a:p>
      </dgm:t>
    </dgm:pt>
    <dgm:pt modelId="{F75E9651-188F-334B-8999-AF516DF597B2}" type="pres">
      <dgm:prSet presAssocID="{9B0B2367-EA1E-DD4B-804F-932637214C45}" presName="wedge3" presStyleLbl="node1" presStyleIdx="2" presStyleCnt="5"/>
      <dgm:spPr/>
      <dgm:t>
        <a:bodyPr/>
        <a:lstStyle/>
        <a:p>
          <a:endParaRPr lang="es-ES"/>
        </a:p>
      </dgm:t>
    </dgm:pt>
    <dgm:pt modelId="{E297BEBB-440F-CA49-906A-C8D9EA32B742}" type="pres">
      <dgm:prSet presAssocID="{9B0B2367-EA1E-DD4B-804F-932637214C45}" presName="dummy3a" presStyleCnt="0"/>
      <dgm:spPr/>
    </dgm:pt>
    <dgm:pt modelId="{C7F05E30-7485-9B4A-B6F3-042FE1AE2FEB}" type="pres">
      <dgm:prSet presAssocID="{9B0B2367-EA1E-DD4B-804F-932637214C45}" presName="dummy3b" presStyleCnt="0"/>
      <dgm:spPr/>
    </dgm:pt>
    <dgm:pt modelId="{880C5013-4E07-F842-8CBA-E0F28F312967}" type="pres">
      <dgm:prSet presAssocID="{9B0B2367-EA1E-DD4B-804F-932637214C45}" presName="wedge3Tx" presStyleLbl="node1" presStyleIdx="2" presStyleCnt="5">
        <dgm:presLayoutVars>
          <dgm:chMax val="0"/>
          <dgm:chPref val="0"/>
          <dgm:bulletEnabled val="1"/>
        </dgm:presLayoutVars>
      </dgm:prSet>
      <dgm:spPr/>
      <dgm:t>
        <a:bodyPr/>
        <a:lstStyle/>
        <a:p>
          <a:endParaRPr lang="es-ES"/>
        </a:p>
      </dgm:t>
    </dgm:pt>
    <dgm:pt modelId="{94848ACE-C538-9541-9D3F-9709B1D55B5A}" type="pres">
      <dgm:prSet presAssocID="{9B0B2367-EA1E-DD4B-804F-932637214C45}" presName="wedge4" presStyleLbl="node1" presStyleIdx="3" presStyleCnt="5"/>
      <dgm:spPr/>
      <dgm:t>
        <a:bodyPr/>
        <a:lstStyle/>
        <a:p>
          <a:endParaRPr lang="es-ES"/>
        </a:p>
      </dgm:t>
    </dgm:pt>
    <dgm:pt modelId="{AC7AA62D-DFCB-D64B-95AE-DE6DD1BCC11E}" type="pres">
      <dgm:prSet presAssocID="{9B0B2367-EA1E-DD4B-804F-932637214C45}" presName="dummy4a" presStyleCnt="0"/>
      <dgm:spPr/>
    </dgm:pt>
    <dgm:pt modelId="{6887A5F0-2E3D-8548-8F79-8C666C09097C}" type="pres">
      <dgm:prSet presAssocID="{9B0B2367-EA1E-DD4B-804F-932637214C45}" presName="dummy4b" presStyleCnt="0"/>
      <dgm:spPr/>
    </dgm:pt>
    <dgm:pt modelId="{925BE42E-7393-5F4E-A917-E891A054E501}" type="pres">
      <dgm:prSet presAssocID="{9B0B2367-EA1E-DD4B-804F-932637214C45}" presName="wedge4Tx" presStyleLbl="node1" presStyleIdx="3" presStyleCnt="5">
        <dgm:presLayoutVars>
          <dgm:chMax val="0"/>
          <dgm:chPref val="0"/>
          <dgm:bulletEnabled val="1"/>
        </dgm:presLayoutVars>
      </dgm:prSet>
      <dgm:spPr/>
      <dgm:t>
        <a:bodyPr/>
        <a:lstStyle/>
        <a:p>
          <a:endParaRPr lang="es-ES"/>
        </a:p>
      </dgm:t>
    </dgm:pt>
    <dgm:pt modelId="{EE79DD5C-B88B-F84F-9E32-F3065576265A}" type="pres">
      <dgm:prSet presAssocID="{9B0B2367-EA1E-DD4B-804F-932637214C45}" presName="wedge5" presStyleLbl="node1" presStyleIdx="4" presStyleCnt="5"/>
      <dgm:spPr/>
      <dgm:t>
        <a:bodyPr/>
        <a:lstStyle/>
        <a:p>
          <a:endParaRPr lang="es-ES"/>
        </a:p>
      </dgm:t>
    </dgm:pt>
    <dgm:pt modelId="{B3ADAB46-6B03-0848-AC03-06F19E40729F}" type="pres">
      <dgm:prSet presAssocID="{9B0B2367-EA1E-DD4B-804F-932637214C45}" presName="dummy5a" presStyleCnt="0"/>
      <dgm:spPr/>
    </dgm:pt>
    <dgm:pt modelId="{349FE07D-26A8-E840-A931-7D2670CF735E}" type="pres">
      <dgm:prSet presAssocID="{9B0B2367-EA1E-DD4B-804F-932637214C45}" presName="dummy5b" presStyleCnt="0"/>
      <dgm:spPr/>
    </dgm:pt>
    <dgm:pt modelId="{6AD5038D-9D47-CB44-80D4-B3D89C8684E1}" type="pres">
      <dgm:prSet presAssocID="{9B0B2367-EA1E-DD4B-804F-932637214C45}" presName="wedge5Tx" presStyleLbl="node1" presStyleIdx="4" presStyleCnt="5">
        <dgm:presLayoutVars>
          <dgm:chMax val="0"/>
          <dgm:chPref val="0"/>
          <dgm:bulletEnabled val="1"/>
        </dgm:presLayoutVars>
      </dgm:prSet>
      <dgm:spPr/>
      <dgm:t>
        <a:bodyPr/>
        <a:lstStyle/>
        <a:p>
          <a:endParaRPr lang="es-ES"/>
        </a:p>
      </dgm:t>
    </dgm:pt>
    <dgm:pt modelId="{507DB635-92F2-F341-A9A8-5C78E23D6C11}" type="pres">
      <dgm:prSet presAssocID="{9D0CD3FB-CA63-5642-B071-2F7BE330580C}" presName="arrowWedge1" presStyleLbl="fgSibTrans2D1" presStyleIdx="0" presStyleCnt="5" custLinFactNeighborX="8138" custLinFactNeighborY="72"/>
      <dgm:spPr>
        <a:noFill/>
      </dgm:spPr>
    </dgm:pt>
    <dgm:pt modelId="{11E5B0AD-2B85-B443-9B1A-B7C8EE6D7466}" type="pres">
      <dgm:prSet presAssocID="{FD636FB3-65CE-6849-9F42-F26CC800482E}" presName="arrowWedge2" presStyleLbl="fgSibTrans2D1" presStyleIdx="1" presStyleCnt="5" custLinFactNeighborX="10626" custLinFactNeighborY="3317"/>
      <dgm:spPr>
        <a:noFill/>
      </dgm:spPr>
    </dgm:pt>
    <dgm:pt modelId="{0BF18829-6CDD-164D-8DE9-E1E1E9645E89}" type="pres">
      <dgm:prSet presAssocID="{27D16B80-8652-204A-BD70-2D4DF2DECE92}" presName="arrowWedge3" presStyleLbl="fgSibTrans2D1" presStyleIdx="2" presStyleCnt="5" custLinFactNeighborX="-8392" custLinFactNeighborY="6132"/>
      <dgm:spPr>
        <a:noFill/>
      </dgm:spPr>
    </dgm:pt>
    <dgm:pt modelId="{EA688D4F-1010-994D-99C0-790248BAE2B2}" type="pres">
      <dgm:prSet presAssocID="{7B8DE466-3B4F-9048-A1D4-7C95CD29D371}" presName="arrowWedge4" presStyleLbl="fgSibTrans2D1" presStyleIdx="3" presStyleCnt="5" custLinFactNeighborX="-8717" custLinFactNeighborY="-96"/>
      <dgm:spPr>
        <a:noFill/>
      </dgm:spPr>
    </dgm:pt>
    <dgm:pt modelId="{8F510118-D899-3F4B-B684-2D7F69029B26}" type="pres">
      <dgm:prSet presAssocID="{7115E599-CC62-2144-94A8-286EC06912C4}" presName="arrowWedge5" presStyleLbl="fgSibTrans2D1" presStyleIdx="4" presStyleCnt="5" custLinFactNeighborX="-38507" custLinFactNeighborY="20687"/>
      <dgm:spPr>
        <a:noFill/>
      </dgm:spPr>
    </dgm:pt>
  </dgm:ptLst>
  <dgm:cxnLst>
    <dgm:cxn modelId="{83B2AD6D-B35C-45E1-B3DB-A32594C83252}" type="presOf" srcId="{C727B171-2C0D-BC4D-AF6F-6549B5D4032A}" destId="{F75E9651-188F-334B-8999-AF516DF597B2}" srcOrd="0" destOrd="0" presId="urn:microsoft.com/office/officeart/2005/8/layout/cycle8"/>
    <dgm:cxn modelId="{03B52C50-0619-9043-A571-524A000C36FA}" srcId="{9B0B2367-EA1E-DD4B-804F-932637214C45}" destId="{C727B171-2C0D-BC4D-AF6F-6549B5D4032A}" srcOrd="2" destOrd="0" parTransId="{41180643-F926-D045-9844-BB19E0635650}" sibTransId="{27D16B80-8652-204A-BD70-2D4DF2DECE92}"/>
    <dgm:cxn modelId="{846AE647-A517-4C27-8771-8E9D27775842}" type="presOf" srcId="{9B0B2367-EA1E-DD4B-804F-932637214C45}" destId="{1D4D7AF3-3E2D-0944-A3B5-AFB3FE0949A7}" srcOrd="0" destOrd="0" presId="urn:microsoft.com/office/officeart/2005/8/layout/cycle8"/>
    <dgm:cxn modelId="{964BE63F-BE4A-4063-8921-7B793B253F34}" type="presOf" srcId="{2AE97DC1-B7D6-3545-B797-41CCB5B693E8}" destId="{385F7F29-AA60-1947-A1E9-ED36DB04091D}" srcOrd="1" destOrd="0" presId="urn:microsoft.com/office/officeart/2005/8/layout/cycle8"/>
    <dgm:cxn modelId="{5BFC0133-1C7E-480B-8B00-D26CFDBEAFB7}" type="presOf" srcId="{2AE97DC1-B7D6-3545-B797-41CCB5B693E8}" destId="{BB84ED36-C928-B74D-B042-0E5AC8BFAC52}" srcOrd="0" destOrd="0" presId="urn:microsoft.com/office/officeart/2005/8/layout/cycle8"/>
    <dgm:cxn modelId="{DDBA5780-D2A9-48A8-A530-6898F8DFD9D5}" type="presOf" srcId="{BBA0AA53-5CEA-0249-B709-75F09BB7DC51}" destId="{4C1E6817-DBA4-C34E-B9D6-9F1ECF193B04}" srcOrd="0" destOrd="0" presId="urn:microsoft.com/office/officeart/2005/8/layout/cycle8"/>
    <dgm:cxn modelId="{965432F0-578E-4046-A34B-CC83EF2BAC93}" srcId="{9B0B2367-EA1E-DD4B-804F-932637214C45}" destId="{E49548BA-3CEC-7445-BE38-666BB88DBD0F}" srcOrd="4" destOrd="0" parTransId="{EE8CBBE2-3848-9A42-97EE-DFD4814CE78A}" sibTransId="{7115E599-CC62-2144-94A8-286EC06912C4}"/>
    <dgm:cxn modelId="{B7E0F0C2-2E26-44BD-AFBD-D3D145447DC2}" type="presOf" srcId="{1C08173B-5A55-EC4F-B45B-5FFAACAE01F5}" destId="{94848ACE-C538-9541-9D3F-9709B1D55B5A}" srcOrd="0" destOrd="0" presId="urn:microsoft.com/office/officeart/2005/8/layout/cycle8"/>
    <dgm:cxn modelId="{BF752C9F-D21A-4746-9AA2-47187267974C}" srcId="{9B0B2367-EA1E-DD4B-804F-932637214C45}" destId="{2AE97DC1-B7D6-3545-B797-41CCB5B693E8}" srcOrd="1" destOrd="0" parTransId="{CCDEE2B5-00A1-8F49-B299-222791EEB8CC}" sibTransId="{FD636FB3-65CE-6849-9F42-F26CC800482E}"/>
    <dgm:cxn modelId="{5DD53E35-188B-D24B-9C41-735093FEE58A}" srcId="{9B0B2367-EA1E-DD4B-804F-932637214C45}" destId="{BBA0AA53-5CEA-0249-B709-75F09BB7DC51}" srcOrd="0" destOrd="0" parTransId="{6F1BCB24-5672-4D44-B405-40B6E54A5C74}" sibTransId="{9D0CD3FB-CA63-5642-B071-2F7BE330580C}"/>
    <dgm:cxn modelId="{EB11C95A-E747-4BD8-9D12-F9B865F98FC2}" type="presOf" srcId="{1C08173B-5A55-EC4F-B45B-5FFAACAE01F5}" destId="{925BE42E-7393-5F4E-A917-E891A054E501}" srcOrd="1" destOrd="0" presId="urn:microsoft.com/office/officeart/2005/8/layout/cycle8"/>
    <dgm:cxn modelId="{AC709884-3BEA-9A42-91BD-41F8EB3BCC91}" srcId="{9B0B2367-EA1E-DD4B-804F-932637214C45}" destId="{1C08173B-5A55-EC4F-B45B-5FFAACAE01F5}" srcOrd="3" destOrd="0" parTransId="{C1E8945D-6729-1742-8C25-81B2F07EC6DB}" sibTransId="{7B8DE466-3B4F-9048-A1D4-7C95CD29D371}"/>
    <dgm:cxn modelId="{EC840E48-31DC-4864-8CD2-44F43924707B}" type="presOf" srcId="{C727B171-2C0D-BC4D-AF6F-6549B5D4032A}" destId="{880C5013-4E07-F842-8CBA-E0F28F312967}" srcOrd="1" destOrd="0" presId="urn:microsoft.com/office/officeart/2005/8/layout/cycle8"/>
    <dgm:cxn modelId="{990DDB8E-7365-4936-B790-DCBF62D5231C}" type="presOf" srcId="{E49548BA-3CEC-7445-BE38-666BB88DBD0F}" destId="{EE79DD5C-B88B-F84F-9E32-F3065576265A}" srcOrd="0" destOrd="0" presId="urn:microsoft.com/office/officeart/2005/8/layout/cycle8"/>
    <dgm:cxn modelId="{7923746D-72EE-40FC-81E7-FAE33150B847}" type="presOf" srcId="{BBA0AA53-5CEA-0249-B709-75F09BB7DC51}" destId="{14066109-14E1-3B44-A3ED-BD039B1AF748}" srcOrd="1" destOrd="0" presId="urn:microsoft.com/office/officeart/2005/8/layout/cycle8"/>
    <dgm:cxn modelId="{EE411B26-BC8A-4E54-AFB6-7A5620A9F5A4}" type="presOf" srcId="{E49548BA-3CEC-7445-BE38-666BB88DBD0F}" destId="{6AD5038D-9D47-CB44-80D4-B3D89C8684E1}" srcOrd="1" destOrd="0" presId="urn:microsoft.com/office/officeart/2005/8/layout/cycle8"/>
    <dgm:cxn modelId="{A10DBD16-CA19-437F-8B47-4B295CE51D91}" type="presParOf" srcId="{1D4D7AF3-3E2D-0944-A3B5-AFB3FE0949A7}" destId="{4C1E6817-DBA4-C34E-B9D6-9F1ECF193B04}" srcOrd="0" destOrd="0" presId="urn:microsoft.com/office/officeart/2005/8/layout/cycle8"/>
    <dgm:cxn modelId="{E64F7F6E-ED99-425F-9985-93DB261268F1}" type="presParOf" srcId="{1D4D7AF3-3E2D-0944-A3B5-AFB3FE0949A7}" destId="{ADFED75C-A838-554F-B27D-1A43AEFB18E4}" srcOrd="1" destOrd="0" presId="urn:microsoft.com/office/officeart/2005/8/layout/cycle8"/>
    <dgm:cxn modelId="{4E5C54EE-AE3A-4D62-90C4-0C0D91F975E1}" type="presParOf" srcId="{1D4D7AF3-3E2D-0944-A3B5-AFB3FE0949A7}" destId="{349ABCBD-D2E9-0140-966F-607C96A967A7}" srcOrd="2" destOrd="0" presId="urn:microsoft.com/office/officeart/2005/8/layout/cycle8"/>
    <dgm:cxn modelId="{E58297A7-2EEE-4342-9C15-21736854F528}" type="presParOf" srcId="{1D4D7AF3-3E2D-0944-A3B5-AFB3FE0949A7}" destId="{14066109-14E1-3B44-A3ED-BD039B1AF748}" srcOrd="3" destOrd="0" presId="urn:microsoft.com/office/officeart/2005/8/layout/cycle8"/>
    <dgm:cxn modelId="{03715FFF-29A9-4115-93FE-5B2A38FBE3E1}" type="presParOf" srcId="{1D4D7AF3-3E2D-0944-A3B5-AFB3FE0949A7}" destId="{BB84ED36-C928-B74D-B042-0E5AC8BFAC52}" srcOrd="4" destOrd="0" presId="urn:microsoft.com/office/officeart/2005/8/layout/cycle8"/>
    <dgm:cxn modelId="{4BADAC51-5418-4FEC-AE34-54DAB8CF12ED}" type="presParOf" srcId="{1D4D7AF3-3E2D-0944-A3B5-AFB3FE0949A7}" destId="{5853CE2C-556F-1243-BC23-220D61C0D2B5}" srcOrd="5" destOrd="0" presId="urn:microsoft.com/office/officeart/2005/8/layout/cycle8"/>
    <dgm:cxn modelId="{A16B5D24-9FC1-4A1D-B541-36290B637C74}" type="presParOf" srcId="{1D4D7AF3-3E2D-0944-A3B5-AFB3FE0949A7}" destId="{0A126FA7-857D-364B-A0B6-FEAC72B89945}" srcOrd="6" destOrd="0" presId="urn:microsoft.com/office/officeart/2005/8/layout/cycle8"/>
    <dgm:cxn modelId="{0D0F29A3-A8E0-452D-95AD-217B44874AC9}" type="presParOf" srcId="{1D4D7AF3-3E2D-0944-A3B5-AFB3FE0949A7}" destId="{385F7F29-AA60-1947-A1E9-ED36DB04091D}" srcOrd="7" destOrd="0" presId="urn:microsoft.com/office/officeart/2005/8/layout/cycle8"/>
    <dgm:cxn modelId="{CBE3F47D-B75B-4CF8-858F-FF8A8EF03154}" type="presParOf" srcId="{1D4D7AF3-3E2D-0944-A3B5-AFB3FE0949A7}" destId="{F75E9651-188F-334B-8999-AF516DF597B2}" srcOrd="8" destOrd="0" presId="urn:microsoft.com/office/officeart/2005/8/layout/cycle8"/>
    <dgm:cxn modelId="{CBF154EC-2B78-4D44-A745-4A8943982731}" type="presParOf" srcId="{1D4D7AF3-3E2D-0944-A3B5-AFB3FE0949A7}" destId="{E297BEBB-440F-CA49-906A-C8D9EA32B742}" srcOrd="9" destOrd="0" presId="urn:microsoft.com/office/officeart/2005/8/layout/cycle8"/>
    <dgm:cxn modelId="{5893E26C-CACF-4ADC-B281-F0423B4F3337}" type="presParOf" srcId="{1D4D7AF3-3E2D-0944-A3B5-AFB3FE0949A7}" destId="{C7F05E30-7485-9B4A-B6F3-042FE1AE2FEB}" srcOrd="10" destOrd="0" presId="urn:microsoft.com/office/officeart/2005/8/layout/cycle8"/>
    <dgm:cxn modelId="{D7F4368E-6DEA-42FC-928B-50DF612C3965}" type="presParOf" srcId="{1D4D7AF3-3E2D-0944-A3B5-AFB3FE0949A7}" destId="{880C5013-4E07-F842-8CBA-E0F28F312967}" srcOrd="11" destOrd="0" presId="urn:microsoft.com/office/officeart/2005/8/layout/cycle8"/>
    <dgm:cxn modelId="{C3708655-5722-4FC6-8AF9-327543347396}" type="presParOf" srcId="{1D4D7AF3-3E2D-0944-A3B5-AFB3FE0949A7}" destId="{94848ACE-C538-9541-9D3F-9709B1D55B5A}" srcOrd="12" destOrd="0" presId="urn:microsoft.com/office/officeart/2005/8/layout/cycle8"/>
    <dgm:cxn modelId="{032C8AE9-C054-4A9B-8076-59280E312825}" type="presParOf" srcId="{1D4D7AF3-3E2D-0944-A3B5-AFB3FE0949A7}" destId="{AC7AA62D-DFCB-D64B-95AE-DE6DD1BCC11E}" srcOrd="13" destOrd="0" presId="urn:microsoft.com/office/officeart/2005/8/layout/cycle8"/>
    <dgm:cxn modelId="{761F25F1-185C-486A-8877-0A69971848B7}" type="presParOf" srcId="{1D4D7AF3-3E2D-0944-A3B5-AFB3FE0949A7}" destId="{6887A5F0-2E3D-8548-8F79-8C666C09097C}" srcOrd="14" destOrd="0" presId="urn:microsoft.com/office/officeart/2005/8/layout/cycle8"/>
    <dgm:cxn modelId="{CBD91097-854D-44E5-BFD0-2F4177864CF3}" type="presParOf" srcId="{1D4D7AF3-3E2D-0944-A3B5-AFB3FE0949A7}" destId="{925BE42E-7393-5F4E-A917-E891A054E501}" srcOrd="15" destOrd="0" presId="urn:microsoft.com/office/officeart/2005/8/layout/cycle8"/>
    <dgm:cxn modelId="{28023CC7-AAF3-4798-9291-8D3AE2A3CC2C}" type="presParOf" srcId="{1D4D7AF3-3E2D-0944-A3B5-AFB3FE0949A7}" destId="{EE79DD5C-B88B-F84F-9E32-F3065576265A}" srcOrd="16" destOrd="0" presId="urn:microsoft.com/office/officeart/2005/8/layout/cycle8"/>
    <dgm:cxn modelId="{615906A2-587B-4BF3-ACED-DB2EA9D797DC}" type="presParOf" srcId="{1D4D7AF3-3E2D-0944-A3B5-AFB3FE0949A7}" destId="{B3ADAB46-6B03-0848-AC03-06F19E40729F}" srcOrd="17" destOrd="0" presId="urn:microsoft.com/office/officeart/2005/8/layout/cycle8"/>
    <dgm:cxn modelId="{1777C4B3-D34B-4537-B7E2-8277623387FA}" type="presParOf" srcId="{1D4D7AF3-3E2D-0944-A3B5-AFB3FE0949A7}" destId="{349FE07D-26A8-E840-A931-7D2670CF735E}" srcOrd="18" destOrd="0" presId="urn:microsoft.com/office/officeart/2005/8/layout/cycle8"/>
    <dgm:cxn modelId="{59526B30-188A-4469-ADD7-FB6FB1CBA16F}" type="presParOf" srcId="{1D4D7AF3-3E2D-0944-A3B5-AFB3FE0949A7}" destId="{6AD5038D-9D47-CB44-80D4-B3D89C8684E1}" srcOrd="19" destOrd="0" presId="urn:microsoft.com/office/officeart/2005/8/layout/cycle8"/>
    <dgm:cxn modelId="{311A4354-2F57-4110-B2A2-A55E766A343E}" type="presParOf" srcId="{1D4D7AF3-3E2D-0944-A3B5-AFB3FE0949A7}" destId="{507DB635-92F2-F341-A9A8-5C78E23D6C11}" srcOrd="20" destOrd="0" presId="urn:microsoft.com/office/officeart/2005/8/layout/cycle8"/>
    <dgm:cxn modelId="{E84AA0FA-0ED7-45EE-BA7B-5C1CF0DBE120}" type="presParOf" srcId="{1D4D7AF3-3E2D-0944-A3B5-AFB3FE0949A7}" destId="{11E5B0AD-2B85-B443-9B1A-B7C8EE6D7466}" srcOrd="21" destOrd="0" presId="urn:microsoft.com/office/officeart/2005/8/layout/cycle8"/>
    <dgm:cxn modelId="{821242C0-2339-4EB6-AE5C-F9E52C4852FD}" type="presParOf" srcId="{1D4D7AF3-3E2D-0944-A3B5-AFB3FE0949A7}" destId="{0BF18829-6CDD-164D-8DE9-E1E1E9645E89}" srcOrd="22" destOrd="0" presId="urn:microsoft.com/office/officeart/2005/8/layout/cycle8"/>
    <dgm:cxn modelId="{D84B3441-1562-4F15-96C7-347EAECDAF31}" type="presParOf" srcId="{1D4D7AF3-3E2D-0944-A3B5-AFB3FE0949A7}" destId="{EA688D4F-1010-994D-99C0-790248BAE2B2}" srcOrd="23" destOrd="0" presId="urn:microsoft.com/office/officeart/2005/8/layout/cycle8"/>
    <dgm:cxn modelId="{3F87B8AF-689F-474C-B37B-A958C65934E8}" type="presParOf" srcId="{1D4D7AF3-3E2D-0944-A3B5-AFB3FE0949A7}" destId="{8F510118-D899-3F4B-B684-2D7F69029B26}" srcOrd="24" destOrd="0" presId="urn:microsoft.com/office/officeart/2005/8/layout/cycle8"/>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C01067-55F5-4E01-BBC4-23CE63E72D2C}" type="doc">
      <dgm:prSet loTypeId="urn:microsoft.com/office/officeart/2005/8/layout/vList3" loCatId="picture" qsTypeId="urn:microsoft.com/office/officeart/2005/8/quickstyle/simple5" qsCatId="simple" csTypeId="urn:microsoft.com/office/officeart/2005/8/colors/accent2_1" csCatId="accent2" phldr="1"/>
      <dgm:spPr/>
    </dgm:pt>
    <dgm:pt modelId="{E89465FF-F034-4B67-B5B1-B92DAAF82784}">
      <dgm:prSet phldrT="[Texto]" custT="1"/>
      <dgm:spPr/>
      <dgm:t>
        <a:bodyPr/>
        <a:lstStyle/>
        <a:p>
          <a:pPr algn="l"/>
          <a:r>
            <a:rPr lang="fr-FR" sz="1600" b="1" dirty="0" smtClean="0"/>
            <a:t>Exécution des projets en langue française</a:t>
          </a:r>
          <a:endParaRPr lang="fr-FR" sz="1600" b="1" dirty="0"/>
        </a:p>
      </dgm:t>
    </dgm:pt>
    <dgm:pt modelId="{F8AB925F-DE13-4D6F-AA6A-4054B6EE5980}" type="parTrans" cxnId="{019918D3-598D-4992-9695-602F3B2C2498}">
      <dgm:prSet/>
      <dgm:spPr/>
      <dgm:t>
        <a:bodyPr/>
        <a:lstStyle/>
        <a:p>
          <a:endParaRPr lang="fr-FR"/>
        </a:p>
      </dgm:t>
    </dgm:pt>
    <dgm:pt modelId="{FCC9D7B5-8848-4602-B2CE-4473325D15DF}" type="sibTrans" cxnId="{019918D3-598D-4992-9695-602F3B2C2498}">
      <dgm:prSet/>
      <dgm:spPr/>
      <dgm:t>
        <a:bodyPr/>
        <a:lstStyle/>
        <a:p>
          <a:endParaRPr lang="fr-FR"/>
        </a:p>
      </dgm:t>
    </dgm:pt>
    <dgm:pt modelId="{C7D0906F-95F7-4DED-A9D5-AB5A8E45F330}">
      <dgm:prSet phldrT="[Texto]" custT="1"/>
      <dgm:spPr/>
      <dgm:t>
        <a:bodyPr/>
        <a:lstStyle/>
        <a:p>
          <a:pPr algn="l"/>
          <a:r>
            <a:rPr lang="fr-FR" sz="1600" b="1" dirty="0" smtClean="0"/>
            <a:t>Proximité géographique et culturelle</a:t>
          </a:r>
          <a:endParaRPr lang="fr-FR" sz="1600" b="1" dirty="0"/>
        </a:p>
      </dgm:t>
    </dgm:pt>
    <dgm:pt modelId="{D03641DA-CD70-43C3-9DAE-DBD2F99FBB04}" type="parTrans" cxnId="{291E6B17-AA54-47AE-ADF4-AD7E2F92B0CC}">
      <dgm:prSet/>
      <dgm:spPr/>
      <dgm:t>
        <a:bodyPr/>
        <a:lstStyle/>
        <a:p>
          <a:endParaRPr lang="fr-FR"/>
        </a:p>
      </dgm:t>
    </dgm:pt>
    <dgm:pt modelId="{73728C97-300A-4153-A82E-0140EE148EB0}" type="sibTrans" cxnId="{291E6B17-AA54-47AE-ADF4-AD7E2F92B0CC}">
      <dgm:prSet/>
      <dgm:spPr/>
      <dgm:t>
        <a:bodyPr/>
        <a:lstStyle/>
        <a:p>
          <a:endParaRPr lang="fr-FR"/>
        </a:p>
      </dgm:t>
    </dgm:pt>
    <dgm:pt modelId="{66418312-63D1-4036-A17D-6D102142A234}">
      <dgm:prSet phldrT="[Texto]" custT="1"/>
      <dgm:spPr/>
      <dgm:t>
        <a:bodyPr/>
        <a:lstStyle/>
        <a:p>
          <a:pPr algn="l"/>
          <a:r>
            <a:rPr lang="fr-FR" sz="1600" b="1" dirty="0" smtClean="0"/>
            <a:t>Coût compétitif</a:t>
          </a:r>
          <a:endParaRPr lang="fr-FR" sz="1600" b="1" dirty="0"/>
        </a:p>
      </dgm:t>
    </dgm:pt>
    <dgm:pt modelId="{9C33935E-04D2-4869-9038-80D3528FB13F}" type="parTrans" cxnId="{7A59E171-9976-4FE9-A1E5-B71812CC9E79}">
      <dgm:prSet/>
      <dgm:spPr/>
      <dgm:t>
        <a:bodyPr/>
        <a:lstStyle/>
        <a:p>
          <a:endParaRPr lang="fr-FR"/>
        </a:p>
      </dgm:t>
    </dgm:pt>
    <dgm:pt modelId="{4E9E965E-5B27-4CD9-9D5E-ADF36907C733}" type="sibTrans" cxnId="{7A59E171-9976-4FE9-A1E5-B71812CC9E79}">
      <dgm:prSet/>
      <dgm:spPr/>
      <dgm:t>
        <a:bodyPr/>
        <a:lstStyle/>
        <a:p>
          <a:endParaRPr lang="fr-FR"/>
        </a:p>
      </dgm:t>
    </dgm:pt>
    <dgm:pt modelId="{00C55648-7C41-41D5-B93B-10ADA328CC4E}">
      <dgm:prSet phldrT="[Texto]" custT="1"/>
      <dgm:spPr/>
      <dgm:t>
        <a:bodyPr/>
        <a:lstStyle/>
        <a:p>
          <a:pPr algn="l"/>
          <a:r>
            <a:rPr lang="fr-FR" sz="1600" b="1" dirty="0" smtClean="0"/>
            <a:t>Même Loi de protection de données</a:t>
          </a:r>
          <a:endParaRPr lang="fr-FR" sz="1600" b="1" dirty="0"/>
        </a:p>
      </dgm:t>
    </dgm:pt>
    <dgm:pt modelId="{1009E1E1-D430-456D-8216-02F10A50060A}" type="parTrans" cxnId="{39559729-4B3C-4849-8D62-2E1955215BE7}">
      <dgm:prSet/>
      <dgm:spPr/>
      <dgm:t>
        <a:bodyPr/>
        <a:lstStyle/>
        <a:p>
          <a:endParaRPr lang="fr-FR"/>
        </a:p>
      </dgm:t>
    </dgm:pt>
    <dgm:pt modelId="{F6EBAE69-3BE7-4C3F-A9DC-B6B720808390}" type="sibTrans" cxnId="{39559729-4B3C-4849-8D62-2E1955215BE7}">
      <dgm:prSet/>
      <dgm:spPr/>
      <dgm:t>
        <a:bodyPr/>
        <a:lstStyle/>
        <a:p>
          <a:endParaRPr lang="fr-FR"/>
        </a:p>
      </dgm:t>
    </dgm:pt>
    <dgm:pt modelId="{4A2BDF3D-D816-40BC-BEB0-ED0FC5B7E105}">
      <dgm:prSet phldrT="[Texto]" custT="1"/>
      <dgm:spPr/>
      <dgm:t>
        <a:bodyPr/>
        <a:lstStyle/>
        <a:p>
          <a:pPr algn="l"/>
          <a:r>
            <a:rPr lang="fr-FR" sz="1600" b="1" dirty="0" smtClean="0"/>
            <a:t>Population d’ingénieurs </a:t>
          </a:r>
        </a:p>
      </dgm:t>
    </dgm:pt>
    <dgm:pt modelId="{11361216-FF44-4682-8B68-332905618375}" type="parTrans" cxnId="{61861E99-5AE3-41F5-99D3-C84382C655BB}">
      <dgm:prSet/>
      <dgm:spPr/>
      <dgm:t>
        <a:bodyPr/>
        <a:lstStyle/>
        <a:p>
          <a:endParaRPr lang="fr-FR"/>
        </a:p>
      </dgm:t>
    </dgm:pt>
    <dgm:pt modelId="{DC4F36DB-8D72-4A42-952D-3A5366453C34}" type="sibTrans" cxnId="{61861E99-5AE3-41F5-99D3-C84382C655BB}">
      <dgm:prSet/>
      <dgm:spPr/>
      <dgm:t>
        <a:bodyPr/>
        <a:lstStyle/>
        <a:p>
          <a:endParaRPr lang="fr-FR"/>
        </a:p>
      </dgm:t>
    </dgm:pt>
    <dgm:pt modelId="{E7D4B9AD-8F7E-449A-98C9-56CA97B2C416}">
      <dgm:prSet phldrT="[Texto]" custT="1"/>
      <dgm:spPr/>
      <dgm:t>
        <a:bodyPr/>
        <a:lstStyle/>
        <a:p>
          <a:pPr algn="l"/>
          <a:r>
            <a:rPr lang="fr-FR" sz="1600" b="1" dirty="0" smtClean="0"/>
            <a:t>Positionnement sur des activités </a:t>
          </a:r>
          <a:r>
            <a:rPr lang="fr-FR" sz="1600" b="1" smtClean="0"/>
            <a:t>à valeurs ajoutées </a:t>
          </a:r>
          <a:endParaRPr lang="fr-FR" sz="1600" b="1" dirty="0" smtClean="0"/>
        </a:p>
      </dgm:t>
    </dgm:pt>
    <dgm:pt modelId="{4F66B0E2-8F34-4700-8893-31E7DC5FE82D}" type="parTrans" cxnId="{3F7FE6F6-90BA-49E9-B460-B060A31829B8}">
      <dgm:prSet/>
      <dgm:spPr/>
      <dgm:t>
        <a:bodyPr/>
        <a:lstStyle/>
        <a:p>
          <a:endParaRPr lang="fr-FR"/>
        </a:p>
      </dgm:t>
    </dgm:pt>
    <dgm:pt modelId="{DB6CBB66-F847-4832-87D2-BD57067AB6C4}" type="sibTrans" cxnId="{3F7FE6F6-90BA-49E9-B460-B060A31829B8}">
      <dgm:prSet/>
      <dgm:spPr/>
      <dgm:t>
        <a:bodyPr/>
        <a:lstStyle/>
        <a:p>
          <a:endParaRPr lang="fr-FR"/>
        </a:p>
      </dgm:t>
    </dgm:pt>
    <dgm:pt modelId="{B8B75A10-E8D9-43F7-B62C-2544525BF22D}" type="pres">
      <dgm:prSet presAssocID="{5AC01067-55F5-4E01-BBC4-23CE63E72D2C}" presName="linearFlow" presStyleCnt="0">
        <dgm:presLayoutVars>
          <dgm:dir/>
          <dgm:resizeHandles val="exact"/>
        </dgm:presLayoutVars>
      </dgm:prSet>
      <dgm:spPr/>
    </dgm:pt>
    <dgm:pt modelId="{46257EDD-AEDF-4A85-B395-7C79AC347BC0}" type="pres">
      <dgm:prSet presAssocID="{E89465FF-F034-4B67-B5B1-B92DAAF82784}" presName="composite" presStyleCnt="0"/>
      <dgm:spPr/>
    </dgm:pt>
    <dgm:pt modelId="{B2EB9E3C-8D43-42F8-9E5B-4D6254FC9222}" type="pres">
      <dgm:prSet presAssocID="{E89465FF-F034-4B67-B5B1-B92DAAF82784}"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DF573F19-8F27-47BA-BECD-97719FBCFF56}" type="pres">
      <dgm:prSet presAssocID="{E89465FF-F034-4B67-B5B1-B92DAAF82784}" presName="txShp" presStyleLbl="node1" presStyleIdx="0" presStyleCnt="6" custLinFactNeighborX="-1512" custLinFactNeighborY="4949">
        <dgm:presLayoutVars>
          <dgm:bulletEnabled val="1"/>
        </dgm:presLayoutVars>
      </dgm:prSet>
      <dgm:spPr/>
      <dgm:t>
        <a:bodyPr/>
        <a:lstStyle/>
        <a:p>
          <a:endParaRPr lang="fr-FR"/>
        </a:p>
      </dgm:t>
    </dgm:pt>
    <dgm:pt modelId="{B2C03DC8-BE2D-4BD6-911D-D4A921CC2FFF}" type="pres">
      <dgm:prSet presAssocID="{FCC9D7B5-8848-4602-B2CE-4473325D15DF}" presName="spacing" presStyleCnt="0"/>
      <dgm:spPr/>
    </dgm:pt>
    <dgm:pt modelId="{BCC24D52-1870-4C0E-9510-31D74632752F}" type="pres">
      <dgm:prSet presAssocID="{C7D0906F-95F7-4DED-A9D5-AB5A8E45F330}" presName="composite" presStyleCnt="0"/>
      <dgm:spPr/>
    </dgm:pt>
    <dgm:pt modelId="{EB179A8D-2AD6-45F9-B512-981AB52F9CB1}" type="pres">
      <dgm:prSet presAssocID="{C7D0906F-95F7-4DED-A9D5-AB5A8E45F330}"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3E020187-5602-4957-89B7-51B84A75FB9C}" type="pres">
      <dgm:prSet presAssocID="{C7D0906F-95F7-4DED-A9D5-AB5A8E45F330}" presName="txShp" presStyleLbl="node1" presStyleIdx="1" presStyleCnt="6">
        <dgm:presLayoutVars>
          <dgm:bulletEnabled val="1"/>
        </dgm:presLayoutVars>
      </dgm:prSet>
      <dgm:spPr/>
      <dgm:t>
        <a:bodyPr/>
        <a:lstStyle/>
        <a:p>
          <a:endParaRPr lang="fr-FR"/>
        </a:p>
      </dgm:t>
    </dgm:pt>
    <dgm:pt modelId="{784354AA-7024-4678-A97F-8B584FC52744}" type="pres">
      <dgm:prSet presAssocID="{73728C97-300A-4153-A82E-0140EE148EB0}" presName="spacing" presStyleCnt="0"/>
      <dgm:spPr/>
    </dgm:pt>
    <dgm:pt modelId="{529C3190-2F27-436C-AA14-CBC3DC9C0F55}" type="pres">
      <dgm:prSet presAssocID="{66418312-63D1-4036-A17D-6D102142A234}" presName="composite" presStyleCnt="0"/>
      <dgm:spPr/>
    </dgm:pt>
    <dgm:pt modelId="{FEEE30E3-597A-4DEF-B861-233EB200B6EE}" type="pres">
      <dgm:prSet presAssocID="{66418312-63D1-4036-A17D-6D102142A234}"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52F637A9-0992-442B-A013-432D9DB1068F}" type="pres">
      <dgm:prSet presAssocID="{66418312-63D1-4036-A17D-6D102142A234}" presName="txShp" presStyleLbl="node1" presStyleIdx="2" presStyleCnt="6">
        <dgm:presLayoutVars>
          <dgm:bulletEnabled val="1"/>
        </dgm:presLayoutVars>
      </dgm:prSet>
      <dgm:spPr/>
      <dgm:t>
        <a:bodyPr/>
        <a:lstStyle/>
        <a:p>
          <a:endParaRPr lang="fr-FR"/>
        </a:p>
      </dgm:t>
    </dgm:pt>
    <dgm:pt modelId="{A847FB32-5ACE-420C-B205-5FF3A89E9253}" type="pres">
      <dgm:prSet presAssocID="{4E9E965E-5B27-4CD9-9D5E-ADF36907C733}" presName="spacing" presStyleCnt="0"/>
      <dgm:spPr/>
    </dgm:pt>
    <dgm:pt modelId="{93A44F7C-78AF-4BB5-907C-731F8A94372E}" type="pres">
      <dgm:prSet presAssocID="{00C55648-7C41-41D5-B93B-10ADA328CC4E}" presName="composite" presStyleCnt="0"/>
      <dgm:spPr/>
    </dgm:pt>
    <dgm:pt modelId="{6D0C89A3-2872-4CD7-817A-71D24988A634}" type="pres">
      <dgm:prSet presAssocID="{00C55648-7C41-41D5-B93B-10ADA328CC4E}" presName="imgShp"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dgm:spPr>
    </dgm:pt>
    <dgm:pt modelId="{8D61EEE9-C490-4407-9A61-EFA49DE5A53C}" type="pres">
      <dgm:prSet presAssocID="{00C55648-7C41-41D5-B93B-10ADA328CC4E}" presName="txShp" presStyleLbl="node1" presStyleIdx="3" presStyleCnt="6">
        <dgm:presLayoutVars>
          <dgm:bulletEnabled val="1"/>
        </dgm:presLayoutVars>
      </dgm:prSet>
      <dgm:spPr/>
      <dgm:t>
        <a:bodyPr/>
        <a:lstStyle/>
        <a:p>
          <a:endParaRPr lang="fr-FR"/>
        </a:p>
      </dgm:t>
    </dgm:pt>
    <dgm:pt modelId="{2CC21F9B-6AC5-43E1-A9E8-071FE9AB5C26}" type="pres">
      <dgm:prSet presAssocID="{F6EBAE69-3BE7-4C3F-A9DC-B6B720808390}" presName="spacing" presStyleCnt="0"/>
      <dgm:spPr/>
    </dgm:pt>
    <dgm:pt modelId="{AA74FB67-5178-437A-9DD1-F88DDF5859E3}" type="pres">
      <dgm:prSet presAssocID="{4A2BDF3D-D816-40BC-BEB0-ED0FC5B7E105}" presName="composite" presStyleCnt="0"/>
      <dgm:spPr/>
    </dgm:pt>
    <dgm:pt modelId="{AA61BD13-D626-4349-9B45-3FD02AC87064}" type="pres">
      <dgm:prSet presAssocID="{4A2BDF3D-D816-40BC-BEB0-ED0FC5B7E105}"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A9F0B2DB-E621-4E0F-8229-ADF3ED083C4B}" type="pres">
      <dgm:prSet presAssocID="{4A2BDF3D-D816-40BC-BEB0-ED0FC5B7E105}" presName="txShp" presStyleLbl="node1" presStyleIdx="4" presStyleCnt="6">
        <dgm:presLayoutVars>
          <dgm:bulletEnabled val="1"/>
        </dgm:presLayoutVars>
      </dgm:prSet>
      <dgm:spPr/>
      <dgm:t>
        <a:bodyPr/>
        <a:lstStyle/>
        <a:p>
          <a:endParaRPr lang="fr-FR"/>
        </a:p>
      </dgm:t>
    </dgm:pt>
    <dgm:pt modelId="{357C71F3-9A44-4D5A-96D7-760E8C6D761F}" type="pres">
      <dgm:prSet presAssocID="{DC4F36DB-8D72-4A42-952D-3A5366453C34}" presName="spacing" presStyleCnt="0"/>
      <dgm:spPr/>
    </dgm:pt>
    <dgm:pt modelId="{3828F1FE-4B54-4B0A-B841-8DE76A4DB919}" type="pres">
      <dgm:prSet presAssocID="{E7D4B9AD-8F7E-449A-98C9-56CA97B2C416}" presName="composite" presStyleCnt="0"/>
      <dgm:spPr/>
    </dgm:pt>
    <dgm:pt modelId="{C2AFA001-573C-4F21-89F5-4C9252AC635C}" type="pres">
      <dgm:prSet presAssocID="{E7D4B9AD-8F7E-449A-98C9-56CA97B2C416}"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5000" r="-5000"/>
          </a:stretch>
        </a:blipFill>
      </dgm:spPr>
    </dgm:pt>
    <dgm:pt modelId="{F4B42560-C0DA-472B-87FE-757950439027}" type="pres">
      <dgm:prSet presAssocID="{E7D4B9AD-8F7E-449A-98C9-56CA97B2C416}" presName="txShp" presStyleLbl="node1" presStyleIdx="5" presStyleCnt="6">
        <dgm:presLayoutVars>
          <dgm:bulletEnabled val="1"/>
        </dgm:presLayoutVars>
      </dgm:prSet>
      <dgm:spPr/>
      <dgm:t>
        <a:bodyPr/>
        <a:lstStyle/>
        <a:p>
          <a:endParaRPr lang="fr-FR"/>
        </a:p>
      </dgm:t>
    </dgm:pt>
  </dgm:ptLst>
  <dgm:cxnLst>
    <dgm:cxn modelId="{AB0219D1-9F80-49C4-B690-30FF50A50FFE}" type="presOf" srcId="{66418312-63D1-4036-A17D-6D102142A234}" destId="{52F637A9-0992-442B-A013-432D9DB1068F}" srcOrd="0" destOrd="0" presId="urn:microsoft.com/office/officeart/2005/8/layout/vList3"/>
    <dgm:cxn modelId="{3F7FE6F6-90BA-49E9-B460-B060A31829B8}" srcId="{5AC01067-55F5-4E01-BBC4-23CE63E72D2C}" destId="{E7D4B9AD-8F7E-449A-98C9-56CA97B2C416}" srcOrd="5" destOrd="0" parTransId="{4F66B0E2-8F34-4700-8893-31E7DC5FE82D}" sibTransId="{DB6CBB66-F847-4832-87D2-BD57067AB6C4}"/>
    <dgm:cxn modelId="{39559729-4B3C-4849-8D62-2E1955215BE7}" srcId="{5AC01067-55F5-4E01-BBC4-23CE63E72D2C}" destId="{00C55648-7C41-41D5-B93B-10ADA328CC4E}" srcOrd="3" destOrd="0" parTransId="{1009E1E1-D430-456D-8216-02F10A50060A}" sibTransId="{F6EBAE69-3BE7-4C3F-A9DC-B6B720808390}"/>
    <dgm:cxn modelId="{997C6B32-7381-47CE-B3BB-9E40E1B19856}" type="presOf" srcId="{4A2BDF3D-D816-40BC-BEB0-ED0FC5B7E105}" destId="{A9F0B2DB-E621-4E0F-8229-ADF3ED083C4B}" srcOrd="0" destOrd="0" presId="urn:microsoft.com/office/officeart/2005/8/layout/vList3"/>
    <dgm:cxn modelId="{97F77888-1AFE-4E10-A1C5-0CF89AE587B7}" type="presOf" srcId="{C7D0906F-95F7-4DED-A9D5-AB5A8E45F330}" destId="{3E020187-5602-4957-89B7-51B84A75FB9C}" srcOrd="0" destOrd="0" presId="urn:microsoft.com/office/officeart/2005/8/layout/vList3"/>
    <dgm:cxn modelId="{BC255E93-0709-4F14-8FDA-561180F836BF}" type="presOf" srcId="{E7D4B9AD-8F7E-449A-98C9-56CA97B2C416}" destId="{F4B42560-C0DA-472B-87FE-757950439027}" srcOrd="0" destOrd="0" presId="urn:microsoft.com/office/officeart/2005/8/layout/vList3"/>
    <dgm:cxn modelId="{61861E99-5AE3-41F5-99D3-C84382C655BB}" srcId="{5AC01067-55F5-4E01-BBC4-23CE63E72D2C}" destId="{4A2BDF3D-D816-40BC-BEB0-ED0FC5B7E105}" srcOrd="4" destOrd="0" parTransId="{11361216-FF44-4682-8B68-332905618375}" sibTransId="{DC4F36DB-8D72-4A42-952D-3A5366453C34}"/>
    <dgm:cxn modelId="{291E6B17-AA54-47AE-ADF4-AD7E2F92B0CC}" srcId="{5AC01067-55F5-4E01-BBC4-23CE63E72D2C}" destId="{C7D0906F-95F7-4DED-A9D5-AB5A8E45F330}" srcOrd="1" destOrd="0" parTransId="{D03641DA-CD70-43C3-9DAE-DBD2F99FBB04}" sibTransId="{73728C97-300A-4153-A82E-0140EE148EB0}"/>
    <dgm:cxn modelId="{7A59E171-9976-4FE9-A1E5-B71812CC9E79}" srcId="{5AC01067-55F5-4E01-BBC4-23CE63E72D2C}" destId="{66418312-63D1-4036-A17D-6D102142A234}" srcOrd="2" destOrd="0" parTransId="{9C33935E-04D2-4869-9038-80D3528FB13F}" sibTransId="{4E9E965E-5B27-4CD9-9D5E-ADF36907C733}"/>
    <dgm:cxn modelId="{342A3556-B7DD-4DB8-B8FC-767134BB63F9}" type="presOf" srcId="{00C55648-7C41-41D5-B93B-10ADA328CC4E}" destId="{8D61EEE9-C490-4407-9A61-EFA49DE5A53C}" srcOrd="0" destOrd="0" presId="urn:microsoft.com/office/officeart/2005/8/layout/vList3"/>
    <dgm:cxn modelId="{019918D3-598D-4992-9695-602F3B2C2498}" srcId="{5AC01067-55F5-4E01-BBC4-23CE63E72D2C}" destId="{E89465FF-F034-4B67-B5B1-B92DAAF82784}" srcOrd="0" destOrd="0" parTransId="{F8AB925F-DE13-4D6F-AA6A-4054B6EE5980}" sibTransId="{FCC9D7B5-8848-4602-B2CE-4473325D15DF}"/>
    <dgm:cxn modelId="{EE8F53A0-E2E9-403D-994E-9F28823BF1F1}" type="presOf" srcId="{5AC01067-55F5-4E01-BBC4-23CE63E72D2C}" destId="{B8B75A10-E8D9-43F7-B62C-2544525BF22D}" srcOrd="0" destOrd="0" presId="urn:microsoft.com/office/officeart/2005/8/layout/vList3"/>
    <dgm:cxn modelId="{368C82D8-7FD3-47EE-97B0-2C7E7F9D4768}" type="presOf" srcId="{E89465FF-F034-4B67-B5B1-B92DAAF82784}" destId="{DF573F19-8F27-47BA-BECD-97719FBCFF56}" srcOrd="0" destOrd="0" presId="urn:microsoft.com/office/officeart/2005/8/layout/vList3"/>
    <dgm:cxn modelId="{8FF4B41B-2FDB-4058-9A52-44363A9F6A14}" type="presParOf" srcId="{B8B75A10-E8D9-43F7-B62C-2544525BF22D}" destId="{46257EDD-AEDF-4A85-B395-7C79AC347BC0}" srcOrd="0" destOrd="0" presId="urn:microsoft.com/office/officeart/2005/8/layout/vList3"/>
    <dgm:cxn modelId="{6B2E0F21-5EB5-48CE-BE44-41B0E638FD81}" type="presParOf" srcId="{46257EDD-AEDF-4A85-B395-7C79AC347BC0}" destId="{B2EB9E3C-8D43-42F8-9E5B-4D6254FC9222}" srcOrd="0" destOrd="0" presId="urn:microsoft.com/office/officeart/2005/8/layout/vList3"/>
    <dgm:cxn modelId="{D1FA2327-DA0D-4111-8A8B-9E71340A270F}" type="presParOf" srcId="{46257EDD-AEDF-4A85-B395-7C79AC347BC0}" destId="{DF573F19-8F27-47BA-BECD-97719FBCFF56}" srcOrd="1" destOrd="0" presId="urn:microsoft.com/office/officeart/2005/8/layout/vList3"/>
    <dgm:cxn modelId="{25213A61-C363-4BC6-A8C0-6ADC2BC7F9EE}" type="presParOf" srcId="{B8B75A10-E8D9-43F7-B62C-2544525BF22D}" destId="{B2C03DC8-BE2D-4BD6-911D-D4A921CC2FFF}" srcOrd="1" destOrd="0" presId="urn:microsoft.com/office/officeart/2005/8/layout/vList3"/>
    <dgm:cxn modelId="{A2BD4D0B-0EF2-4EB9-94EA-F95F37A78B39}" type="presParOf" srcId="{B8B75A10-E8D9-43F7-B62C-2544525BF22D}" destId="{BCC24D52-1870-4C0E-9510-31D74632752F}" srcOrd="2" destOrd="0" presId="urn:microsoft.com/office/officeart/2005/8/layout/vList3"/>
    <dgm:cxn modelId="{6CE5FBF5-3470-4E81-B6DF-BFAC6DDAB195}" type="presParOf" srcId="{BCC24D52-1870-4C0E-9510-31D74632752F}" destId="{EB179A8D-2AD6-45F9-B512-981AB52F9CB1}" srcOrd="0" destOrd="0" presId="urn:microsoft.com/office/officeart/2005/8/layout/vList3"/>
    <dgm:cxn modelId="{5D2EF9D1-5A0E-4485-BE0D-70E82278115E}" type="presParOf" srcId="{BCC24D52-1870-4C0E-9510-31D74632752F}" destId="{3E020187-5602-4957-89B7-51B84A75FB9C}" srcOrd="1" destOrd="0" presId="urn:microsoft.com/office/officeart/2005/8/layout/vList3"/>
    <dgm:cxn modelId="{FBBA383F-EAA0-4F9D-8CB1-9FA13815D879}" type="presParOf" srcId="{B8B75A10-E8D9-43F7-B62C-2544525BF22D}" destId="{784354AA-7024-4678-A97F-8B584FC52744}" srcOrd="3" destOrd="0" presId="urn:microsoft.com/office/officeart/2005/8/layout/vList3"/>
    <dgm:cxn modelId="{260C14F0-4CB7-4F88-957E-60A4A046343E}" type="presParOf" srcId="{B8B75A10-E8D9-43F7-B62C-2544525BF22D}" destId="{529C3190-2F27-436C-AA14-CBC3DC9C0F55}" srcOrd="4" destOrd="0" presId="urn:microsoft.com/office/officeart/2005/8/layout/vList3"/>
    <dgm:cxn modelId="{AA644771-5CCA-440F-BDC8-3CF13ABF99CE}" type="presParOf" srcId="{529C3190-2F27-436C-AA14-CBC3DC9C0F55}" destId="{FEEE30E3-597A-4DEF-B861-233EB200B6EE}" srcOrd="0" destOrd="0" presId="urn:microsoft.com/office/officeart/2005/8/layout/vList3"/>
    <dgm:cxn modelId="{360EE05C-8916-49B5-A965-C708ADF816B2}" type="presParOf" srcId="{529C3190-2F27-436C-AA14-CBC3DC9C0F55}" destId="{52F637A9-0992-442B-A013-432D9DB1068F}" srcOrd="1" destOrd="0" presId="urn:microsoft.com/office/officeart/2005/8/layout/vList3"/>
    <dgm:cxn modelId="{A040B599-875F-45CE-A593-1728F4F345FB}" type="presParOf" srcId="{B8B75A10-E8D9-43F7-B62C-2544525BF22D}" destId="{A847FB32-5ACE-420C-B205-5FF3A89E9253}" srcOrd="5" destOrd="0" presId="urn:microsoft.com/office/officeart/2005/8/layout/vList3"/>
    <dgm:cxn modelId="{9952D76D-5E16-4B83-B3C7-E2FB68EEE4B9}" type="presParOf" srcId="{B8B75A10-E8D9-43F7-B62C-2544525BF22D}" destId="{93A44F7C-78AF-4BB5-907C-731F8A94372E}" srcOrd="6" destOrd="0" presId="urn:microsoft.com/office/officeart/2005/8/layout/vList3"/>
    <dgm:cxn modelId="{7CC75C5C-8920-4B62-8713-C1F632DE095C}" type="presParOf" srcId="{93A44F7C-78AF-4BB5-907C-731F8A94372E}" destId="{6D0C89A3-2872-4CD7-817A-71D24988A634}" srcOrd="0" destOrd="0" presId="urn:microsoft.com/office/officeart/2005/8/layout/vList3"/>
    <dgm:cxn modelId="{94C963C2-A531-4EF6-8F24-9D2997C17302}" type="presParOf" srcId="{93A44F7C-78AF-4BB5-907C-731F8A94372E}" destId="{8D61EEE9-C490-4407-9A61-EFA49DE5A53C}" srcOrd="1" destOrd="0" presId="urn:microsoft.com/office/officeart/2005/8/layout/vList3"/>
    <dgm:cxn modelId="{C639E70E-B04F-4D86-AB33-D00E0AE5F693}" type="presParOf" srcId="{B8B75A10-E8D9-43F7-B62C-2544525BF22D}" destId="{2CC21F9B-6AC5-43E1-A9E8-071FE9AB5C26}" srcOrd="7" destOrd="0" presId="urn:microsoft.com/office/officeart/2005/8/layout/vList3"/>
    <dgm:cxn modelId="{47B2999B-7E05-4F22-93CB-E911B6DB6265}" type="presParOf" srcId="{B8B75A10-E8D9-43F7-B62C-2544525BF22D}" destId="{AA74FB67-5178-437A-9DD1-F88DDF5859E3}" srcOrd="8" destOrd="0" presId="urn:microsoft.com/office/officeart/2005/8/layout/vList3"/>
    <dgm:cxn modelId="{627FBFEC-80E4-476F-9BE1-E406EAEFCE7F}" type="presParOf" srcId="{AA74FB67-5178-437A-9DD1-F88DDF5859E3}" destId="{AA61BD13-D626-4349-9B45-3FD02AC87064}" srcOrd="0" destOrd="0" presId="urn:microsoft.com/office/officeart/2005/8/layout/vList3"/>
    <dgm:cxn modelId="{CE2DA8F4-232B-40C3-A234-66D412CC333A}" type="presParOf" srcId="{AA74FB67-5178-437A-9DD1-F88DDF5859E3}" destId="{A9F0B2DB-E621-4E0F-8229-ADF3ED083C4B}" srcOrd="1" destOrd="0" presId="urn:microsoft.com/office/officeart/2005/8/layout/vList3"/>
    <dgm:cxn modelId="{0377AF58-4121-4BA3-BF81-EE3D0055F39E}" type="presParOf" srcId="{B8B75A10-E8D9-43F7-B62C-2544525BF22D}" destId="{357C71F3-9A44-4D5A-96D7-760E8C6D761F}" srcOrd="9" destOrd="0" presId="urn:microsoft.com/office/officeart/2005/8/layout/vList3"/>
    <dgm:cxn modelId="{FAED1E6D-A82D-4A55-A248-5D6DAD61C81C}" type="presParOf" srcId="{B8B75A10-E8D9-43F7-B62C-2544525BF22D}" destId="{3828F1FE-4B54-4B0A-B841-8DE76A4DB919}" srcOrd="10" destOrd="0" presId="urn:microsoft.com/office/officeart/2005/8/layout/vList3"/>
    <dgm:cxn modelId="{1DB3DCC9-EF10-4E74-A551-B6E436C4B262}" type="presParOf" srcId="{3828F1FE-4B54-4B0A-B841-8DE76A4DB919}" destId="{C2AFA001-573C-4F21-89F5-4C9252AC635C}" srcOrd="0" destOrd="0" presId="urn:microsoft.com/office/officeart/2005/8/layout/vList3"/>
    <dgm:cxn modelId="{48B5D935-793C-40DA-BADC-C0124B0769CF}" type="presParOf" srcId="{3828F1FE-4B54-4B0A-B841-8DE76A4DB919}" destId="{F4B42560-C0DA-472B-87FE-75795043902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C7D6FA-50D0-2A4C-9252-AC517D9525D2}" type="doc">
      <dgm:prSet loTypeId="urn:microsoft.com/office/officeart/2005/8/layout/cycle8" loCatId="" qsTypeId="urn:microsoft.com/office/officeart/2005/8/quickstyle/simple1" qsCatId="simple" csTypeId="urn:microsoft.com/office/officeart/2005/8/colors/accent1_2" csCatId="accent1" phldr="1"/>
      <dgm:spPr/>
    </dgm:pt>
    <dgm:pt modelId="{C83CC553-63AC-824A-8DC6-5776F49C25E2}">
      <dgm:prSet phldrT="[Texto]"/>
      <dgm:spPr/>
      <dgm:t>
        <a:bodyPr/>
        <a:lstStyle/>
        <a:p>
          <a:r>
            <a:rPr lang="fr-FR" b="1" dirty="0" smtClean="0">
              <a:latin typeface="+mn-lt"/>
              <a:ea typeface="+mn-ea"/>
              <a:cs typeface="+mn-cs"/>
            </a:rPr>
            <a:t>Passion pour le métier</a:t>
          </a:r>
          <a:endParaRPr lang="es-ES" b="1" dirty="0">
            <a:latin typeface="+mn-lt"/>
            <a:ea typeface="+mn-ea"/>
            <a:cs typeface="+mn-cs"/>
          </a:endParaRPr>
        </a:p>
      </dgm:t>
    </dgm:pt>
    <dgm:pt modelId="{62194A20-7A37-824E-84C8-0DA4BC6B486B}" type="parTrans" cxnId="{A2814CCD-82D0-2645-A2C2-BF1CE39D5C0F}">
      <dgm:prSet/>
      <dgm:spPr/>
      <dgm:t>
        <a:bodyPr/>
        <a:lstStyle/>
        <a:p>
          <a:endParaRPr lang="es-ES"/>
        </a:p>
      </dgm:t>
    </dgm:pt>
    <dgm:pt modelId="{7F40E826-D769-9D4A-BFF0-6CD658F3ADA5}" type="sibTrans" cxnId="{A2814CCD-82D0-2645-A2C2-BF1CE39D5C0F}">
      <dgm:prSet/>
      <dgm:spPr/>
      <dgm:t>
        <a:bodyPr/>
        <a:lstStyle/>
        <a:p>
          <a:endParaRPr lang="es-ES"/>
        </a:p>
      </dgm:t>
    </dgm:pt>
    <dgm:pt modelId="{3E1558E8-986A-1247-8A4E-7C0A36CEA120}">
      <dgm:prSet phldrT="[Texto]"/>
      <dgm:spPr/>
      <dgm:t>
        <a:bodyPr/>
        <a:lstStyle/>
        <a:p>
          <a:r>
            <a:rPr lang="fr-FR" b="1" dirty="0" smtClean="0"/>
            <a:t>Motivation individuelle</a:t>
          </a:r>
          <a:endParaRPr lang="es-ES" b="1" dirty="0"/>
        </a:p>
      </dgm:t>
    </dgm:pt>
    <dgm:pt modelId="{8985358E-ABB5-D24B-BCE3-A5D0F4B5C5BC}" type="parTrans" cxnId="{81D06B2D-4C3F-8C4B-8D94-23609F696481}">
      <dgm:prSet/>
      <dgm:spPr/>
      <dgm:t>
        <a:bodyPr/>
        <a:lstStyle/>
        <a:p>
          <a:endParaRPr lang="es-ES"/>
        </a:p>
      </dgm:t>
    </dgm:pt>
    <dgm:pt modelId="{995F9002-3F6B-014D-9F87-08999CBD89A9}" type="sibTrans" cxnId="{81D06B2D-4C3F-8C4B-8D94-23609F696481}">
      <dgm:prSet/>
      <dgm:spPr/>
      <dgm:t>
        <a:bodyPr/>
        <a:lstStyle/>
        <a:p>
          <a:endParaRPr lang="es-ES"/>
        </a:p>
      </dgm:t>
    </dgm:pt>
    <dgm:pt modelId="{7461185D-C300-5846-A9C5-517A54DF1F0F}">
      <dgm:prSet phldrT="[Texto]"/>
      <dgm:spPr/>
      <dgm:t>
        <a:bodyPr/>
        <a:lstStyle/>
        <a:p>
          <a:r>
            <a:rPr lang="fr-FR" b="1" dirty="0" smtClean="0"/>
            <a:t>Efficacité collective</a:t>
          </a:r>
          <a:endParaRPr lang="es-ES" b="1" dirty="0"/>
        </a:p>
      </dgm:t>
    </dgm:pt>
    <dgm:pt modelId="{AB1BEB92-0106-2D43-BF6E-EB2681F6CDC9}" type="parTrans" cxnId="{F87C69B8-A2D7-1A48-B7C7-F6C3B996CC0C}">
      <dgm:prSet/>
      <dgm:spPr/>
      <dgm:t>
        <a:bodyPr/>
        <a:lstStyle/>
        <a:p>
          <a:endParaRPr lang="es-ES"/>
        </a:p>
      </dgm:t>
    </dgm:pt>
    <dgm:pt modelId="{CB64F175-29D9-7F48-AD27-FE030A82B9BE}" type="sibTrans" cxnId="{F87C69B8-A2D7-1A48-B7C7-F6C3B996CC0C}">
      <dgm:prSet/>
      <dgm:spPr/>
      <dgm:t>
        <a:bodyPr/>
        <a:lstStyle/>
        <a:p>
          <a:endParaRPr lang="es-ES"/>
        </a:p>
      </dgm:t>
    </dgm:pt>
    <dgm:pt modelId="{C01DAB73-5A20-6545-82D5-D8FBE84CA763}">
      <dgm:prSet/>
      <dgm:spPr/>
      <dgm:t>
        <a:bodyPr/>
        <a:lstStyle/>
        <a:p>
          <a:r>
            <a:rPr lang="en-US" b="1" dirty="0" smtClean="0">
              <a:latin typeface="+mn-lt"/>
              <a:ea typeface="+mn-ea"/>
              <a:cs typeface="+mn-cs"/>
            </a:rPr>
            <a:t>Performance</a:t>
          </a:r>
          <a:endParaRPr lang="es-ES" dirty="0"/>
        </a:p>
      </dgm:t>
    </dgm:pt>
    <dgm:pt modelId="{DF0C8A2B-AA92-CE44-A910-04C843F57542}" type="parTrans" cxnId="{C274C4B3-B67B-E245-9A1F-CA39CF679802}">
      <dgm:prSet/>
      <dgm:spPr/>
      <dgm:t>
        <a:bodyPr/>
        <a:lstStyle/>
        <a:p>
          <a:endParaRPr lang="es-ES"/>
        </a:p>
      </dgm:t>
    </dgm:pt>
    <dgm:pt modelId="{D8BD776F-A7D0-2B4B-8B60-9D0D5441545C}" type="sibTrans" cxnId="{C274C4B3-B67B-E245-9A1F-CA39CF679802}">
      <dgm:prSet/>
      <dgm:spPr/>
      <dgm:t>
        <a:bodyPr/>
        <a:lstStyle/>
        <a:p>
          <a:endParaRPr lang="es-ES"/>
        </a:p>
      </dgm:t>
    </dgm:pt>
    <dgm:pt modelId="{C551E411-CFBD-6046-BFEE-0E38A9D8213D}" type="pres">
      <dgm:prSet presAssocID="{2CC7D6FA-50D0-2A4C-9252-AC517D9525D2}" presName="compositeShape" presStyleCnt="0">
        <dgm:presLayoutVars>
          <dgm:chMax val="7"/>
          <dgm:dir/>
          <dgm:resizeHandles val="exact"/>
        </dgm:presLayoutVars>
      </dgm:prSet>
      <dgm:spPr/>
    </dgm:pt>
    <dgm:pt modelId="{F3B3A954-F53A-F744-9EEA-C5C02DE4B58D}" type="pres">
      <dgm:prSet presAssocID="{2CC7D6FA-50D0-2A4C-9252-AC517D9525D2}" presName="wedge1" presStyleLbl="node1" presStyleIdx="0" presStyleCnt="4"/>
      <dgm:spPr/>
      <dgm:t>
        <a:bodyPr/>
        <a:lstStyle/>
        <a:p>
          <a:endParaRPr lang="es-ES"/>
        </a:p>
      </dgm:t>
    </dgm:pt>
    <dgm:pt modelId="{323838B2-8D8F-9E44-AB36-BCC8C899930D}" type="pres">
      <dgm:prSet presAssocID="{2CC7D6FA-50D0-2A4C-9252-AC517D9525D2}" presName="dummy1a" presStyleCnt="0"/>
      <dgm:spPr/>
    </dgm:pt>
    <dgm:pt modelId="{B675A7E9-7315-9349-8407-E3747B605A71}" type="pres">
      <dgm:prSet presAssocID="{2CC7D6FA-50D0-2A4C-9252-AC517D9525D2}" presName="dummy1b" presStyleCnt="0"/>
      <dgm:spPr/>
    </dgm:pt>
    <dgm:pt modelId="{C6ACC8BD-CD19-8048-B772-001A18C3BC06}" type="pres">
      <dgm:prSet presAssocID="{2CC7D6FA-50D0-2A4C-9252-AC517D9525D2}" presName="wedge1Tx" presStyleLbl="node1" presStyleIdx="0" presStyleCnt="4">
        <dgm:presLayoutVars>
          <dgm:chMax val="0"/>
          <dgm:chPref val="0"/>
          <dgm:bulletEnabled val="1"/>
        </dgm:presLayoutVars>
      </dgm:prSet>
      <dgm:spPr/>
      <dgm:t>
        <a:bodyPr/>
        <a:lstStyle/>
        <a:p>
          <a:endParaRPr lang="es-ES"/>
        </a:p>
      </dgm:t>
    </dgm:pt>
    <dgm:pt modelId="{CEC240F6-938A-3A4B-A73E-045EB9829372}" type="pres">
      <dgm:prSet presAssocID="{2CC7D6FA-50D0-2A4C-9252-AC517D9525D2}" presName="wedge2" presStyleLbl="node1" presStyleIdx="1" presStyleCnt="4"/>
      <dgm:spPr/>
      <dgm:t>
        <a:bodyPr/>
        <a:lstStyle/>
        <a:p>
          <a:endParaRPr lang="es-ES"/>
        </a:p>
      </dgm:t>
    </dgm:pt>
    <dgm:pt modelId="{94F94CFB-9F3C-4946-841C-02E52097FBB4}" type="pres">
      <dgm:prSet presAssocID="{2CC7D6FA-50D0-2A4C-9252-AC517D9525D2}" presName="dummy2a" presStyleCnt="0"/>
      <dgm:spPr/>
    </dgm:pt>
    <dgm:pt modelId="{7A953793-3419-A443-9C95-C0D1A96ACC5D}" type="pres">
      <dgm:prSet presAssocID="{2CC7D6FA-50D0-2A4C-9252-AC517D9525D2}" presName="dummy2b" presStyleCnt="0"/>
      <dgm:spPr/>
    </dgm:pt>
    <dgm:pt modelId="{E9019571-41AC-9F4E-B55A-AF6F23D69B08}" type="pres">
      <dgm:prSet presAssocID="{2CC7D6FA-50D0-2A4C-9252-AC517D9525D2}" presName="wedge2Tx" presStyleLbl="node1" presStyleIdx="1" presStyleCnt="4">
        <dgm:presLayoutVars>
          <dgm:chMax val="0"/>
          <dgm:chPref val="0"/>
          <dgm:bulletEnabled val="1"/>
        </dgm:presLayoutVars>
      </dgm:prSet>
      <dgm:spPr/>
      <dgm:t>
        <a:bodyPr/>
        <a:lstStyle/>
        <a:p>
          <a:endParaRPr lang="es-ES"/>
        </a:p>
      </dgm:t>
    </dgm:pt>
    <dgm:pt modelId="{379D5033-C6B3-DE4F-8978-782462C63C2E}" type="pres">
      <dgm:prSet presAssocID="{2CC7D6FA-50D0-2A4C-9252-AC517D9525D2}" presName="wedge3" presStyleLbl="node1" presStyleIdx="2" presStyleCnt="4"/>
      <dgm:spPr/>
      <dgm:t>
        <a:bodyPr/>
        <a:lstStyle/>
        <a:p>
          <a:endParaRPr lang="es-ES"/>
        </a:p>
      </dgm:t>
    </dgm:pt>
    <dgm:pt modelId="{E236B791-9A49-8D45-BFA7-3680D56D2FD9}" type="pres">
      <dgm:prSet presAssocID="{2CC7D6FA-50D0-2A4C-9252-AC517D9525D2}" presName="dummy3a" presStyleCnt="0"/>
      <dgm:spPr/>
    </dgm:pt>
    <dgm:pt modelId="{5B1553CE-F30B-A048-8F1D-DA03E2C2166F}" type="pres">
      <dgm:prSet presAssocID="{2CC7D6FA-50D0-2A4C-9252-AC517D9525D2}" presName="dummy3b" presStyleCnt="0"/>
      <dgm:spPr/>
    </dgm:pt>
    <dgm:pt modelId="{2EF3358F-AEC8-EC47-8A08-8B1AFCB34042}" type="pres">
      <dgm:prSet presAssocID="{2CC7D6FA-50D0-2A4C-9252-AC517D9525D2}" presName="wedge3Tx" presStyleLbl="node1" presStyleIdx="2" presStyleCnt="4">
        <dgm:presLayoutVars>
          <dgm:chMax val="0"/>
          <dgm:chPref val="0"/>
          <dgm:bulletEnabled val="1"/>
        </dgm:presLayoutVars>
      </dgm:prSet>
      <dgm:spPr/>
      <dgm:t>
        <a:bodyPr/>
        <a:lstStyle/>
        <a:p>
          <a:endParaRPr lang="es-ES"/>
        </a:p>
      </dgm:t>
    </dgm:pt>
    <dgm:pt modelId="{BACABA99-04B9-D247-A476-48231DE37ED7}" type="pres">
      <dgm:prSet presAssocID="{2CC7D6FA-50D0-2A4C-9252-AC517D9525D2}" presName="wedge4" presStyleLbl="node1" presStyleIdx="3" presStyleCnt="4"/>
      <dgm:spPr/>
      <dgm:t>
        <a:bodyPr/>
        <a:lstStyle/>
        <a:p>
          <a:endParaRPr lang="es-ES"/>
        </a:p>
      </dgm:t>
    </dgm:pt>
    <dgm:pt modelId="{D16300AA-D318-D143-8CFF-AB6892E3BF8D}" type="pres">
      <dgm:prSet presAssocID="{2CC7D6FA-50D0-2A4C-9252-AC517D9525D2}" presName="dummy4a" presStyleCnt="0"/>
      <dgm:spPr/>
    </dgm:pt>
    <dgm:pt modelId="{5F7D057F-02A4-B747-86F5-BE97EF431B0B}" type="pres">
      <dgm:prSet presAssocID="{2CC7D6FA-50D0-2A4C-9252-AC517D9525D2}" presName="dummy4b" presStyleCnt="0"/>
      <dgm:spPr/>
    </dgm:pt>
    <dgm:pt modelId="{8CE520C3-5907-FE4E-A6F0-9F73D8D41DF3}" type="pres">
      <dgm:prSet presAssocID="{2CC7D6FA-50D0-2A4C-9252-AC517D9525D2}" presName="wedge4Tx" presStyleLbl="node1" presStyleIdx="3" presStyleCnt="4">
        <dgm:presLayoutVars>
          <dgm:chMax val="0"/>
          <dgm:chPref val="0"/>
          <dgm:bulletEnabled val="1"/>
        </dgm:presLayoutVars>
      </dgm:prSet>
      <dgm:spPr/>
      <dgm:t>
        <a:bodyPr/>
        <a:lstStyle/>
        <a:p>
          <a:endParaRPr lang="es-ES"/>
        </a:p>
      </dgm:t>
    </dgm:pt>
    <dgm:pt modelId="{3D473E3C-D8A2-FD4F-B328-3530984AC8C4}" type="pres">
      <dgm:prSet presAssocID="{995F9002-3F6B-014D-9F87-08999CBD89A9}" presName="arrowWedge1" presStyleLbl="fgSibTrans2D1" presStyleIdx="0" presStyleCnt="4"/>
      <dgm:spPr/>
    </dgm:pt>
    <dgm:pt modelId="{9A3877C1-DCA0-BF40-BBD9-49971623E4F8}" type="pres">
      <dgm:prSet presAssocID="{CB64F175-29D9-7F48-AD27-FE030A82B9BE}" presName="arrowWedge2" presStyleLbl="fgSibTrans2D1" presStyleIdx="1" presStyleCnt="4"/>
      <dgm:spPr/>
    </dgm:pt>
    <dgm:pt modelId="{3C706739-0CD6-5C4D-A334-45DEEA9ACCF3}" type="pres">
      <dgm:prSet presAssocID="{D8BD776F-A7D0-2B4B-8B60-9D0D5441545C}" presName="arrowWedge3" presStyleLbl="fgSibTrans2D1" presStyleIdx="2" presStyleCnt="4"/>
      <dgm:spPr/>
    </dgm:pt>
    <dgm:pt modelId="{41D5D0A5-B3D4-804F-A038-6C5A645B4D5F}" type="pres">
      <dgm:prSet presAssocID="{7F40E826-D769-9D4A-BFF0-6CD658F3ADA5}" presName="arrowWedge4" presStyleLbl="fgSibTrans2D1" presStyleIdx="3" presStyleCnt="4"/>
      <dgm:spPr/>
      <dgm:t>
        <a:bodyPr/>
        <a:lstStyle/>
        <a:p>
          <a:endParaRPr lang="es-ES"/>
        </a:p>
      </dgm:t>
    </dgm:pt>
  </dgm:ptLst>
  <dgm:cxnLst>
    <dgm:cxn modelId="{6BEF3990-56BB-4540-B624-49EF029B5974}" type="presOf" srcId="{C83CC553-63AC-824A-8DC6-5776F49C25E2}" destId="{8CE520C3-5907-FE4E-A6F0-9F73D8D41DF3}" srcOrd="1" destOrd="0" presId="urn:microsoft.com/office/officeart/2005/8/layout/cycle8"/>
    <dgm:cxn modelId="{6ED1DD66-34B8-440C-A215-36277548EFAC}" type="presOf" srcId="{3E1558E8-986A-1247-8A4E-7C0A36CEA120}" destId="{C6ACC8BD-CD19-8048-B772-001A18C3BC06}" srcOrd="1" destOrd="0" presId="urn:microsoft.com/office/officeart/2005/8/layout/cycle8"/>
    <dgm:cxn modelId="{D77BBB3A-3534-4634-9615-77E5668950C4}" type="presOf" srcId="{C83CC553-63AC-824A-8DC6-5776F49C25E2}" destId="{BACABA99-04B9-D247-A476-48231DE37ED7}" srcOrd="0" destOrd="0" presId="urn:microsoft.com/office/officeart/2005/8/layout/cycle8"/>
    <dgm:cxn modelId="{A2814CCD-82D0-2645-A2C2-BF1CE39D5C0F}" srcId="{2CC7D6FA-50D0-2A4C-9252-AC517D9525D2}" destId="{C83CC553-63AC-824A-8DC6-5776F49C25E2}" srcOrd="3" destOrd="0" parTransId="{62194A20-7A37-824E-84C8-0DA4BC6B486B}" sibTransId="{7F40E826-D769-9D4A-BFF0-6CD658F3ADA5}"/>
    <dgm:cxn modelId="{E9A4046A-AB51-414F-BF22-201C9204F782}" type="presOf" srcId="{2CC7D6FA-50D0-2A4C-9252-AC517D9525D2}" destId="{C551E411-CFBD-6046-BFEE-0E38A9D8213D}" srcOrd="0" destOrd="0" presId="urn:microsoft.com/office/officeart/2005/8/layout/cycle8"/>
    <dgm:cxn modelId="{809F081C-2BDC-4A9D-92F7-6C1306B230AD}" type="presOf" srcId="{3E1558E8-986A-1247-8A4E-7C0A36CEA120}" destId="{F3B3A954-F53A-F744-9EEA-C5C02DE4B58D}" srcOrd="0" destOrd="0" presId="urn:microsoft.com/office/officeart/2005/8/layout/cycle8"/>
    <dgm:cxn modelId="{81D06B2D-4C3F-8C4B-8D94-23609F696481}" srcId="{2CC7D6FA-50D0-2A4C-9252-AC517D9525D2}" destId="{3E1558E8-986A-1247-8A4E-7C0A36CEA120}" srcOrd="0" destOrd="0" parTransId="{8985358E-ABB5-D24B-BCE3-A5D0F4B5C5BC}" sibTransId="{995F9002-3F6B-014D-9F87-08999CBD89A9}"/>
    <dgm:cxn modelId="{88F0B781-2050-4859-B294-EC4072CC5A63}" type="presOf" srcId="{7461185D-C300-5846-A9C5-517A54DF1F0F}" destId="{E9019571-41AC-9F4E-B55A-AF6F23D69B08}" srcOrd="1" destOrd="0" presId="urn:microsoft.com/office/officeart/2005/8/layout/cycle8"/>
    <dgm:cxn modelId="{5F0DAD83-1310-4CA8-B97F-F6008500BC49}" type="presOf" srcId="{C01DAB73-5A20-6545-82D5-D8FBE84CA763}" destId="{379D5033-C6B3-DE4F-8978-782462C63C2E}" srcOrd="0" destOrd="0" presId="urn:microsoft.com/office/officeart/2005/8/layout/cycle8"/>
    <dgm:cxn modelId="{CDD75A51-ED55-49D5-9624-34B31C802696}" type="presOf" srcId="{7461185D-C300-5846-A9C5-517A54DF1F0F}" destId="{CEC240F6-938A-3A4B-A73E-045EB9829372}" srcOrd="0" destOrd="0" presId="urn:microsoft.com/office/officeart/2005/8/layout/cycle8"/>
    <dgm:cxn modelId="{C274C4B3-B67B-E245-9A1F-CA39CF679802}" srcId="{2CC7D6FA-50D0-2A4C-9252-AC517D9525D2}" destId="{C01DAB73-5A20-6545-82D5-D8FBE84CA763}" srcOrd="2" destOrd="0" parTransId="{DF0C8A2B-AA92-CE44-A910-04C843F57542}" sibTransId="{D8BD776F-A7D0-2B4B-8B60-9D0D5441545C}"/>
    <dgm:cxn modelId="{F87C69B8-A2D7-1A48-B7C7-F6C3B996CC0C}" srcId="{2CC7D6FA-50D0-2A4C-9252-AC517D9525D2}" destId="{7461185D-C300-5846-A9C5-517A54DF1F0F}" srcOrd="1" destOrd="0" parTransId="{AB1BEB92-0106-2D43-BF6E-EB2681F6CDC9}" sibTransId="{CB64F175-29D9-7F48-AD27-FE030A82B9BE}"/>
    <dgm:cxn modelId="{CBB3ED83-EDAD-43E0-A426-92777EBE3DA0}" type="presOf" srcId="{C01DAB73-5A20-6545-82D5-D8FBE84CA763}" destId="{2EF3358F-AEC8-EC47-8A08-8B1AFCB34042}" srcOrd="1" destOrd="0" presId="urn:microsoft.com/office/officeart/2005/8/layout/cycle8"/>
    <dgm:cxn modelId="{C308573F-60DD-48A1-B86F-324F50241369}" type="presParOf" srcId="{C551E411-CFBD-6046-BFEE-0E38A9D8213D}" destId="{F3B3A954-F53A-F744-9EEA-C5C02DE4B58D}" srcOrd="0" destOrd="0" presId="urn:microsoft.com/office/officeart/2005/8/layout/cycle8"/>
    <dgm:cxn modelId="{C8AC48A0-58A0-459B-8D08-02C066AD564A}" type="presParOf" srcId="{C551E411-CFBD-6046-BFEE-0E38A9D8213D}" destId="{323838B2-8D8F-9E44-AB36-BCC8C899930D}" srcOrd="1" destOrd="0" presId="urn:microsoft.com/office/officeart/2005/8/layout/cycle8"/>
    <dgm:cxn modelId="{F5337CFB-89B7-4C15-9884-47B51EC9782D}" type="presParOf" srcId="{C551E411-CFBD-6046-BFEE-0E38A9D8213D}" destId="{B675A7E9-7315-9349-8407-E3747B605A71}" srcOrd="2" destOrd="0" presId="urn:microsoft.com/office/officeart/2005/8/layout/cycle8"/>
    <dgm:cxn modelId="{B7192099-60AD-43E0-B978-3BBFBA99D36F}" type="presParOf" srcId="{C551E411-CFBD-6046-BFEE-0E38A9D8213D}" destId="{C6ACC8BD-CD19-8048-B772-001A18C3BC06}" srcOrd="3" destOrd="0" presId="urn:microsoft.com/office/officeart/2005/8/layout/cycle8"/>
    <dgm:cxn modelId="{3AEDCD36-9C0E-44DF-8CFF-3B6102928976}" type="presParOf" srcId="{C551E411-CFBD-6046-BFEE-0E38A9D8213D}" destId="{CEC240F6-938A-3A4B-A73E-045EB9829372}" srcOrd="4" destOrd="0" presId="urn:microsoft.com/office/officeart/2005/8/layout/cycle8"/>
    <dgm:cxn modelId="{94044E62-61CD-496D-81B0-A9C9897484DD}" type="presParOf" srcId="{C551E411-CFBD-6046-BFEE-0E38A9D8213D}" destId="{94F94CFB-9F3C-4946-841C-02E52097FBB4}" srcOrd="5" destOrd="0" presId="urn:microsoft.com/office/officeart/2005/8/layout/cycle8"/>
    <dgm:cxn modelId="{70CF6896-C875-4190-82C6-7A9498183229}" type="presParOf" srcId="{C551E411-CFBD-6046-BFEE-0E38A9D8213D}" destId="{7A953793-3419-A443-9C95-C0D1A96ACC5D}" srcOrd="6" destOrd="0" presId="urn:microsoft.com/office/officeart/2005/8/layout/cycle8"/>
    <dgm:cxn modelId="{1BF1313F-62F3-4938-A721-13BD6EBE606A}" type="presParOf" srcId="{C551E411-CFBD-6046-BFEE-0E38A9D8213D}" destId="{E9019571-41AC-9F4E-B55A-AF6F23D69B08}" srcOrd="7" destOrd="0" presId="urn:microsoft.com/office/officeart/2005/8/layout/cycle8"/>
    <dgm:cxn modelId="{B554611E-53CB-4D9C-94BC-1048B4C7823D}" type="presParOf" srcId="{C551E411-CFBD-6046-BFEE-0E38A9D8213D}" destId="{379D5033-C6B3-DE4F-8978-782462C63C2E}" srcOrd="8" destOrd="0" presId="urn:microsoft.com/office/officeart/2005/8/layout/cycle8"/>
    <dgm:cxn modelId="{72BE4240-9281-407A-8EAA-0872AF6AE3F1}" type="presParOf" srcId="{C551E411-CFBD-6046-BFEE-0E38A9D8213D}" destId="{E236B791-9A49-8D45-BFA7-3680D56D2FD9}" srcOrd="9" destOrd="0" presId="urn:microsoft.com/office/officeart/2005/8/layout/cycle8"/>
    <dgm:cxn modelId="{42F03C04-29EA-4EBB-86AE-E607E0CBFFAB}" type="presParOf" srcId="{C551E411-CFBD-6046-BFEE-0E38A9D8213D}" destId="{5B1553CE-F30B-A048-8F1D-DA03E2C2166F}" srcOrd="10" destOrd="0" presId="urn:microsoft.com/office/officeart/2005/8/layout/cycle8"/>
    <dgm:cxn modelId="{EEB1A541-1682-4187-B080-F9EE1E6CD210}" type="presParOf" srcId="{C551E411-CFBD-6046-BFEE-0E38A9D8213D}" destId="{2EF3358F-AEC8-EC47-8A08-8B1AFCB34042}" srcOrd="11" destOrd="0" presId="urn:microsoft.com/office/officeart/2005/8/layout/cycle8"/>
    <dgm:cxn modelId="{845C9FDE-94A2-4793-9854-A3E75FCEA6B8}" type="presParOf" srcId="{C551E411-CFBD-6046-BFEE-0E38A9D8213D}" destId="{BACABA99-04B9-D247-A476-48231DE37ED7}" srcOrd="12" destOrd="0" presId="urn:microsoft.com/office/officeart/2005/8/layout/cycle8"/>
    <dgm:cxn modelId="{3658CE00-0A17-4DF3-BD8D-D2F4E2ABF3E3}" type="presParOf" srcId="{C551E411-CFBD-6046-BFEE-0E38A9D8213D}" destId="{D16300AA-D318-D143-8CFF-AB6892E3BF8D}" srcOrd="13" destOrd="0" presId="urn:microsoft.com/office/officeart/2005/8/layout/cycle8"/>
    <dgm:cxn modelId="{8A886C67-B884-42FB-A4B9-4D9ED3D9BB9B}" type="presParOf" srcId="{C551E411-CFBD-6046-BFEE-0E38A9D8213D}" destId="{5F7D057F-02A4-B747-86F5-BE97EF431B0B}" srcOrd="14" destOrd="0" presId="urn:microsoft.com/office/officeart/2005/8/layout/cycle8"/>
    <dgm:cxn modelId="{B0ACFB2C-EDA8-402F-B742-D9746974AA48}" type="presParOf" srcId="{C551E411-CFBD-6046-BFEE-0E38A9D8213D}" destId="{8CE520C3-5907-FE4E-A6F0-9F73D8D41DF3}" srcOrd="15" destOrd="0" presId="urn:microsoft.com/office/officeart/2005/8/layout/cycle8"/>
    <dgm:cxn modelId="{6A1DE5EC-DF4F-493A-A1F1-7660E886461D}" type="presParOf" srcId="{C551E411-CFBD-6046-BFEE-0E38A9D8213D}" destId="{3D473E3C-D8A2-FD4F-B328-3530984AC8C4}" srcOrd="16" destOrd="0" presId="urn:microsoft.com/office/officeart/2005/8/layout/cycle8"/>
    <dgm:cxn modelId="{54ABFC7C-FCFD-47EC-A413-6B05468F72FA}" type="presParOf" srcId="{C551E411-CFBD-6046-BFEE-0E38A9D8213D}" destId="{9A3877C1-DCA0-BF40-BBD9-49971623E4F8}" srcOrd="17" destOrd="0" presId="urn:microsoft.com/office/officeart/2005/8/layout/cycle8"/>
    <dgm:cxn modelId="{EA680BE4-E534-4141-BB7B-FEC2279952F9}" type="presParOf" srcId="{C551E411-CFBD-6046-BFEE-0E38A9D8213D}" destId="{3C706739-0CD6-5C4D-A334-45DEEA9ACCF3}" srcOrd="18" destOrd="0" presId="urn:microsoft.com/office/officeart/2005/8/layout/cycle8"/>
    <dgm:cxn modelId="{A4B9577F-74E0-4493-8F47-C564CDBAEE6B}" type="presParOf" srcId="{C551E411-CFBD-6046-BFEE-0E38A9D8213D}" destId="{41D5D0A5-B3D4-804F-A038-6C5A645B4D5F}" srcOrd="19" destOrd="0" presId="urn:microsoft.com/office/officeart/2005/8/layout/cycle8"/>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20128C-A571-4E18-BD68-60E65BDBFCA6}" type="doc">
      <dgm:prSet loTypeId="urn:microsoft.com/office/officeart/2005/8/layout/radial5" loCatId="cycle" qsTypeId="urn:microsoft.com/office/officeart/2005/8/quickstyle/simple1" qsCatId="simple" csTypeId="urn:microsoft.com/office/officeart/2005/8/colors/colorful1" csCatId="colorful" phldr="1"/>
      <dgm:spPr/>
      <dgm:t>
        <a:bodyPr/>
        <a:lstStyle/>
        <a:p>
          <a:endParaRPr lang="es-ES"/>
        </a:p>
      </dgm:t>
    </dgm:pt>
    <dgm:pt modelId="{C422163C-3B5F-4C69-A5D1-E75114263064}">
      <dgm:prSet phldrT="[Texto]" custT="1"/>
      <dgm:spPr/>
      <dgm:t>
        <a:bodyPr/>
        <a:lstStyle/>
        <a:p>
          <a:r>
            <a:rPr lang="fr-FR" sz="1600" b="1" dirty="0" smtClean="0">
              <a:solidFill>
                <a:schemeClr val="bg1"/>
              </a:solidFill>
              <a:effectLst>
                <a:outerShdw blurRad="38100" dist="38100" dir="2700000" algn="tl">
                  <a:srgbClr val="000000">
                    <a:alpha val="43137"/>
                  </a:srgbClr>
                </a:outerShdw>
              </a:effectLst>
              <a:latin typeface="Arial" pitchFamily="34" charset="0"/>
              <a:cs typeface="Arial" pitchFamily="34" charset="0"/>
            </a:rPr>
            <a:t>Gestion de la Connaissance</a:t>
          </a:r>
          <a:endParaRPr lang="en-US" sz="1600" b="1" noProof="0" dirty="0"/>
        </a:p>
      </dgm:t>
    </dgm:pt>
    <dgm:pt modelId="{AB02E2E5-608F-48F6-8C1D-3C5B4D5A20F7}" type="parTrans" cxnId="{282F2FEB-6A24-467E-8090-E42D7BC89FA1}">
      <dgm:prSet/>
      <dgm:spPr/>
      <dgm:t>
        <a:bodyPr/>
        <a:lstStyle/>
        <a:p>
          <a:endParaRPr lang="es-ES"/>
        </a:p>
      </dgm:t>
    </dgm:pt>
    <dgm:pt modelId="{0407CA02-4E41-44E9-8E01-D7EAA94E0089}" type="sibTrans" cxnId="{282F2FEB-6A24-467E-8090-E42D7BC89FA1}">
      <dgm:prSet/>
      <dgm:spPr/>
      <dgm:t>
        <a:bodyPr/>
        <a:lstStyle/>
        <a:p>
          <a:endParaRPr lang="es-ES"/>
        </a:p>
      </dgm:t>
    </dgm:pt>
    <dgm:pt modelId="{ADAC60DB-B196-442D-85B8-69CB45768EFC}">
      <dgm:prSet phldrT="[Texto]"/>
      <dgm:spPr/>
      <dgm:t>
        <a:bodyPr lIns="0" tIns="0" rIns="0" bIns="0"/>
        <a:lstStyle/>
        <a:p>
          <a:endParaRPr lang="en-US" noProof="0" dirty="0"/>
        </a:p>
      </dgm:t>
    </dgm:pt>
    <dgm:pt modelId="{32C4196F-89BD-41F1-B3D9-606650DDD6EB}" type="parTrans" cxnId="{4F9DB7EF-1009-4B8A-A2B2-5FD4D985BA87}">
      <dgm:prSet/>
      <dgm:spPr/>
      <dgm:t>
        <a:bodyPr/>
        <a:lstStyle/>
        <a:p>
          <a:endParaRPr lang="en-US" noProof="0"/>
        </a:p>
      </dgm:t>
    </dgm:pt>
    <dgm:pt modelId="{E7EEA0E3-F4F2-47D4-97A1-FF56C378A9A2}" type="sibTrans" cxnId="{4F9DB7EF-1009-4B8A-A2B2-5FD4D985BA87}">
      <dgm:prSet/>
      <dgm:spPr/>
      <dgm:t>
        <a:bodyPr/>
        <a:lstStyle/>
        <a:p>
          <a:endParaRPr lang="es-ES"/>
        </a:p>
      </dgm:t>
    </dgm:pt>
    <dgm:pt modelId="{683EF037-1232-41CE-89FD-CC57AA3F1A03}">
      <dgm:prSet phldrT="[Texto]" custT="1"/>
      <dgm:spPr/>
      <dgm:t>
        <a:bodyPr lIns="0" tIns="0" rIns="0" bIns="0"/>
        <a:lstStyle/>
        <a:p>
          <a:r>
            <a:rPr lang="fr-FR" sz="1600" b="1" dirty="0" smtClean="0">
              <a:solidFill>
                <a:schemeClr val="bg1"/>
              </a:solidFill>
              <a:effectLst>
                <a:outerShdw blurRad="38100" dist="38100" dir="2700000" algn="tl">
                  <a:srgbClr val="000000">
                    <a:alpha val="43137"/>
                  </a:srgbClr>
                </a:outerShdw>
              </a:effectLst>
              <a:latin typeface="Arial" pitchFamily="34" charset="0"/>
              <a:cs typeface="Arial" pitchFamily="34" charset="0"/>
            </a:rPr>
            <a:t>Formation</a:t>
          </a:r>
          <a:r>
            <a:rPr lang="en-US" sz="1200" noProof="0" dirty="0" smtClean="0"/>
            <a:t> </a:t>
          </a:r>
        </a:p>
        <a:p>
          <a:r>
            <a:rPr lang="fr-FR" sz="1200" dirty="0" smtClean="0"/>
            <a:t>Sopra </a:t>
          </a:r>
          <a:r>
            <a:rPr lang="fr-FR" sz="1200" dirty="0" err="1" smtClean="0"/>
            <a:t>Academy</a:t>
          </a:r>
          <a:r>
            <a:rPr lang="fr-FR" sz="1200" dirty="0" smtClean="0"/>
            <a:t>, </a:t>
          </a:r>
        </a:p>
        <a:p>
          <a:r>
            <a:rPr lang="fr-FR" sz="1200" dirty="0" smtClean="0"/>
            <a:t>Séances de sensibilisation à la  sécurité , </a:t>
          </a:r>
        </a:p>
        <a:p>
          <a:r>
            <a:rPr lang="fr-FR" sz="1200" dirty="0" smtClean="0"/>
            <a:t>Formations éditeur</a:t>
          </a:r>
          <a:endParaRPr lang="en-US" sz="1200" noProof="0" dirty="0"/>
        </a:p>
      </dgm:t>
    </dgm:pt>
    <dgm:pt modelId="{18F31903-17F8-46C7-A118-100B3D26E147}" type="parTrans" cxnId="{77C7CBAD-0313-4D54-BB47-55D3C8EA58C5}">
      <dgm:prSet/>
      <dgm:spPr/>
      <dgm:t>
        <a:bodyPr/>
        <a:lstStyle/>
        <a:p>
          <a:endParaRPr lang="en-US" noProof="0"/>
        </a:p>
      </dgm:t>
    </dgm:pt>
    <dgm:pt modelId="{F2BAB000-9C0E-47F4-920E-60CBF2539F21}" type="sibTrans" cxnId="{77C7CBAD-0313-4D54-BB47-55D3C8EA58C5}">
      <dgm:prSet/>
      <dgm:spPr/>
      <dgm:t>
        <a:bodyPr/>
        <a:lstStyle/>
        <a:p>
          <a:endParaRPr lang="es-ES"/>
        </a:p>
      </dgm:t>
    </dgm:pt>
    <dgm:pt modelId="{3FA9FBFC-62A5-4B2C-BFE6-DF21B97D05A3}">
      <dgm:prSet phldrT="[Texto]" custT="1"/>
      <dgm:spPr/>
      <dgm:t>
        <a:bodyPr lIns="0" tIns="0" rIns="0" bIns="0"/>
        <a:lstStyle/>
        <a:p>
          <a:r>
            <a:rPr lang="fr-FR" sz="1600" b="1" dirty="0" smtClean="0">
              <a:solidFill>
                <a:schemeClr val="bg1"/>
              </a:solidFill>
              <a:effectLst>
                <a:outerShdw blurRad="38100" dist="38100" dir="2700000" algn="tl">
                  <a:srgbClr val="000000">
                    <a:alpha val="43137"/>
                  </a:srgbClr>
                </a:outerShdw>
              </a:effectLst>
              <a:latin typeface="Arial" pitchFamily="34" charset="0"/>
              <a:cs typeface="Arial" pitchFamily="34" charset="0"/>
            </a:rPr>
            <a:t>Accompagnement</a:t>
          </a:r>
          <a:r>
            <a:rPr lang="en-US" sz="1600" b="1" noProof="0" dirty="0" smtClean="0"/>
            <a:t> </a:t>
          </a:r>
        </a:p>
        <a:p>
          <a:r>
            <a:rPr lang="fr-FR" sz="1200" dirty="0" smtClean="0"/>
            <a:t>Manager de Proximité,</a:t>
          </a:r>
        </a:p>
        <a:p>
          <a:r>
            <a:rPr lang="fr-FR" sz="1200" dirty="0" smtClean="0"/>
            <a:t>Responsable de domaine , </a:t>
          </a:r>
        </a:p>
        <a:p>
          <a:r>
            <a:rPr lang="fr-FR" sz="1200" dirty="0" smtClean="0"/>
            <a:t>Senior-Junior</a:t>
          </a:r>
          <a:endParaRPr lang="en-US" sz="1200" noProof="0" dirty="0"/>
        </a:p>
      </dgm:t>
    </dgm:pt>
    <dgm:pt modelId="{737CF522-4479-4B14-A84A-2A845C9109A5}" type="parTrans" cxnId="{A055A24E-7A86-4ED7-A4E6-4E955E9360AB}">
      <dgm:prSet/>
      <dgm:spPr/>
      <dgm:t>
        <a:bodyPr/>
        <a:lstStyle/>
        <a:p>
          <a:endParaRPr lang="en-US" noProof="0"/>
        </a:p>
      </dgm:t>
    </dgm:pt>
    <dgm:pt modelId="{C2D1ED83-5634-433D-863C-526477C7EFE7}" type="sibTrans" cxnId="{A055A24E-7A86-4ED7-A4E6-4E955E9360AB}">
      <dgm:prSet/>
      <dgm:spPr/>
      <dgm:t>
        <a:bodyPr/>
        <a:lstStyle/>
        <a:p>
          <a:endParaRPr lang="es-ES"/>
        </a:p>
      </dgm:t>
    </dgm:pt>
    <dgm:pt modelId="{6FC1FD0C-64DD-416D-907F-4F98E88706D1}">
      <dgm:prSet phldrT="[Texto]" custT="1"/>
      <dgm:spPr/>
      <dgm:t>
        <a:bodyPr lIns="0" tIns="0" rIns="0" bIns="0"/>
        <a:lstStyle/>
        <a:p>
          <a:r>
            <a:rPr lang="fr-FR" sz="1600" b="1" dirty="0" smtClean="0">
              <a:ln w="18415" cmpd="sng">
                <a:noFill/>
                <a:prstDash val="solid"/>
              </a:ln>
              <a:solidFill>
                <a:schemeClr val="bg1"/>
              </a:solidFill>
              <a:effectLst>
                <a:outerShdw blurRad="63500" dir="3600000" algn="tl" rotWithShape="0">
                  <a:srgbClr val="000000">
                    <a:alpha val="70000"/>
                  </a:srgbClr>
                </a:outerShdw>
              </a:effectLst>
              <a:latin typeface="Arial" pitchFamily="34" charset="0"/>
              <a:cs typeface="Arial" pitchFamily="34" charset="0"/>
            </a:rPr>
            <a:t>Événements Partage d'expérience</a:t>
          </a:r>
          <a:r>
            <a:rPr lang="en-US" sz="1600" b="1" noProof="0" dirty="0" smtClean="0"/>
            <a:t> </a:t>
          </a:r>
        </a:p>
        <a:p>
          <a:r>
            <a:rPr lang="fr-FR" sz="1200" dirty="0" smtClean="0"/>
            <a:t>Séances de sensibilisation,</a:t>
          </a:r>
        </a:p>
        <a:p>
          <a:r>
            <a:rPr lang="fr-FR" sz="1200" dirty="0" smtClean="0"/>
            <a:t>Déjeuner de travail</a:t>
          </a:r>
          <a:endParaRPr lang="en-US" sz="1200" noProof="0" dirty="0"/>
        </a:p>
      </dgm:t>
    </dgm:pt>
    <dgm:pt modelId="{04469D85-64FF-4078-B896-7F4C6A078819}" type="parTrans" cxnId="{E50FD8BF-567C-4609-85BD-3D794D071E58}">
      <dgm:prSet/>
      <dgm:spPr/>
      <dgm:t>
        <a:bodyPr/>
        <a:lstStyle/>
        <a:p>
          <a:endParaRPr lang="en-US" noProof="0"/>
        </a:p>
      </dgm:t>
    </dgm:pt>
    <dgm:pt modelId="{4D8E82F5-3C98-4F70-8DEC-1792283B6E5F}" type="sibTrans" cxnId="{E50FD8BF-567C-4609-85BD-3D794D071E58}">
      <dgm:prSet/>
      <dgm:spPr/>
      <dgm:t>
        <a:bodyPr/>
        <a:lstStyle/>
        <a:p>
          <a:endParaRPr lang="es-ES"/>
        </a:p>
      </dgm:t>
    </dgm:pt>
    <dgm:pt modelId="{ED3521A9-CF17-4CB7-8F40-DE8850681A2D}">
      <dgm:prSet phldrT="[Texto]" custT="1"/>
      <dgm:spPr/>
      <dgm:t>
        <a:bodyPr lIns="0" tIns="0" rIns="0" bIns="0"/>
        <a:lstStyle/>
        <a:p>
          <a:r>
            <a:rPr lang="fr-FR" sz="1600" b="1" dirty="0" smtClean="0">
              <a:ln w="18415" cmpd="sng">
                <a:noFill/>
                <a:prstDash val="solid"/>
              </a:ln>
              <a:solidFill>
                <a:schemeClr val="bg1"/>
              </a:solidFill>
              <a:effectLst>
                <a:outerShdw blurRad="63500" dir="3600000" algn="tl" rotWithShape="0">
                  <a:srgbClr val="000000">
                    <a:alpha val="70000"/>
                  </a:srgbClr>
                </a:outerShdw>
              </a:effectLst>
              <a:latin typeface="Arial" pitchFamily="34" charset="0"/>
              <a:cs typeface="Arial" pitchFamily="34" charset="0"/>
            </a:rPr>
            <a:t>Capitalisation</a:t>
          </a:r>
          <a:endParaRPr lang="fr-FR" sz="1200" dirty="0" smtClean="0"/>
        </a:p>
        <a:p>
          <a:r>
            <a:rPr lang="fr-FR" sz="1200" dirty="0" smtClean="0"/>
            <a:t>Base de données </a:t>
          </a:r>
        </a:p>
        <a:p>
          <a:r>
            <a:rPr lang="fr-FR" sz="1200" dirty="0" smtClean="0"/>
            <a:t>de connaissances , </a:t>
          </a:r>
        </a:p>
        <a:p>
          <a:r>
            <a:rPr lang="fr-FR" sz="1200" dirty="0" smtClean="0"/>
            <a:t>guides</a:t>
          </a:r>
          <a:endParaRPr lang="en-US" sz="1200" b="1" noProof="0" dirty="0" smtClean="0"/>
        </a:p>
      </dgm:t>
    </dgm:pt>
    <dgm:pt modelId="{EC363C37-613B-4332-9CB6-D38C836B541B}" type="parTrans" cxnId="{FB1A1F7A-D189-4FE5-A28A-5D7451E802A0}">
      <dgm:prSet/>
      <dgm:spPr/>
      <dgm:t>
        <a:bodyPr/>
        <a:lstStyle/>
        <a:p>
          <a:endParaRPr lang="en-US" noProof="0"/>
        </a:p>
      </dgm:t>
    </dgm:pt>
    <dgm:pt modelId="{980D8D84-166E-4D4D-8860-D7BD90C07C39}" type="sibTrans" cxnId="{FB1A1F7A-D189-4FE5-A28A-5D7451E802A0}">
      <dgm:prSet/>
      <dgm:spPr/>
      <dgm:t>
        <a:bodyPr/>
        <a:lstStyle/>
        <a:p>
          <a:endParaRPr lang="es-ES"/>
        </a:p>
      </dgm:t>
    </dgm:pt>
    <dgm:pt modelId="{0BE27288-7BD7-445C-B143-B24D1E5CF86B}">
      <dgm:prSet phldrT="[Texto]" custT="1"/>
      <dgm:spPr/>
      <dgm:t>
        <a:bodyPr lIns="0" tIns="0" rIns="0" bIns="0"/>
        <a:lstStyle/>
        <a:p>
          <a:r>
            <a:rPr lang="en-US" sz="1600" b="1" noProof="0" dirty="0" smtClean="0"/>
            <a:t>CERTIFICATIONS</a:t>
          </a:r>
        </a:p>
        <a:p>
          <a:r>
            <a:rPr lang="en-US" sz="1600" noProof="0" dirty="0" smtClean="0"/>
            <a:t> </a:t>
          </a:r>
          <a:r>
            <a:rPr lang="en-US" sz="1400" noProof="0" dirty="0" smtClean="0"/>
            <a:t>Java, </a:t>
          </a:r>
          <a:r>
            <a:rPr lang="en-US" sz="1200" noProof="0" dirty="0" smtClean="0"/>
            <a:t>Microsoft, Oracle, Android..</a:t>
          </a:r>
          <a:endParaRPr lang="en-US" sz="1200" noProof="0" dirty="0"/>
        </a:p>
      </dgm:t>
    </dgm:pt>
    <dgm:pt modelId="{F954DED3-98D7-46AC-A036-85A1E2241E89}" type="parTrans" cxnId="{66E1C905-ECC4-4AEB-95BC-2FB300966274}">
      <dgm:prSet/>
      <dgm:spPr/>
      <dgm:t>
        <a:bodyPr/>
        <a:lstStyle/>
        <a:p>
          <a:endParaRPr lang="es-ES"/>
        </a:p>
      </dgm:t>
    </dgm:pt>
    <dgm:pt modelId="{313EE31C-B299-4A60-A501-B926AAAD6EF5}" type="sibTrans" cxnId="{66E1C905-ECC4-4AEB-95BC-2FB300966274}">
      <dgm:prSet/>
      <dgm:spPr/>
      <dgm:t>
        <a:bodyPr/>
        <a:lstStyle/>
        <a:p>
          <a:endParaRPr lang="es-ES"/>
        </a:p>
      </dgm:t>
    </dgm:pt>
    <dgm:pt modelId="{1F51CB1F-ABC1-4E68-95CB-893983C87A05}">
      <dgm:prSet phldrT="[Texto]" custT="1"/>
      <dgm:spPr/>
      <dgm:t>
        <a:bodyPr lIns="0" tIns="0" rIns="0" bIns="0"/>
        <a:lstStyle/>
        <a:p>
          <a:r>
            <a:rPr lang="fr-FR" sz="1600" b="1" dirty="0" smtClean="0">
              <a:ln w="18415" cmpd="sng">
                <a:noFill/>
                <a:prstDash val="solid"/>
              </a:ln>
              <a:solidFill>
                <a:schemeClr val="bg1"/>
              </a:solidFill>
              <a:effectLst>
                <a:outerShdw blurRad="63500" dir="3600000" algn="tl" rotWithShape="0">
                  <a:srgbClr val="000000">
                    <a:alpha val="70000"/>
                  </a:srgbClr>
                </a:outerShdw>
              </a:effectLst>
              <a:latin typeface="Arial" pitchFamily="34" charset="0"/>
              <a:cs typeface="Arial" pitchFamily="34" charset="0"/>
            </a:rPr>
            <a:t>Progression</a:t>
          </a:r>
          <a:endParaRPr lang="en-US" sz="1600" b="1" noProof="0" dirty="0" smtClean="0"/>
        </a:p>
        <a:p>
          <a:r>
            <a:rPr lang="en-US" sz="1600" noProof="0" dirty="0" smtClean="0"/>
            <a:t> </a:t>
          </a:r>
          <a:r>
            <a:rPr lang="fr-FR" sz="1200" dirty="0" smtClean="0"/>
            <a:t>Matrice de </a:t>
          </a:r>
        </a:p>
        <a:p>
          <a:r>
            <a:rPr lang="fr-FR" sz="1200" dirty="0" smtClean="0"/>
            <a:t>compétences</a:t>
          </a:r>
          <a:endParaRPr lang="en-US" sz="1200" noProof="0" dirty="0"/>
        </a:p>
      </dgm:t>
    </dgm:pt>
    <dgm:pt modelId="{7A796BD6-A57D-4480-9702-211C2129BAF8}" type="parTrans" cxnId="{34747574-4F12-4FB9-8F82-CE2A4A5EF5E9}">
      <dgm:prSet/>
      <dgm:spPr/>
      <dgm:t>
        <a:bodyPr/>
        <a:lstStyle/>
        <a:p>
          <a:endParaRPr lang="en-GB"/>
        </a:p>
      </dgm:t>
    </dgm:pt>
    <dgm:pt modelId="{2870470C-D1A9-4CC5-B86B-56B6EB09D565}" type="sibTrans" cxnId="{34747574-4F12-4FB9-8F82-CE2A4A5EF5E9}">
      <dgm:prSet/>
      <dgm:spPr/>
      <dgm:t>
        <a:bodyPr/>
        <a:lstStyle/>
        <a:p>
          <a:endParaRPr lang="en-GB"/>
        </a:p>
      </dgm:t>
    </dgm:pt>
    <dgm:pt modelId="{5ABB1308-5870-446B-9A61-54C61D91D5A4}" type="pres">
      <dgm:prSet presAssocID="{A720128C-A571-4E18-BD68-60E65BDBFCA6}" presName="Name0" presStyleCnt="0">
        <dgm:presLayoutVars>
          <dgm:chMax val="1"/>
          <dgm:dir/>
          <dgm:animLvl val="ctr"/>
          <dgm:resizeHandles val="exact"/>
        </dgm:presLayoutVars>
      </dgm:prSet>
      <dgm:spPr/>
      <dgm:t>
        <a:bodyPr/>
        <a:lstStyle/>
        <a:p>
          <a:endParaRPr lang="es-ES"/>
        </a:p>
      </dgm:t>
    </dgm:pt>
    <dgm:pt modelId="{EA68FAC7-4CA1-420D-A76E-77151D6465B2}" type="pres">
      <dgm:prSet presAssocID="{C422163C-3B5F-4C69-A5D1-E75114263064}" presName="centerShape" presStyleLbl="node0" presStyleIdx="0" presStyleCnt="1" custScaleX="152414" custScaleY="75727" custLinFactNeighborX="13447" custLinFactNeighborY="536"/>
      <dgm:spPr/>
      <dgm:t>
        <a:bodyPr/>
        <a:lstStyle/>
        <a:p>
          <a:endParaRPr lang="es-ES"/>
        </a:p>
      </dgm:t>
    </dgm:pt>
    <dgm:pt modelId="{DC56BAE7-2BED-463D-8D4E-C26A4950392A}" type="pres">
      <dgm:prSet presAssocID="{32C4196F-89BD-41F1-B3D9-606650DDD6EB}" presName="parTrans" presStyleLbl="sibTrans2D1" presStyleIdx="0" presStyleCnt="7"/>
      <dgm:spPr/>
      <dgm:t>
        <a:bodyPr/>
        <a:lstStyle/>
        <a:p>
          <a:endParaRPr lang="es-ES"/>
        </a:p>
      </dgm:t>
    </dgm:pt>
    <dgm:pt modelId="{02642B77-7D0E-46BD-9289-7E2B6B001745}" type="pres">
      <dgm:prSet presAssocID="{32C4196F-89BD-41F1-B3D9-606650DDD6EB}" presName="connectorText" presStyleLbl="sibTrans2D1" presStyleIdx="0" presStyleCnt="7"/>
      <dgm:spPr/>
      <dgm:t>
        <a:bodyPr/>
        <a:lstStyle/>
        <a:p>
          <a:endParaRPr lang="es-ES"/>
        </a:p>
      </dgm:t>
    </dgm:pt>
    <dgm:pt modelId="{607D0079-ECC9-465C-AE6A-5413DC362A85}" type="pres">
      <dgm:prSet presAssocID="{ADAC60DB-B196-442D-85B8-69CB45768EFC}" presName="node" presStyleLbl="node1" presStyleIdx="0" presStyleCnt="7" custScaleX="190016" custRadScaleRad="90632" custRadScaleInc="72688">
        <dgm:presLayoutVars>
          <dgm:bulletEnabled val="1"/>
        </dgm:presLayoutVars>
      </dgm:prSet>
      <dgm:spPr/>
      <dgm:t>
        <a:bodyPr/>
        <a:lstStyle/>
        <a:p>
          <a:endParaRPr lang="es-ES"/>
        </a:p>
      </dgm:t>
    </dgm:pt>
    <dgm:pt modelId="{87EC00BB-FAFC-4963-B822-FD96AA9E9ABC}" type="pres">
      <dgm:prSet presAssocID="{7A796BD6-A57D-4480-9702-211C2129BAF8}" presName="parTrans" presStyleLbl="sibTrans2D1" presStyleIdx="1" presStyleCnt="7"/>
      <dgm:spPr/>
      <dgm:t>
        <a:bodyPr/>
        <a:lstStyle/>
        <a:p>
          <a:endParaRPr lang="en-GB"/>
        </a:p>
      </dgm:t>
    </dgm:pt>
    <dgm:pt modelId="{69B8C554-2999-4999-9995-F0B4C07D9781}" type="pres">
      <dgm:prSet presAssocID="{7A796BD6-A57D-4480-9702-211C2129BAF8}" presName="connectorText" presStyleLbl="sibTrans2D1" presStyleIdx="1" presStyleCnt="7"/>
      <dgm:spPr/>
      <dgm:t>
        <a:bodyPr/>
        <a:lstStyle/>
        <a:p>
          <a:endParaRPr lang="en-GB"/>
        </a:p>
      </dgm:t>
    </dgm:pt>
    <dgm:pt modelId="{5D990CA5-6620-4D4B-816A-63E65111FC7F}" type="pres">
      <dgm:prSet presAssocID="{1F51CB1F-ABC1-4E68-95CB-893983C87A05}" presName="node" presStyleLbl="node1" presStyleIdx="1" presStyleCnt="7" custScaleX="190016" custRadScaleRad="160326" custRadScaleInc="68822">
        <dgm:presLayoutVars>
          <dgm:bulletEnabled val="1"/>
        </dgm:presLayoutVars>
      </dgm:prSet>
      <dgm:spPr/>
      <dgm:t>
        <a:bodyPr/>
        <a:lstStyle/>
        <a:p>
          <a:endParaRPr lang="en-GB"/>
        </a:p>
      </dgm:t>
    </dgm:pt>
    <dgm:pt modelId="{FF0ACC85-9D42-46E0-AD95-D1E489F51417}" type="pres">
      <dgm:prSet presAssocID="{EC363C37-613B-4332-9CB6-D38C836B541B}" presName="parTrans" presStyleLbl="sibTrans2D1" presStyleIdx="2" presStyleCnt="7"/>
      <dgm:spPr/>
      <dgm:t>
        <a:bodyPr/>
        <a:lstStyle/>
        <a:p>
          <a:endParaRPr lang="es-ES"/>
        </a:p>
      </dgm:t>
    </dgm:pt>
    <dgm:pt modelId="{A78CFD67-5075-4E36-9925-E0640BC75050}" type="pres">
      <dgm:prSet presAssocID="{EC363C37-613B-4332-9CB6-D38C836B541B}" presName="connectorText" presStyleLbl="sibTrans2D1" presStyleIdx="2" presStyleCnt="7"/>
      <dgm:spPr/>
      <dgm:t>
        <a:bodyPr/>
        <a:lstStyle/>
        <a:p>
          <a:endParaRPr lang="es-ES"/>
        </a:p>
      </dgm:t>
    </dgm:pt>
    <dgm:pt modelId="{90D524B7-D5AF-4AAC-A76F-B47FAB29B8D8}" type="pres">
      <dgm:prSet presAssocID="{ED3521A9-CF17-4CB7-8F40-DE8850681A2D}" presName="node" presStyleLbl="node1" presStyleIdx="2" presStyleCnt="7" custScaleX="190016" custRadScaleRad="171941" custRadScaleInc="-16448">
        <dgm:presLayoutVars>
          <dgm:bulletEnabled val="1"/>
        </dgm:presLayoutVars>
      </dgm:prSet>
      <dgm:spPr/>
      <dgm:t>
        <a:bodyPr/>
        <a:lstStyle/>
        <a:p>
          <a:endParaRPr lang="es-ES"/>
        </a:p>
      </dgm:t>
    </dgm:pt>
    <dgm:pt modelId="{C7357BEC-FF97-4B19-A92A-59A115D60C0B}" type="pres">
      <dgm:prSet presAssocID="{18F31903-17F8-46C7-A118-100B3D26E147}" presName="parTrans" presStyleLbl="sibTrans2D1" presStyleIdx="3" presStyleCnt="7"/>
      <dgm:spPr/>
      <dgm:t>
        <a:bodyPr/>
        <a:lstStyle/>
        <a:p>
          <a:endParaRPr lang="es-ES"/>
        </a:p>
      </dgm:t>
    </dgm:pt>
    <dgm:pt modelId="{A39CE7C7-1EE2-4D0A-9816-371F94AFA10E}" type="pres">
      <dgm:prSet presAssocID="{18F31903-17F8-46C7-A118-100B3D26E147}" presName="connectorText" presStyleLbl="sibTrans2D1" presStyleIdx="3" presStyleCnt="7"/>
      <dgm:spPr/>
      <dgm:t>
        <a:bodyPr/>
        <a:lstStyle/>
        <a:p>
          <a:endParaRPr lang="es-ES"/>
        </a:p>
      </dgm:t>
    </dgm:pt>
    <dgm:pt modelId="{B6256810-A08E-477F-85E3-F2698BEA868C}" type="pres">
      <dgm:prSet presAssocID="{683EF037-1232-41CE-89FD-CC57AA3F1A03}" presName="node" presStyleLbl="node1" presStyleIdx="3" presStyleCnt="7" custScaleX="237544" custRadScaleRad="119411" custRadScaleInc="-54208">
        <dgm:presLayoutVars>
          <dgm:bulletEnabled val="1"/>
        </dgm:presLayoutVars>
      </dgm:prSet>
      <dgm:spPr/>
      <dgm:t>
        <a:bodyPr/>
        <a:lstStyle/>
        <a:p>
          <a:endParaRPr lang="es-ES"/>
        </a:p>
      </dgm:t>
    </dgm:pt>
    <dgm:pt modelId="{C17C32C5-A865-4077-808F-F7D6424A5583}" type="pres">
      <dgm:prSet presAssocID="{737CF522-4479-4B14-A84A-2A845C9109A5}" presName="parTrans" presStyleLbl="sibTrans2D1" presStyleIdx="4" presStyleCnt="7" custLinFactNeighborX="-14260"/>
      <dgm:spPr/>
      <dgm:t>
        <a:bodyPr/>
        <a:lstStyle/>
        <a:p>
          <a:endParaRPr lang="es-ES"/>
        </a:p>
      </dgm:t>
    </dgm:pt>
    <dgm:pt modelId="{9A4C72C1-480F-444B-8D6C-C73CAC6FA8B5}" type="pres">
      <dgm:prSet presAssocID="{737CF522-4479-4B14-A84A-2A845C9109A5}" presName="connectorText" presStyleLbl="sibTrans2D1" presStyleIdx="4" presStyleCnt="7"/>
      <dgm:spPr/>
      <dgm:t>
        <a:bodyPr/>
        <a:lstStyle/>
        <a:p>
          <a:endParaRPr lang="es-ES"/>
        </a:p>
      </dgm:t>
    </dgm:pt>
    <dgm:pt modelId="{80AF1B19-47A6-408C-9712-846B526AB5DA}" type="pres">
      <dgm:prSet presAssocID="{3FA9FBFC-62A5-4B2C-BFE6-DF21B97D05A3}" presName="node" presStyleLbl="node1" presStyleIdx="4" presStyleCnt="7" custScaleX="205009" custRadScaleRad="116329" custRadScaleInc="86263">
        <dgm:presLayoutVars>
          <dgm:bulletEnabled val="1"/>
        </dgm:presLayoutVars>
      </dgm:prSet>
      <dgm:spPr/>
      <dgm:t>
        <a:bodyPr/>
        <a:lstStyle/>
        <a:p>
          <a:endParaRPr lang="es-ES"/>
        </a:p>
      </dgm:t>
    </dgm:pt>
    <dgm:pt modelId="{B61910CC-958C-4337-9563-B17C9FF2613F}" type="pres">
      <dgm:prSet presAssocID="{F954DED3-98D7-46AC-A036-85A1E2241E89}" presName="parTrans" presStyleLbl="sibTrans2D1" presStyleIdx="5" presStyleCnt="7" custLinFactNeighborY="-12163"/>
      <dgm:spPr/>
      <dgm:t>
        <a:bodyPr/>
        <a:lstStyle/>
        <a:p>
          <a:endParaRPr lang="es-ES"/>
        </a:p>
      </dgm:t>
    </dgm:pt>
    <dgm:pt modelId="{A3E025A3-5A4B-4BBF-A30E-F0A9DF8E560A}" type="pres">
      <dgm:prSet presAssocID="{F954DED3-98D7-46AC-A036-85A1E2241E89}" presName="connectorText" presStyleLbl="sibTrans2D1" presStyleIdx="5" presStyleCnt="7"/>
      <dgm:spPr/>
      <dgm:t>
        <a:bodyPr/>
        <a:lstStyle/>
        <a:p>
          <a:endParaRPr lang="es-ES"/>
        </a:p>
      </dgm:t>
    </dgm:pt>
    <dgm:pt modelId="{E08FC6FC-E1F9-4B57-A32A-CEBB9C60FB78}" type="pres">
      <dgm:prSet presAssocID="{0BE27288-7BD7-445C-B143-B24D1E5CF86B}" presName="node" presStyleLbl="node1" presStyleIdx="5" presStyleCnt="7" custScaleX="190016" custRadScaleRad="139645" custRadScaleInc="33879">
        <dgm:presLayoutVars>
          <dgm:bulletEnabled val="1"/>
        </dgm:presLayoutVars>
      </dgm:prSet>
      <dgm:spPr/>
      <dgm:t>
        <a:bodyPr/>
        <a:lstStyle/>
        <a:p>
          <a:endParaRPr lang="es-ES"/>
        </a:p>
      </dgm:t>
    </dgm:pt>
    <dgm:pt modelId="{787504A2-EB9E-4E31-B29D-B985569CDEDE}" type="pres">
      <dgm:prSet presAssocID="{04469D85-64FF-4078-B896-7F4C6A078819}" presName="parTrans" presStyleLbl="sibTrans2D1" presStyleIdx="6" presStyleCnt="7"/>
      <dgm:spPr/>
      <dgm:t>
        <a:bodyPr/>
        <a:lstStyle/>
        <a:p>
          <a:endParaRPr lang="es-ES"/>
        </a:p>
      </dgm:t>
    </dgm:pt>
    <dgm:pt modelId="{2830CE44-5645-4E11-80C8-71DEDE7EE60D}" type="pres">
      <dgm:prSet presAssocID="{04469D85-64FF-4078-B896-7F4C6A078819}" presName="connectorText" presStyleLbl="sibTrans2D1" presStyleIdx="6" presStyleCnt="7"/>
      <dgm:spPr/>
      <dgm:t>
        <a:bodyPr/>
        <a:lstStyle/>
        <a:p>
          <a:endParaRPr lang="es-ES"/>
        </a:p>
      </dgm:t>
    </dgm:pt>
    <dgm:pt modelId="{13B2D09D-EB18-4A72-916A-23B0C6632B62}" type="pres">
      <dgm:prSet presAssocID="{6FC1FD0C-64DD-416D-907F-4F98E88706D1}" presName="node" presStyleLbl="node1" presStyleIdx="6" presStyleCnt="7" custScaleX="190016" custRadScaleRad="121727" custRadScaleInc="-32488">
        <dgm:presLayoutVars>
          <dgm:bulletEnabled val="1"/>
        </dgm:presLayoutVars>
      </dgm:prSet>
      <dgm:spPr/>
      <dgm:t>
        <a:bodyPr/>
        <a:lstStyle/>
        <a:p>
          <a:endParaRPr lang="es-ES"/>
        </a:p>
      </dgm:t>
    </dgm:pt>
  </dgm:ptLst>
  <dgm:cxnLst>
    <dgm:cxn modelId="{77C7CBAD-0313-4D54-BB47-55D3C8EA58C5}" srcId="{C422163C-3B5F-4C69-A5D1-E75114263064}" destId="{683EF037-1232-41CE-89FD-CC57AA3F1A03}" srcOrd="3" destOrd="0" parTransId="{18F31903-17F8-46C7-A118-100B3D26E147}" sibTransId="{F2BAB000-9C0E-47F4-920E-60CBF2539F21}"/>
    <dgm:cxn modelId="{C82C2370-63DA-4A74-ACCB-26FDFD8E48D7}" type="presOf" srcId="{6FC1FD0C-64DD-416D-907F-4F98E88706D1}" destId="{13B2D09D-EB18-4A72-916A-23B0C6632B62}" srcOrd="0" destOrd="0" presId="urn:microsoft.com/office/officeart/2005/8/layout/radial5"/>
    <dgm:cxn modelId="{AC1F7A5E-B6FA-4C0C-8284-4239976010BF}" type="presOf" srcId="{0BE27288-7BD7-445C-B143-B24D1E5CF86B}" destId="{E08FC6FC-E1F9-4B57-A32A-CEBB9C60FB78}" srcOrd="0" destOrd="0" presId="urn:microsoft.com/office/officeart/2005/8/layout/radial5"/>
    <dgm:cxn modelId="{D3D37090-6C69-4FDD-8E27-B04E4E7AA0B1}" type="presOf" srcId="{3FA9FBFC-62A5-4B2C-BFE6-DF21B97D05A3}" destId="{80AF1B19-47A6-408C-9712-846B526AB5DA}" srcOrd="0" destOrd="0" presId="urn:microsoft.com/office/officeart/2005/8/layout/radial5"/>
    <dgm:cxn modelId="{EE760226-605A-4656-97B5-ABEFB0D06899}" type="presOf" srcId="{737CF522-4479-4B14-A84A-2A845C9109A5}" destId="{C17C32C5-A865-4077-808F-F7D6424A5583}" srcOrd="0" destOrd="0" presId="urn:microsoft.com/office/officeart/2005/8/layout/radial5"/>
    <dgm:cxn modelId="{E50FD8BF-567C-4609-85BD-3D794D071E58}" srcId="{C422163C-3B5F-4C69-A5D1-E75114263064}" destId="{6FC1FD0C-64DD-416D-907F-4F98E88706D1}" srcOrd="6" destOrd="0" parTransId="{04469D85-64FF-4078-B896-7F4C6A078819}" sibTransId="{4D8E82F5-3C98-4F70-8DEC-1792283B6E5F}"/>
    <dgm:cxn modelId="{A8790895-E4AF-4650-944B-7DE00BD32463}" type="presOf" srcId="{683EF037-1232-41CE-89FD-CC57AA3F1A03}" destId="{B6256810-A08E-477F-85E3-F2698BEA868C}" srcOrd="0" destOrd="0" presId="urn:microsoft.com/office/officeart/2005/8/layout/radial5"/>
    <dgm:cxn modelId="{033A6C90-17DF-4A8F-9FB6-D3EAFA08C6D4}" type="presOf" srcId="{7A796BD6-A57D-4480-9702-211C2129BAF8}" destId="{69B8C554-2999-4999-9995-F0B4C07D9781}" srcOrd="1" destOrd="0" presId="urn:microsoft.com/office/officeart/2005/8/layout/radial5"/>
    <dgm:cxn modelId="{4F9DB7EF-1009-4B8A-A2B2-5FD4D985BA87}" srcId="{C422163C-3B5F-4C69-A5D1-E75114263064}" destId="{ADAC60DB-B196-442D-85B8-69CB45768EFC}" srcOrd="0" destOrd="0" parTransId="{32C4196F-89BD-41F1-B3D9-606650DDD6EB}" sibTransId="{E7EEA0E3-F4F2-47D4-97A1-FF56C378A9A2}"/>
    <dgm:cxn modelId="{282F2FEB-6A24-467E-8090-E42D7BC89FA1}" srcId="{A720128C-A571-4E18-BD68-60E65BDBFCA6}" destId="{C422163C-3B5F-4C69-A5D1-E75114263064}" srcOrd="0" destOrd="0" parTransId="{AB02E2E5-608F-48F6-8C1D-3C5B4D5A20F7}" sibTransId="{0407CA02-4E41-44E9-8E01-D7EAA94E0089}"/>
    <dgm:cxn modelId="{9600497A-F10E-4925-8F36-EDE175825084}" type="presOf" srcId="{EC363C37-613B-4332-9CB6-D38C836B541B}" destId="{FF0ACC85-9D42-46E0-AD95-D1E489F51417}" srcOrd="0" destOrd="0" presId="urn:microsoft.com/office/officeart/2005/8/layout/radial5"/>
    <dgm:cxn modelId="{506B403C-D3A3-4939-A59C-2EF09D6E97EE}" type="presOf" srcId="{18F31903-17F8-46C7-A118-100B3D26E147}" destId="{A39CE7C7-1EE2-4D0A-9816-371F94AFA10E}" srcOrd="1" destOrd="0" presId="urn:microsoft.com/office/officeart/2005/8/layout/radial5"/>
    <dgm:cxn modelId="{A055A24E-7A86-4ED7-A4E6-4E955E9360AB}" srcId="{C422163C-3B5F-4C69-A5D1-E75114263064}" destId="{3FA9FBFC-62A5-4B2C-BFE6-DF21B97D05A3}" srcOrd="4" destOrd="0" parTransId="{737CF522-4479-4B14-A84A-2A845C9109A5}" sibTransId="{C2D1ED83-5634-433D-863C-526477C7EFE7}"/>
    <dgm:cxn modelId="{35B08EC9-A03D-4298-8337-B751AB922F2C}" type="presOf" srcId="{F954DED3-98D7-46AC-A036-85A1E2241E89}" destId="{A3E025A3-5A4B-4BBF-A30E-F0A9DF8E560A}" srcOrd="1" destOrd="0" presId="urn:microsoft.com/office/officeart/2005/8/layout/radial5"/>
    <dgm:cxn modelId="{C94704D1-8054-4F89-8547-4952312EDE4F}" type="presOf" srcId="{18F31903-17F8-46C7-A118-100B3D26E147}" destId="{C7357BEC-FF97-4B19-A92A-59A115D60C0B}" srcOrd="0" destOrd="0" presId="urn:microsoft.com/office/officeart/2005/8/layout/radial5"/>
    <dgm:cxn modelId="{C711EB8B-6062-4FBB-A79B-0F7F8886B48E}" type="presOf" srcId="{7A796BD6-A57D-4480-9702-211C2129BAF8}" destId="{87EC00BB-FAFC-4963-B822-FD96AA9E9ABC}" srcOrd="0" destOrd="0" presId="urn:microsoft.com/office/officeart/2005/8/layout/radial5"/>
    <dgm:cxn modelId="{FB1A1F7A-D189-4FE5-A28A-5D7451E802A0}" srcId="{C422163C-3B5F-4C69-A5D1-E75114263064}" destId="{ED3521A9-CF17-4CB7-8F40-DE8850681A2D}" srcOrd="2" destOrd="0" parTransId="{EC363C37-613B-4332-9CB6-D38C836B541B}" sibTransId="{980D8D84-166E-4D4D-8860-D7BD90C07C39}"/>
    <dgm:cxn modelId="{66E1C905-ECC4-4AEB-95BC-2FB300966274}" srcId="{C422163C-3B5F-4C69-A5D1-E75114263064}" destId="{0BE27288-7BD7-445C-B143-B24D1E5CF86B}" srcOrd="5" destOrd="0" parTransId="{F954DED3-98D7-46AC-A036-85A1E2241E89}" sibTransId="{313EE31C-B299-4A60-A501-B926AAAD6EF5}"/>
    <dgm:cxn modelId="{718B1AC4-FE37-4D2E-A5E2-76271A87C0C6}" type="presOf" srcId="{ADAC60DB-B196-442D-85B8-69CB45768EFC}" destId="{607D0079-ECC9-465C-AE6A-5413DC362A85}" srcOrd="0" destOrd="0" presId="urn:microsoft.com/office/officeart/2005/8/layout/radial5"/>
    <dgm:cxn modelId="{16A9C133-C605-44CD-B944-FAF7B331E1DB}" type="presOf" srcId="{04469D85-64FF-4078-B896-7F4C6A078819}" destId="{2830CE44-5645-4E11-80C8-71DEDE7EE60D}" srcOrd="1" destOrd="0" presId="urn:microsoft.com/office/officeart/2005/8/layout/radial5"/>
    <dgm:cxn modelId="{79D9F825-BBBF-4148-B38F-C8161FF46769}" type="presOf" srcId="{32C4196F-89BD-41F1-B3D9-606650DDD6EB}" destId="{DC56BAE7-2BED-463D-8D4E-C26A4950392A}" srcOrd="0" destOrd="0" presId="urn:microsoft.com/office/officeart/2005/8/layout/radial5"/>
    <dgm:cxn modelId="{CB3DF27D-1396-43A0-BE90-A44C265AAFE9}" type="presOf" srcId="{C422163C-3B5F-4C69-A5D1-E75114263064}" destId="{EA68FAC7-4CA1-420D-A76E-77151D6465B2}" srcOrd="0" destOrd="0" presId="urn:microsoft.com/office/officeart/2005/8/layout/radial5"/>
    <dgm:cxn modelId="{C2C494A7-F4F2-40DD-9BF9-C42158E2028A}" type="presOf" srcId="{04469D85-64FF-4078-B896-7F4C6A078819}" destId="{787504A2-EB9E-4E31-B29D-B985569CDEDE}" srcOrd="0" destOrd="0" presId="urn:microsoft.com/office/officeart/2005/8/layout/radial5"/>
    <dgm:cxn modelId="{1B0FAF06-CFD2-4C0D-B1CC-8E9B651F721E}" type="presOf" srcId="{ED3521A9-CF17-4CB7-8F40-DE8850681A2D}" destId="{90D524B7-D5AF-4AAC-A76F-B47FAB29B8D8}" srcOrd="0" destOrd="0" presId="urn:microsoft.com/office/officeart/2005/8/layout/radial5"/>
    <dgm:cxn modelId="{63C909D3-F9ED-46C9-9D0B-BF12B5075920}" type="presOf" srcId="{A720128C-A571-4E18-BD68-60E65BDBFCA6}" destId="{5ABB1308-5870-446B-9A61-54C61D91D5A4}" srcOrd="0" destOrd="0" presId="urn:microsoft.com/office/officeart/2005/8/layout/radial5"/>
    <dgm:cxn modelId="{0917C9C4-E321-438B-850E-ECC46B5C927B}" type="presOf" srcId="{1F51CB1F-ABC1-4E68-95CB-893983C87A05}" destId="{5D990CA5-6620-4D4B-816A-63E65111FC7F}" srcOrd="0" destOrd="0" presId="urn:microsoft.com/office/officeart/2005/8/layout/radial5"/>
    <dgm:cxn modelId="{D643E0B3-812B-4C6A-9937-52C18D272E10}" type="presOf" srcId="{F954DED3-98D7-46AC-A036-85A1E2241E89}" destId="{B61910CC-958C-4337-9563-B17C9FF2613F}" srcOrd="0" destOrd="0" presId="urn:microsoft.com/office/officeart/2005/8/layout/radial5"/>
    <dgm:cxn modelId="{4AAAE640-3F9B-41C8-A0F4-25C06963E394}" type="presOf" srcId="{EC363C37-613B-4332-9CB6-D38C836B541B}" destId="{A78CFD67-5075-4E36-9925-E0640BC75050}" srcOrd="1" destOrd="0" presId="urn:microsoft.com/office/officeart/2005/8/layout/radial5"/>
    <dgm:cxn modelId="{34747574-4F12-4FB9-8F82-CE2A4A5EF5E9}" srcId="{C422163C-3B5F-4C69-A5D1-E75114263064}" destId="{1F51CB1F-ABC1-4E68-95CB-893983C87A05}" srcOrd="1" destOrd="0" parTransId="{7A796BD6-A57D-4480-9702-211C2129BAF8}" sibTransId="{2870470C-D1A9-4CC5-B86B-56B6EB09D565}"/>
    <dgm:cxn modelId="{7E3D9248-BBBF-4A98-BFF6-6ADDA38B52DC}" type="presOf" srcId="{32C4196F-89BD-41F1-B3D9-606650DDD6EB}" destId="{02642B77-7D0E-46BD-9289-7E2B6B001745}" srcOrd="1" destOrd="0" presId="urn:microsoft.com/office/officeart/2005/8/layout/radial5"/>
    <dgm:cxn modelId="{5C28CDD1-381F-40BD-9A19-9EAC12AA30E5}" type="presOf" srcId="{737CF522-4479-4B14-A84A-2A845C9109A5}" destId="{9A4C72C1-480F-444B-8D6C-C73CAC6FA8B5}" srcOrd="1" destOrd="0" presId="urn:microsoft.com/office/officeart/2005/8/layout/radial5"/>
    <dgm:cxn modelId="{29540E05-F2CB-402C-B6A6-4EF72D811F8C}" type="presParOf" srcId="{5ABB1308-5870-446B-9A61-54C61D91D5A4}" destId="{EA68FAC7-4CA1-420D-A76E-77151D6465B2}" srcOrd="0" destOrd="0" presId="urn:microsoft.com/office/officeart/2005/8/layout/radial5"/>
    <dgm:cxn modelId="{C84B8EE0-7365-408C-89A5-99A06FDB4C33}" type="presParOf" srcId="{5ABB1308-5870-446B-9A61-54C61D91D5A4}" destId="{DC56BAE7-2BED-463D-8D4E-C26A4950392A}" srcOrd="1" destOrd="0" presId="urn:microsoft.com/office/officeart/2005/8/layout/radial5"/>
    <dgm:cxn modelId="{8A6E8F46-A0FC-42AF-A782-51F37475C36F}" type="presParOf" srcId="{DC56BAE7-2BED-463D-8D4E-C26A4950392A}" destId="{02642B77-7D0E-46BD-9289-7E2B6B001745}" srcOrd="0" destOrd="0" presId="urn:microsoft.com/office/officeart/2005/8/layout/radial5"/>
    <dgm:cxn modelId="{3BED7D67-5E13-46E8-951A-1A82CB7AB765}" type="presParOf" srcId="{5ABB1308-5870-446B-9A61-54C61D91D5A4}" destId="{607D0079-ECC9-465C-AE6A-5413DC362A85}" srcOrd="2" destOrd="0" presId="urn:microsoft.com/office/officeart/2005/8/layout/radial5"/>
    <dgm:cxn modelId="{48ED67F1-462B-4B40-A8DC-BA2BC9B5A5E3}" type="presParOf" srcId="{5ABB1308-5870-446B-9A61-54C61D91D5A4}" destId="{87EC00BB-FAFC-4963-B822-FD96AA9E9ABC}" srcOrd="3" destOrd="0" presId="urn:microsoft.com/office/officeart/2005/8/layout/radial5"/>
    <dgm:cxn modelId="{C7B39583-EF6B-4DEA-BCD7-60990DF00950}" type="presParOf" srcId="{87EC00BB-FAFC-4963-B822-FD96AA9E9ABC}" destId="{69B8C554-2999-4999-9995-F0B4C07D9781}" srcOrd="0" destOrd="0" presId="urn:microsoft.com/office/officeart/2005/8/layout/radial5"/>
    <dgm:cxn modelId="{E0BBD6E6-150A-49CD-9801-A930B15278B7}" type="presParOf" srcId="{5ABB1308-5870-446B-9A61-54C61D91D5A4}" destId="{5D990CA5-6620-4D4B-816A-63E65111FC7F}" srcOrd="4" destOrd="0" presId="urn:microsoft.com/office/officeart/2005/8/layout/radial5"/>
    <dgm:cxn modelId="{F514374C-302A-456C-BE07-8B42CC39F2B2}" type="presParOf" srcId="{5ABB1308-5870-446B-9A61-54C61D91D5A4}" destId="{FF0ACC85-9D42-46E0-AD95-D1E489F51417}" srcOrd="5" destOrd="0" presId="urn:microsoft.com/office/officeart/2005/8/layout/radial5"/>
    <dgm:cxn modelId="{C2A68074-75E4-4AE1-BF33-F4621539AED1}" type="presParOf" srcId="{FF0ACC85-9D42-46E0-AD95-D1E489F51417}" destId="{A78CFD67-5075-4E36-9925-E0640BC75050}" srcOrd="0" destOrd="0" presId="urn:microsoft.com/office/officeart/2005/8/layout/radial5"/>
    <dgm:cxn modelId="{195D2945-96EB-4035-AD44-62F33DB30A07}" type="presParOf" srcId="{5ABB1308-5870-446B-9A61-54C61D91D5A4}" destId="{90D524B7-D5AF-4AAC-A76F-B47FAB29B8D8}" srcOrd="6" destOrd="0" presId="urn:microsoft.com/office/officeart/2005/8/layout/radial5"/>
    <dgm:cxn modelId="{3E9DA8E0-D99D-46EF-BF39-9BA48CD9C64A}" type="presParOf" srcId="{5ABB1308-5870-446B-9A61-54C61D91D5A4}" destId="{C7357BEC-FF97-4B19-A92A-59A115D60C0B}" srcOrd="7" destOrd="0" presId="urn:microsoft.com/office/officeart/2005/8/layout/radial5"/>
    <dgm:cxn modelId="{B3A0C1A4-9C9A-43E6-B9BC-65B45C005FC2}" type="presParOf" srcId="{C7357BEC-FF97-4B19-A92A-59A115D60C0B}" destId="{A39CE7C7-1EE2-4D0A-9816-371F94AFA10E}" srcOrd="0" destOrd="0" presId="urn:microsoft.com/office/officeart/2005/8/layout/radial5"/>
    <dgm:cxn modelId="{0C581DC0-2508-427D-A14F-7FA158FE0811}" type="presParOf" srcId="{5ABB1308-5870-446B-9A61-54C61D91D5A4}" destId="{B6256810-A08E-477F-85E3-F2698BEA868C}" srcOrd="8" destOrd="0" presId="urn:microsoft.com/office/officeart/2005/8/layout/radial5"/>
    <dgm:cxn modelId="{CF85AAC9-BF3A-446F-A1C6-952B59CAA227}" type="presParOf" srcId="{5ABB1308-5870-446B-9A61-54C61D91D5A4}" destId="{C17C32C5-A865-4077-808F-F7D6424A5583}" srcOrd="9" destOrd="0" presId="urn:microsoft.com/office/officeart/2005/8/layout/radial5"/>
    <dgm:cxn modelId="{CF4F617E-A961-455A-A0BA-1C6EB612716C}" type="presParOf" srcId="{C17C32C5-A865-4077-808F-F7D6424A5583}" destId="{9A4C72C1-480F-444B-8D6C-C73CAC6FA8B5}" srcOrd="0" destOrd="0" presId="urn:microsoft.com/office/officeart/2005/8/layout/radial5"/>
    <dgm:cxn modelId="{E3A1AFDE-3DF0-4CF0-A518-7C85EFA1632B}" type="presParOf" srcId="{5ABB1308-5870-446B-9A61-54C61D91D5A4}" destId="{80AF1B19-47A6-408C-9712-846B526AB5DA}" srcOrd="10" destOrd="0" presId="urn:microsoft.com/office/officeart/2005/8/layout/radial5"/>
    <dgm:cxn modelId="{6CF37480-F10A-4189-9060-90F13029147F}" type="presParOf" srcId="{5ABB1308-5870-446B-9A61-54C61D91D5A4}" destId="{B61910CC-958C-4337-9563-B17C9FF2613F}" srcOrd="11" destOrd="0" presId="urn:microsoft.com/office/officeart/2005/8/layout/radial5"/>
    <dgm:cxn modelId="{B7C93817-D78B-41D2-A46E-D786DB1CAC57}" type="presParOf" srcId="{B61910CC-958C-4337-9563-B17C9FF2613F}" destId="{A3E025A3-5A4B-4BBF-A30E-F0A9DF8E560A}" srcOrd="0" destOrd="0" presId="urn:microsoft.com/office/officeart/2005/8/layout/radial5"/>
    <dgm:cxn modelId="{FFFEE7D2-5644-4495-BFCA-AF4F8638489C}" type="presParOf" srcId="{5ABB1308-5870-446B-9A61-54C61D91D5A4}" destId="{E08FC6FC-E1F9-4B57-A32A-CEBB9C60FB78}" srcOrd="12" destOrd="0" presId="urn:microsoft.com/office/officeart/2005/8/layout/radial5"/>
    <dgm:cxn modelId="{1344A14A-8825-451C-87E0-EE720FA8A1D5}" type="presParOf" srcId="{5ABB1308-5870-446B-9A61-54C61D91D5A4}" destId="{787504A2-EB9E-4E31-B29D-B985569CDEDE}" srcOrd="13" destOrd="0" presId="urn:microsoft.com/office/officeart/2005/8/layout/radial5"/>
    <dgm:cxn modelId="{64DD08D9-A8F6-40B0-972E-B6FCD9803DE9}" type="presParOf" srcId="{787504A2-EB9E-4E31-B29D-B985569CDEDE}" destId="{2830CE44-5645-4E11-80C8-71DEDE7EE60D}" srcOrd="0" destOrd="0" presId="urn:microsoft.com/office/officeart/2005/8/layout/radial5"/>
    <dgm:cxn modelId="{0BA292C1-A81C-4C99-A3D2-FC9DE7EAF877}" type="presParOf" srcId="{5ABB1308-5870-446B-9A61-54C61D91D5A4}" destId="{13B2D09D-EB18-4A72-916A-23B0C6632B62}"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E6817-DBA4-C34E-B9D6-9F1ECF193B04}">
      <dsp:nvSpPr>
        <dsp:cNvPr id="0" name=""/>
        <dsp:cNvSpPr/>
      </dsp:nvSpPr>
      <dsp:spPr>
        <a:xfrm>
          <a:off x="624669" y="118370"/>
          <a:ext cx="1606326" cy="1606326"/>
        </a:xfrm>
        <a:prstGeom prst="pie">
          <a:avLst>
            <a:gd name="adj1" fmla="val 16200000"/>
            <a:gd name="adj2" fmla="val 2052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fr-FR" sz="500" kern="1200" noProof="0" dirty="0" smtClean="0"/>
            <a:t>Répartition des volumes d'activité</a:t>
          </a:r>
          <a:endParaRPr lang="fr-FR" sz="500" kern="1200" noProof="0" dirty="0"/>
        </a:p>
      </dsp:txBody>
      <dsp:txXfrm>
        <a:off x="1462636" y="388386"/>
        <a:ext cx="516319" cy="344212"/>
      </dsp:txXfrm>
    </dsp:sp>
    <dsp:sp modelId="{BB84ED36-C928-B74D-B042-0E5AC8BFAC52}">
      <dsp:nvSpPr>
        <dsp:cNvPr id="0" name=""/>
        <dsp:cNvSpPr/>
      </dsp:nvSpPr>
      <dsp:spPr>
        <a:xfrm>
          <a:off x="638438" y="161206"/>
          <a:ext cx="1606326" cy="1606326"/>
        </a:xfrm>
        <a:prstGeom prst="pie">
          <a:avLst>
            <a:gd name="adj1" fmla="val 20520000"/>
            <a:gd name="adj2" fmla="val 32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fr-FR" sz="500" kern="1200" noProof="0" dirty="0" smtClean="0"/>
            <a:t>Gestion des arbitrages</a:t>
          </a:r>
          <a:endParaRPr lang="fr-FR" sz="500" kern="1200" noProof="0" dirty="0"/>
        </a:p>
      </dsp:txBody>
      <dsp:txXfrm>
        <a:off x="1672988" y="895144"/>
        <a:ext cx="478073" cy="382458"/>
      </dsp:txXfrm>
    </dsp:sp>
    <dsp:sp modelId="{F75E9651-188F-334B-8999-AF516DF597B2}">
      <dsp:nvSpPr>
        <dsp:cNvPr id="0" name=""/>
        <dsp:cNvSpPr/>
      </dsp:nvSpPr>
      <dsp:spPr>
        <a:xfrm>
          <a:off x="602104" y="187595"/>
          <a:ext cx="1606326" cy="1606326"/>
        </a:xfrm>
        <a:prstGeom prst="pie">
          <a:avLst>
            <a:gd name="adj1" fmla="val 3240000"/>
            <a:gd name="adj2" fmla="val 756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350" rIns="0" bIns="6350" numCol="1" spcCol="1270" anchor="ctr" anchorCtr="0">
          <a:noAutofit/>
        </a:bodyPr>
        <a:lstStyle/>
        <a:p>
          <a:pPr lvl="0" algn="ctr" defTabSz="222250">
            <a:lnSpc>
              <a:spcPct val="90000"/>
            </a:lnSpc>
            <a:spcBef>
              <a:spcPct val="0"/>
            </a:spcBef>
            <a:spcAft>
              <a:spcPct val="35000"/>
            </a:spcAft>
          </a:pPr>
          <a:r>
            <a:rPr lang="en-GB" sz="500" kern="1200" noProof="0" dirty="0" smtClean="0"/>
            <a:t>Training</a:t>
          </a:r>
        </a:p>
        <a:p>
          <a:pPr lvl="0" algn="ctr" defTabSz="222250">
            <a:lnSpc>
              <a:spcPct val="90000"/>
            </a:lnSpc>
            <a:spcBef>
              <a:spcPct val="0"/>
            </a:spcBef>
            <a:spcAft>
              <a:spcPct val="35000"/>
            </a:spcAft>
          </a:pPr>
          <a:r>
            <a:rPr lang="en-GB" sz="500" kern="1200" noProof="0" dirty="0" smtClean="0"/>
            <a:t>Team building</a:t>
          </a:r>
          <a:endParaRPr lang="en-GB" sz="500" kern="1200" noProof="0" dirty="0"/>
        </a:p>
      </dsp:txBody>
      <dsp:txXfrm>
        <a:off x="1175792" y="1315848"/>
        <a:ext cx="458950" cy="420704"/>
      </dsp:txXfrm>
    </dsp:sp>
    <dsp:sp modelId="{94848ACE-C538-9541-9D3F-9709B1D55B5A}">
      <dsp:nvSpPr>
        <dsp:cNvPr id="0" name=""/>
        <dsp:cNvSpPr/>
      </dsp:nvSpPr>
      <dsp:spPr>
        <a:xfrm>
          <a:off x="565770" y="161206"/>
          <a:ext cx="1606326" cy="1606326"/>
        </a:xfrm>
        <a:prstGeom prst="pie">
          <a:avLst>
            <a:gd name="adj1" fmla="val 7560000"/>
            <a:gd name="adj2" fmla="val 1188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noProof="0" dirty="0" smtClean="0"/>
            <a:t>Plans d'Industrialisation des CS</a:t>
          </a:r>
          <a:endParaRPr lang="fr-FR" sz="800" kern="1200" noProof="0" dirty="0"/>
        </a:p>
      </dsp:txBody>
      <dsp:txXfrm>
        <a:off x="659473" y="895144"/>
        <a:ext cx="478073" cy="382458"/>
      </dsp:txXfrm>
    </dsp:sp>
    <dsp:sp modelId="{EE79DD5C-B88B-F84F-9E32-F3065576265A}">
      <dsp:nvSpPr>
        <dsp:cNvPr id="0" name=""/>
        <dsp:cNvSpPr/>
      </dsp:nvSpPr>
      <dsp:spPr>
        <a:xfrm>
          <a:off x="579539" y="118370"/>
          <a:ext cx="1606326" cy="1606326"/>
        </a:xfrm>
        <a:prstGeom prst="pie">
          <a:avLst>
            <a:gd name="adj1" fmla="val 11880000"/>
            <a:gd name="adj2" fmla="val 162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ES" sz="500" kern="1200" dirty="0" smtClean="0"/>
            <a:t>R</a:t>
          </a:r>
          <a:r>
            <a:rPr lang="fr-FR" sz="500" kern="1200" noProof="0" dirty="0" smtClean="0"/>
            <a:t>référencement des CS et leurs spécialités</a:t>
          </a:r>
          <a:endParaRPr lang="fr-FR" sz="500" kern="1200" noProof="0" dirty="0"/>
        </a:p>
      </dsp:txBody>
      <dsp:txXfrm>
        <a:off x="831579" y="388386"/>
        <a:ext cx="516319" cy="344212"/>
      </dsp:txXfrm>
    </dsp:sp>
    <dsp:sp modelId="{507DB635-92F2-F341-A9A8-5C78E23D6C11}">
      <dsp:nvSpPr>
        <dsp:cNvPr id="0" name=""/>
        <dsp:cNvSpPr/>
      </dsp:nvSpPr>
      <dsp:spPr>
        <a:xfrm>
          <a:off x="672062" y="20231"/>
          <a:ext cx="1805204" cy="1805204"/>
        </a:xfrm>
        <a:prstGeom prst="circularArrow">
          <a:avLst>
            <a:gd name="adj1" fmla="val 5085"/>
            <a:gd name="adj2" fmla="val 327528"/>
            <a:gd name="adj3" fmla="val 20192361"/>
            <a:gd name="adj4" fmla="val 16200324"/>
            <a:gd name="adj5" fmla="val 5932"/>
          </a:avLst>
        </a:prstGeom>
        <a:noFill/>
        <a:ln>
          <a:noFill/>
        </a:ln>
        <a:effectLst/>
      </dsp:spPr>
      <dsp:style>
        <a:lnRef idx="0">
          <a:scrgbClr r="0" g="0" b="0"/>
        </a:lnRef>
        <a:fillRef idx="1">
          <a:scrgbClr r="0" g="0" b="0"/>
        </a:fillRef>
        <a:effectRef idx="0">
          <a:scrgbClr r="0" g="0" b="0"/>
        </a:effectRef>
        <a:fontRef idx="minor">
          <a:schemeClr val="lt1"/>
        </a:fontRef>
      </dsp:style>
    </dsp:sp>
    <dsp:sp modelId="{11E5B0AD-2B85-B443-9B1A-B7C8EE6D7466}">
      <dsp:nvSpPr>
        <dsp:cNvPr id="0" name=""/>
        <dsp:cNvSpPr/>
      </dsp:nvSpPr>
      <dsp:spPr>
        <a:xfrm>
          <a:off x="730930" y="121631"/>
          <a:ext cx="1805204" cy="1805204"/>
        </a:xfrm>
        <a:prstGeom prst="circularArrow">
          <a:avLst>
            <a:gd name="adj1" fmla="val 5085"/>
            <a:gd name="adj2" fmla="val 327528"/>
            <a:gd name="adj3" fmla="val 2912753"/>
            <a:gd name="adj4" fmla="val 20519953"/>
            <a:gd name="adj5" fmla="val 5932"/>
          </a:avLst>
        </a:prstGeom>
        <a:noFill/>
        <a:ln>
          <a:noFill/>
        </a:ln>
        <a:effectLst/>
      </dsp:spPr>
      <dsp:style>
        <a:lnRef idx="0">
          <a:scrgbClr r="0" g="0" b="0"/>
        </a:lnRef>
        <a:fillRef idx="1">
          <a:scrgbClr r="0" g="0" b="0"/>
        </a:fillRef>
        <a:effectRef idx="0">
          <a:scrgbClr r="0" g="0" b="0"/>
        </a:effectRef>
        <a:fontRef idx="minor">
          <a:schemeClr val="lt1"/>
        </a:fontRef>
      </dsp:style>
    </dsp:sp>
    <dsp:sp modelId="{0BF18829-6CDD-164D-8DE9-E1E1E9645E89}">
      <dsp:nvSpPr>
        <dsp:cNvPr id="0" name=""/>
        <dsp:cNvSpPr/>
      </dsp:nvSpPr>
      <dsp:spPr>
        <a:xfrm>
          <a:off x="351172" y="198918"/>
          <a:ext cx="1805204" cy="1805204"/>
        </a:xfrm>
        <a:prstGeom prst="circularArrow">
          <a:avLst>
            <a:gd name="adj1" fmla="val 5085"/>
            <a:gd name="adj2" fmla="val 327528"/>
            <a:gd name="adj3" fmla="val 7232777"/>
            <a:gd name="adj4" fmla="val 3239695"/>
            <a:gd name="adj5" fmla="val 5932"/>
          </a:avLst>
        </a:prstGeom>
        <a:noFill/>
        <a:ln>
          <a:noFill/>
        </a:ln>
        <a:effectLst/>
      </dsp:spPr>
      <dsp:style>
        <a:lnRef idx="0">
          <a:scrgbClr r="0" g="0" b="0"/>
        </a:lnRef>
        <a:fillRef idx="1">
          <a:scrgbClr r="0" g="0" b="0"/>
        </a:fillRef>
        <a:effectRef idx="0">
          <a:scrgbClr r="0" g="0" b="0"/>
        </a:effectRef>
        <a:fontRef idx="minor">
          <a:schemeClr val="lt1"/>
        </a:fontRef>
      </dsp:style>
    </dsp:sp>
    <dsp:sp modelId="{EA688D4F-1010-994D-99C0-790248BAE2B2}">
      <dsp:nvSpPr>
        <dsp:cNvPr id="0" name=""/>
        <dsp:cNvSpPr/>
      </dsp:nvSpPr>
      <dsp:spPr>
        <a:xfrm>
          <a:off x="308860" y="60019"/>
          <a:ext cx="1805204" cy="1805204"/>
        </a:xfrm>
        <a:prstGeom prst="circularArrow">
          <a:avLst>
            <a:gd name="adj1" fmla="val 5085"/>
            <a:gd name="adj2" fmla="val 327528"/>
            <a:gd name="adj3" fmla="val 11552519"/>
            <a:gd name="adj4" fmla="val 7559718"/>
            <a:gd name="adj5" fmla="val 5932"/>
          </a:avLst>
        </a:prstGeom>
        <a:noFill/>
        <a:ln>
          <a:noFill/>
        </a:ln>
        <a:effectLst/>
      </dsp:spPr>
      <dsp:style>
        <a:lnRef idx="0">
          <a:scrgbClr r="0" g="0" b="0"/>
        </a:lnRef>
        <a:fillRef idx="1">
          <a:scrgbClr r="0" g="0" b="0"/>
        </a:fillRef>
        <a:effectRef idx="0">
          <a:scrgbClr r="0" g="0" b="0"/>
        </a:effectRef>
        <a:fontRef idx="minor">
          <a:schemeClr val="lt1"/>
        </a:fontRef>
      </dsp:style>
    </dsp:sp>
    <dsp:sp modelId="{8F510118-D899-3F4B-B684-2D7F69029B26}">
      <dsp:nvSpPr>
        <dsp:cNvPr id="0" name=""/>
        <dsp:cNvSpPr/>
      </dsp:nvSpPr>
      <dsp:spPr>
        <a:xfrm>
          <a:off x="-214954" y="392374"/>
          <a:ext cx="1805204" cy="1805204"/>
        </a:xfrm>
        <a:prstGeom prst="circularArrow">
          <a:avLst>
            <a:gd name="adj1" fmla="val 5085"/>
            <a:gd name="adj2" fmla="val 327528"/>
            <a:gd name="adj3" fmla="val 15872148"/>
            <a:gd name="adj4" fmla="val 11880111"/>
            <a:gd name="adj5" fmla="val 5932"/>
          </a:avLst>
        </a:prstGeom>
        <a:no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73F19-8F27-47BA-BECD-97719FBCFF56}">
      <dsp:nvSpPr>
        <dsp:cNvPr id="0" name=""/>
        <dsp:cNvSpPr/>
      </dsp:nvSpPr>
      <dsp:spPr>
        <a:xfrm rot="10800000">
          <a:off x="1341790" y="25856"/>
          <a:ext cx="5129707" cy="509130"/>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4513" tIns="60960" rIns="113792" bIns="60960" numCol="1" spcCol="1270" anchor="ctr" anchorCtr="0">
          <a:noAutofit/>
        </a:bodyPr>
        <a:lstStyle/>
        <a:p>
          <a:pPr lvl="0" algn="l" defTabSz="711200">
            <a:lnSpc>
              <a:spcPct val="90000"/>
            </a:lnSpc>
            <a:spcBef>
              <a:spcPct val="0"/>
            </a:spcBef>
            <a:spcAft>
              <a:spcPct val="35000"/>
            </a:spcAft>
          </a:pPr>
          <a:r>
            <a:rPr lang="fr-FR" sz="1600" b="1" kern="1200" dirty="0" smtClean="0"/>
            <a:t>Exécution des projets en langue française</a:t>
          </a:r>
          <a:endParaRPr lang="fr-FR" sz="1600" b="1" kern="1200" dirty="0"/>
        </a:p>
      </dsp:txBody>
      <dsp:txXfrm rot="10800000">
        <a:off x="1469072" y="25856"/>
        <a:ext cx="5002425" cy="509130"/>
      </dsp:txXfrm>
    </dsp:sp>
    <dsp:sp modelId="{B2EB9E3C-8D43-42F8-9E5B-4D6254FC9222}">
      <dsp:nvSpPr>
        <dsp:cNvPr id="0" name=""/>
        <dsp:cNvSpPr/>
      </dsp:nvSpPr>
      <dsp:spPr>
        <a:xfrm>
          <a:off x="1164786" y="659"/>
          <a:ext cx="509130" cy="50913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3E020187-5602-4957-89B7-51B84A75FB9C}">
      <dsp:nvSpPr>
        <dsp:cNvPr id="0" name=""/>
        <dsp:cNvSpPr/>
      </dsp:nvSpPr>
      <dsp:spPr>
        <a:xfrm rot="10800000">
          <a:off x="1419351" y="661769"/>
          <a:ext cx="5129707" cy="509130"/>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4513" tIns="60960" rIns="113792" bIns="60960" numCol="1" spcCol="1270" anchor="ctr" anchorCtr="0">
          <a:noAutofit/>
        </a:bodyPr>
        <a:lstStyle/>
        <a:p>
          <a:pPr lvl="0" algn="l" defTabSz="711200">
            <a:lnSpc>
              <a:spcPct val="90000"/>
            </a:lnSpc>
            <a:spcBef>
              <a:spcPct val="0"/>
            </a:spcBef>
            <a:spcAft>
              <a:spcPct val="35000"/>
            </a:spcAft>
          </a:pPr>
          <a:r>
            <a:rPr lang="fr-FR" sz="1600" b="1" kern="1200" dirty="0" smtClean="0"/>
            <a:t>Proximité géographique et culturelle</a:t>
          </a:r>
          <a:endParaRPr lang="fr-FR" sz="1600" b="1" kern="1200" dirty="0"/>
        </a:p>
      </dsp:txBody>
      <dsp:txXfrm rot="10800000">
        <a:off x="1546633" y="661769"/>
        <a:ext cx="5002425" cy="509130"/>
      </dsp:txXfrm>
    </dsp:sp>
    <dsp:sp modelId="{EB179A8D-2AD6-45F9-B512-981AB52F9CB1}">
      <dsp:nvSpPr>
        <dsp:cNvPr id="0" name=""/>
        <dsp:cNvSpPr/>
      </dsp:nvSpPr>
      <dsp:spPr>
        <a:xfrm>
          <a:off x="1164786" y="661769"/>
          <a:ext cx="509130" cy="50913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52F637A9-0992-442B-A013-432D9DB1068F}">
      <dsp:nvSpPr>
        <dsp:cNvPr id="0" name=""/>
        <dsp:cNvSpPr/>
      </dsp:nvSpPr>
      <dsp:spPr>
        <a:xfrm rot="10800000">
          <a:off x="1419351" y="1322879"/>
          <a:ext cx="5129707" cy="509130"/>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4513" tIns="60960" rIns="113792" bIns="60960" numCol="1" spcCol="1270" anchor="ctr" anchorCtr="0">
          <a:noAutofit/>
        </a:bodyPr>
        <a:lstStyle/>
        <a:p>
          <a:pPr lvl="0" algn="l" defTabSz="711200">
            <a:lnSpc>
              <a:spcPct val="90000"/>
            </a:lnSpc>
            <a:spcBef>
              <a:spcPct val="0"/>
            </a:spcBef>
            <a:spcAft>
              <a:spcPct val="35000"/>
            </a:spcAft>
          </a:pPr>
          <a:r>
            <a:rPr lang="fr-FR" sz="1600" b="1" kern="1200" dirty="0" smtClean="0"/>
            <a:t>Coût compétitif</a:t>
          </a:r>
          <a:endParaRPr lang="fr-FR" sz="1600" b="1" kern="1200" dirty="0"/>
        </a:p>
      </dsp:txBody>
      <dsp:txXfrm rot="10800000">
        <a:off x="1546633" y="1322879"/>
        <a:ext cx="5002425" cy="509130"/>
      </dsp:txXfrm>
    </dsp:sp>
    <dsp:sp modelId="{FEEE30E3-597A-4DEF-B861-233EB200B6EE}">
      <dsp:nvSpPr>
        <dsp:cNvPr id="0" name=""/>
        <dsp:cNvSpPr/>
      </dsp:nvSpPr>
      <dsp:spPr>
        <a:xfrm>
          <a:off x="1164786" y="1322879"/>
          <a:ext cx="509130" cy="50913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8D61EEE9-C490-4407-9A61-EFA49DE5A53C}">
      <dsp:nvSpPr>
        <dsp:cNvPr id="0" name=""/>
        <dsp:cNvSpPr/>
      </dsp:nvSpPr>
      <dsp:spPr>
        <a:xfrm rot="10800000">
          <a:off x="1419351" y="1983989"/>
          <a:ext cx="5129707" cy="509130"/>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4513" tIns="60960" rIns="113792" bIns="60960" numCol="1" spcCol="1270" anchor="ctr" anchorCtr="0">
          <a:noAutofit/>
        </a:bodyPr>
        <a:lstStyle/>
        <a:p>
          <a:pPr lvl="0" algn="l" defTabSz="711200">
            <a:lnSpc>
              <a:spcPct val="90000"/>
            </a:lnSpc>
            <a:spcBef>
              <a:spcPct val="0"/>
            </a:spcBef>
            <a:spcAft>
              <a:spcPct val="35000"/>
            </a:spcAft>
          </a:pPr>
          <a:r>
            <a:rPr lang="fr-FR" sz="1600" b="1" kern="1200" dirty="0" smtClean="0"/>
            <a:t>Même Loi de protection de données</a:t>
          </a:r>
          <a:endParaRPr lang="fr-FR" sz="1600" b="1" kern="1200" dirty="0"/>
        </a:p>
      </dsp:txBody>
      <dsp:txXfrm rot="10800000">
        <a:off x="1546633" y="1983989"/>
        <a:ext cx="5002425" cy="509130"/>
      </dsp:txXfrm>
    </dsp:sp>
    <dsp:sp modelId="{6D0C89A3-2872-4CD7-817A-71D24988A634}">
      <dsp:nvSpPr>
        <dsp:cNvPr id="0" name=""/>
        <dsp:cNvSpPr/>
      </dsp:nvSpPr>
      <dsp:spPr>
        <a:xfrm>
          <a:off x="1164786" y="1983989"/>
          <a:ext cx="509130" cy="50913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A9F0B2DB-E621-4E0F-8229-ADF3ED083C4B}">
      <dsp:nvSpPr>
        <dsp:cNvPr id="0" name=""/>
        <dsp:cNvSpPr/>
      </dsp:nvSpPr>
      <dsp:spPr>
        <a:xfrm rot="10800000">
          <a:off x="1419351" y="2645099"/>
          <a:ext cx="5129707" cy="509130"/>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4513" tIns="60960" rIns="113792" bIns="60960" numCol="1" spcCol="1270" anchor="ctr" anchorCtr="0">
          <a:noAutofit/>
        </a:bodyPr>
        <a:lstStyle/>
        <a:p>
          <a:pPr lvl="0" algn="l" defTabSz="711200">
            <a:lnSpc>
              <a:spcPct val="90000"/>
            </a:lnSpc>
            <a:spcBef>
              <a:spcPct val="0"/>
            </a:spcBef>
            <a:spcAft>
              <a:spcPct val="35000"/>
            </a:spcAft>
          </a:pPr>
          <a:r>
            <a:rPr lang="fr-FR" sz="1600" b="1" kern="1200" dirty="0" smtClean="0"/>
            <a:t>Population d’ingénieurs </a:t>
          </a:r>
        </a:p>
      </dsp:txBody>
      <dsp:txXfrm rot="10800000">
        <a:off x="1546633" y="2645099"/>
        <a:ext cx="5002425" cy="509130"/>
      </dsp:txXfrm>
    </dsp:sp>
    <dsp:sp modelId="{AA61BD13-D626-4349-9B45-3FD02AC87064}">
      <dsp:nvSpPr>
        <dsp:cNvPr id="0" name=""/>
        <dsp:cNvSpPr/>
      </dsp:nvSpPr>
      <dsp:spPr>
        <a:xfrm>
          <a:off x="1164786" y="2645099"/>
          <a:ext cx="509130" cy="509130"/>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3">
          <a:scrgbClr r="0" g="0" b="0"/>
        </a:effectRef>
        <a:fontRef idx="minor"/>
      </dsp:style>
    </dsp:sp>
    <dsp:sp modelId="{F4B42560-C0DA-472B-87FE-757950439027}">
      <dsp:nvSpPr>
        <dsp:cNvPr id="0" name=""/>
        <dsp:cNvSpPr/>
      </dsp:nvSpPr>
      <dsp:spPr>
        <a:xfrm rot="10800000">
          <a:off x="1419351" y="3306209"/>
          <a:ext cx="5129707" cy="509130"/>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4513" tIns="60960" rIns="113792" bIns="60960" numCol="1" spcCol="1270" anchor="ctr" anchorCtr="0">
          <a:noAutofit/>
        </a:bodyPr>
        <a:lstStyle/>
        <a:p>
          <a:pPr lvl="0" algn="l" defTabSz="711200">
            <a:lnSpc>
              <a:spcPct val="90000"/>
            </a:lnSpc>
            <a:spcBef>
              <a:spcPct val="0"/>
            </a:spcBef>
            <a:spcAft>
              <a:spcPct val="35000"/>
            </a:spcAft>
          </a:pPr>
          <a:r>
            <a:rPr lang="fr-FR" sz="1600" b="1" kern="1200" dirty="0" smtClean="0"/>
            <a:t>Positionnement sur des activités </a:t>
          </a:r>
          <a:r>
            <a:rPr lang="fr-FR" sz="1600" b="1" kern="1200" smtClean="0"/>
            <a:t>à valeurs ajoutées </a:t>
          </a:r>
          <a:endParaRPr lang="fr-FR" sz="1600" b="1" kern="1200" dirty="0" smtClean="0"/>
        </a:p>
      </dsp:txBody>
      <dsp:txXfrm rot="10800000">
        <a:off x="1546633" y="3306209"/>
        <a:ext cx="5002425" cy="509130"/>
      </dsp:txXfrm>
    </dsp:sp>
    <dsp:sp modelId="{C2AFA001-573C-4F21-89F5-4C9252AC635C}">
      <dsp:nvSpPr>
        <dsp:cNvPr id="0" name=""/>
        <dsp:cNvSpPr/>
      </dsp:nvSpPr>
      <dsp:spPr>
        <a:xfrm>
          <a:off x="1164786" y="3306209"/>
          <a:ext cx="509130" cy="509130"/>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5000" r="-5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3A954-F53A-F744-9EEA-C5C02DE4B58D}">
      <dsp:nvSpPr>
        <dsp:cNvPr id="0" name=""/>
        <dsp:cNvSpPr/>
      </dsp:nvSpPr>
      <dsp:spPr>
        <a:xfrm>
          <a:off x="688171" y="117241"/>
          <a:ext cx="1723871" cy="1723871"/>
        </a:xfrm>
        <a:prstGeom prst="pie">
          <a:avLst>
            <a:gd name="adj1" fmla="val 162000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b="1" kern="1200" dirty="0" smtClean="0"/>
            <a:t>Motivation individuelle</a:t>
          </a:r>
          <a:endParaRPr lang="es-ES" sz="800" b="1" kern="1200" dirty="0"/>
        </a:p>
      </dsp:txBody>
      <dsp:txXfrm>
        <a:off x="1603260" y="474534"/>
        <a:ext cx="636190" cy="472012"/>
      </dsp:txXfrm>
    </dsp:sp>
    <dsp:sp modelId="{CEC240F6-938A-3A4B-A73E-045EB9829372}">
      <dsp:nvSpPr>
        <dsp:cNvPr id="0" name=""/>
        <dsp:cNvSpPr/>
      </dsp:nvSpPr>
      <dsp:spPr>
        <a:xfrm>
          <a:off x="688171" y="175114"/>
          <a:ext cx="1723871" cy="1723871"/>
        </a:xfrm>
        <a:prstGeom prst="pie">
          <a:avLst>
            <a:gd name="adj1" fmla="val 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b="1" kern="1200" dirty="0" smtClean="0"/>
            <a:t>Efficacité collective</a:t>
          </a:r>
          <a:endParaRPr lang="es-ES" sz="800" b="1" kern="1200" dirty="0"/>
        </a:p>
      </dsp:txBody>
      <dsp:txXfrm>
        <a:off x="1603260" y="1069680"/>
        <a:ext cx="636190" cy="472012"/>
      </dsp:txXfrm>
    </dsp:sp>
    <dsp:sp modelId="{379D5033-C6B3-DE4F-8978-782462C63C2E}">
      <dsp:nvSpPr>
        <dsp:cNvPr id="0" name=""/>
        <dsp:cNvSpPr/>
      </dsp:nvSpPr>
      <dsp:spPr>
        <a:xfrm>
          <a:off x="630298" y="175114"/>
          <a:ext cx="1723871" cy="1723871"/>
        </a:xfrm>
        <a:prstGeom prst="pie">
          <a:avLst>
            <a:gd name="adj1" fmla="val 5400000"/>
            <a:gd name="adj2" fmla="val 10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b="1" kern="1200" dirty="0" smtClean="0">
              <a:latin typeface="+mn-lt"/>
              <a:ea typeface="+mn-ea"/>
              <a:cs typeface="+mn-cs"/>
            </a:rPr>
            <a:t>Performance</a:t>
          </a:r>
          <a:endParaRPr lang="es-ES" sz="800" kern="1200" dirty="0"/>
        </a:p>
      </dsp:txBody>
      <dsp:txXfrm>
        <a:off x="802891" y="1069680"/>
        <a:ext cx="636190" cy="472012"/>
      </dsp:txXfrm>
    </dsp:sp>
    <dsp:sp modelId="{BACABA99-04B9-D247-A476-48231DE37ED7}">
      <dsp:nvSpPr>
        <dsp:cNvPr id="0" name=""/>
        <dsp:cNvSpPr/>
      </dsp:nvSpPr>
      <dsp:spPr>
        <a:xfrm>
          <a:off x="630298" y="117241"/>
          <a:ext cx="1723871" cy="1723871"/>
        </a:xfrm>
        <a:prstGeom prst="pie">
          <a:avLst>
            <a:gd name="adj1" fmla="val 108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b="1" kern="1200" dirty="0" smtClean="0">
              <a:latin typeface="+mn-lt"/>
              <a:ea typeface="+mn-ea"/>
              <a:cs typeface="+mn-cs"/>
            </a:rPr>
            <a:t>Passion pour le métier</a:t>
          </a:r>
          <a:endParaRPr lang="es-ES" sz="800" b="1" kern="1200" dirty="0">
            <a:latin typeface="+mn-lt"/>
            <a:ea typeface="+mn-ea"/>
            <a:cs typeface="+mn-cs"/>
          </a:endParaRPr>
        </a:p>
      </dsp:txBody>
      <dsp:txXfrm>
        <a:off x="802891" y="474534"/>
        <a:ext cx="636190" cy="472012"/>
      </dsp:txXfrm>
    </dsp:sp>
    <dsp:sp modelId="{3D473E3C-D8A2-FD4F-B328-3530984AC8C4}">
      <dsp:nvSpPr>
        <dsp:cNvPr id="0" name=""/>
        <dsp:cNvSpPr/>
      </dsp:nvSpPr>
      <dsp:spPr>
        <a:xfrm>
          <a:off x="581455" y="10525"/>
          <a:ext cx="1937303" cy="1937303"/>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3877C1-DCA0-BF40-BBD9-49971623E4F8}">
      <dsp:nvSpPr>
        <dsp:cNvPr id="0" name=""/>
        <dsp:cNvSpPr/>
      </dsp:nvSpPr>
      <dsp:spPr>
        <a:xfrm>
          <a:off x="581455" y="68398"/>
          <a:ext cx="1937303" cy="1937303"/>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706739-0CD6-5C4D-A334-45DEEA9ACCF3}">
      <dsp:nvSpPr>
        <dsp:cNvPr id="0" name=""/>
        <dsp:cNvSpPr/>
      </dsp:nvSpPr>
      <dsp:spPr>
        <a:xfrm>
          <a:off x="523582" y="68398"/>
          <a:ext cx="1937303" cy="1937303"/>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D5D0A5-B3D4-804F-A038-6C5A645B4D5F}">
      <dsp:nvSpPr>
        <dsp:cNvPr id="0" name=""/>
        <dsp:cNvSpPr/>
      </dsp:nvSpPr>
      <dsp:spPr>
        <a:xfrm>
          <a:off x="523582" y="10525"/>
          <a:ext cx="1937303" cy="1937303"/>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8FAC7-4CA1-420D-A76E-77151D6465B2}">
      <dsp:nvSpPr>
        <dsp:cNvPr id="0" name=""/>
        <dsp:cNvSpPr/>
      </dsp:nvSpPr>
      <dsp:spPr>
        <a:xfrm>
          <a:off x="3969149" y="2062932"/>
          <a:ext cx="2187029" cy="108662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Gestion de la Connaissance</a:t>
          </a:r>
          <a:endParaRPr lang="en-US" sz="1600" b="1" kern="1200" noProof="0" dirty="0"/>
        </a:p>
      </dsp:txBody>
      <dsp:txXfrm>
        <a:off x="4289432" y="2222065"/>
        <a:ext cx="1546463" cy="768360"/>
      </dsp:txXfrm>
    </dsp:sp>
    <dsp:sp modelId="{DC56BAE7-2BED-463D-8D4E-C26A4950392A}">
      <dsp:nvSpPr>
        <dsp:cNvPr id="0" name=""/>
        <dsp:cNvSpPr/>
      </dsp:nvSpPr>
      <dsp:spPr>
        <a:xfrm rot="16285037">
          <a:off x="4951178" y="1579628"/>
          <a:ext cx="261700" cy="48787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noProof="0"/>
        </a:p>
      </dsp:txBody>
      <dsp:txXfrm>
        <a:off x="4989462" y="1716446"/>
        <a:ext cx="183190" cy="292725"/>
      </dsp:txXfrm>
    </dsp:sp>
    <dsp:sp modelId="{607D0079-ECC9-465C-AE6A-5413DC362A85}">
      <dsp:nvSpPr>
        <dsp:cNvPr id="0" name=""/>
        <dsp:cNvSpPr/>
      </dsp:nvSpPr>
      <dsp:spPr>
        <a:xfrm>
          <a:off x="3877327" y="277970"/>
          <a:ext cx="2453931" cy="129143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kern="1200" noProof="0" dirty="0"/>
        </a:p>
      </dsp:txBody>
      <dsp:txXfrm>
        <a:off x="4236697" y="467096"/>
        <a:ext cx="1735191" cy="913181"/>
      </dsp:txXfrm>
    </dsp:sp>
    <dsp:sp modelId="{87EC00BB-FAFC-4963-B822-FD96AA9E9ABC}">
      <dsp:nvSpPr>
        <dsp:cNvPr id="0" name=""/>
        <dsp:cNvSpPr/>
      </dsp:nvSpPr>
      <dsp:spPr>
        <a:xfrm rot="20079702">
          <a:off x="5983797" y="1832365"/>
          <a:ext cx="396065" cy="48787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GB" sz="2000" kern="1200"/>
        </a:p>
      </dsp:txBody>
      <dsp:txXfrm>
        <a:off x="5989512" y="1955365"/>
        <a:ext cx="277246" cy="292725"/>
      </dsp:txXfrm>
    </dsp:sp>
    <dsp:sp modelId="{5D990CA5-6620-4D4B-816A-63E65111FC7F}">
      <dsp:nvSpPr>
        <dsp:cNvPr id="0" name=""/>
        <dsp:cNvSpPr/>
      </dsp:nvSpPr>
      <dsp:spPr>
        <a:xfrm>
          <a:off x="6214803" y="833984"/>
          <a:ext cx="2453931" cy="129143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fr-FR" sz="1600" b="1" kern="1200" dirty="0" smtClean="0">
              <a:ln w="18415" cmpd="sng">
                <a:noFill/>
                <a:prstDash val="solid"/>
              </a:ln>
              <a:solidFill>
                <a:schemeClr val="bg1"/>
              </a:solidFill>
              <a:effectLst>
                <a:outerShdw blurRad="63500" dir="3600000" algn="tl" rotWithShape="0">
                  <a:srgbClr val="000000">
                    <a:alpha val="70000"/>
                  </a:srgbClr>
                </a:outerShdw>
              </a:effectLst>
              <a:latin typeface="Arial" pitchFamily="34" charset="0"/>
              <a:cs typeface="Arial" pitchFamily="34" charset="0"/>
            </a:rPr>
            <a:t>Progression</a:t>
          </a:r>
          <a:endParaRPr lang="en-US" sz="1600" b="1" kern="1200" noProof="0" dirty="0" smtClean="0"/>
        </a:p>
        <a:p>
          <a:pPr lvl="0" algn="ctr" defTabSz="711200">
            <a:lnSpc>
              <a:spcPct val="90000"/>
            </a:lnSpc>
            <a:spcBef>
              <a:spcPct val="0"/>
            </a:spcBef>
            <a:spcAft>
              <a:spcPct val="35000"/>
            </a:spcAft>
          </a:pPr>
          <a:r>
            <a:rPr lang="en-US" sz="1600" kern="1200" noProof="0" dirty="0" smtClean="0"/>
            <a:t> </a:t>
          </a:r>
          <a:r>
            <a:rPr lang="fr-FR" sz="1200" kern="1200" dirty="0" smtClean="0"/>
            <a:t>Matrice de </a:t>
          </a:r>
        </a:p>
        <a:p>
          <a:pPr lvl="0" algn="ctr" defTabSz="711200">
            <a:lnSpc>
              <a:spcPct val="90000"/>
            </a:lnSpc>
            <a:spcBef>
              <a:spcPct val="0"/>
            </a:spcBef>
            <a:spcAft>
              <a:spcPct val="35000"/>
            </a:spcAft>
          </a:pPr>
          <a:r>
            <a:rPr lang="fr-FR" sz="1200" kern="1200" dirty="0" smtClean="0"/>
            <a:t>compétences</a:t>
          </a:r>
          <a:endParaRPr lang="en-US" sz="1200" kern="1200" noProof="0" dirty="0"/>
        </a:p>
      </dsp:txBody>
      <dsp:txXfrm>
        <a:off x="6574173" y="1023110"/>
        <a:ext cx="1735191" cy="913181"/>
      </dsp:txXfrm>
    </dsp:sp>
    <dsp:sp modelId="{FF0ACC85-9D42-46E0-AD95-D1E489F51417}">
      <dsp:nvSpPr>
        <dsp:cNvPr id="0" name=""/>
        <dsp:cNvSpPr/>
      </dsp:nvSpPr>
      <dsp:spPr>
        <a:xfrm rot="588080">
          <a:off x="6218977" y="2588609"/>
          <a:ext cx="307294" cy="48787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noProof="0"/>
        </a:p>
      </dsp:txBody>
      <dsp:txXfrm>
        <a:off x="6219650" y="2678337"/>
        <a:ext cx="215106" cy="292725"/>
      </dsp:txXfrm>
    </dsp:sp>
    <dsp:sp modelId="{90D524B7-D5AF-4AAC-A76F-B47FAB29B8D8}">
      <dsp:nvSpPr>
        <dsp:cNvPr id="0" name=""/>
        <dsp:cNvSpPr/>
      </dsp:nvSpPr>
      <dsp:spPr>
        <a:xfrm>
          <a:off x="6605662" y="2439051"/>
          <a:ext cx="2453931" cy="129143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fr-FR" sz="1600" b="1" kern="1200" dirty="0" smtClean="0">
              <a:ln w="18415" cmpd="sng">
                <a:noFill/>
                <a:prstDash val="solid"/>
              </a:ln>
              <a:solidFill>
                <a:schemeClr val="bg1"/>
              </a:solidFill>
              <a:effectLst>
                <a:outerShdw blurRad="63500" dir="3600000" algn="tl" rotWithShape="0">
                  <a:srgbClr val="000000">
                    <a:alpha val="70000"/>
                  </a:srgbClr>
                </a:outerShdw>
              </a:effectLst>
              <a:latin typeface="Arial" pitchFamily="34" charset="0"/>
              <a:cs typeface="Arial" pitchFamily="34" charset="0"/>
            </a:rPr>
            <a:t>Capitalisation</a:t>
          </a:r>
          <a:endParaRPr lang="fr-FR" sz="1200" kern="1200" dirty="0" smtClean="0"/>
        </a:p>
        <a:p>
          <a:pPr lvl="0" algn="ctr" defTabSz="711200">
            <a:lnSpc>
              <a:spcPct val="90000"/>
            </a:lnSpc>
            <a:spcBef>
              <a:spcPct val="0"/>
            </a:spcBef>
            <a:spcAft>
              <a:spcPct val="35000"/>
            </a:spcAft>
          </a:pPr>
          <a:r>
            <a:rPr lang="fr-FR" sz="1200" kern="1200" dirty="0" smtClean="0"/>
            <a:t>Base de données </a:t>
          </a:r>
        </a:p>
        <a:p>
          <a:pPr lvl="0" algn="ctr" defTabSz="711200">
            <a:lnSpc>
              <a:spcPct val="90000"/>
            </a:lnSpc>
            <a:spcBef>
              <a:spcPct val="0"/>
            </a:spcBef>
            <a:spcAft>
              <a:spcPct val="35000"/>
            </a:spcAft>
          </a:pPr>
          <a:r>
            <a:rPr lang="fr-FR" sz="1200" kern="1200" dirty="0" smtClean="0"/>
            <a:t>de connaissances , </a:t>
          </a:r>
        </a:p>
        <a:p>
          <a:pPr lvl="0" algn="ctr" defTabSz="711200">
            <a:lnSpc>
              <a:spcPct val="90000"/>
            </a:lnSpc>
            <a:spcBef>
              <a:spcPct val="0"/>
            </a:spcBef>
            <a:spcAft>
              <a:spcPct val="35000"/>
            </a:spcAft>
          </a:pPr>
          <a:r>
            <a:rPr lang="fr-FR" sz="1200" kern="1200" dirty="0" smtClean="0"/>
            <a:t>guides</a:t>
          </a:r>
          <a:endParaRPr lang="en-US" sz="1200" b="1" kern="1200" noProof="0" dirty="0" smtClean="0"/>
        </a:p>
      </dsp:txBody>
      <dsp:txXfrm>
        <a:off x="6965032" y="2628177"/>
        <a:ext cx="1735191" cy="913181"/>
      </dsp:txXfrm>
    </dsp:sp>
    <dsp:sp modelId="{C7357BEC-FF97-4B19-A92A-59A115D60C0B}">
      <dsp:nvSpPr>
        <dsp:cNvPr id="0" name=""/>
        <dsp:cNvSpPr/>
      </dsp:nvSpPr>
      <dsp:spPr>
        <a:xfrm rot="3664653">
          <a:off x="5332175" y="3164860"/>
          <a:ext cx="347862" cy="48787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noProof="0"/>
        </a:p>
      </dsp:txBody>
      <dsp:txXfrm>
        <a:off x="5359119" y="3216764"/>
        <a:ext cx="243503" cy="292725"/>
      </dsp:txXfrm>
    </dsp:sp>
    <dsp:sp modelId="{B6256810-A08E-477F-85E3-F2698BEA868C}">
      <dsp:nvSpPr>
        <dsp:cNvPr id="0" name=""/>
        <dsp:cNvSpPr/>
      </dsp:nvSpPr>
      <dsp:spPr>
        <a:xfrm>
          <a:off x="4483226" y="3687866"/>
          <a:ext cx="3067723" cy="129143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Formation</a:t>
          </a:r>
          <a:r>
            <a:rPr lang="en-US" sz="1200" kern="1200" noProof="0" dirty="0" smtClean="0"/>
            <a:t> </a:t>
          </a:r>
        </a:p>
        <a:p>
          <a:pPr lvl="0" algn="ctr" defTabSz="711200">
            <a:lnSpc>
              <a:spcPct val="90000"/>
            </a:lnSpc>
            <a:spcBef>
              <a:spcPct val="0"/>
            </a:spcBef>
            <a:spcAft>
              <a:spcPct val="35000"/>
            </a:spcAft>
          </a:pPr>
          <a:r>
            <a:rPr lang="fr-FR" sz="1200" kern="1200" dirty="0" smtClean="0"/>
            <a:t>Sopra </a:t>
          </a:r>
          <a:r>
            <a:rPr lang="fr-FR" sz="1200" kern="1200" dirty="0" err="1" smtClean="0"/>
            <a:t>Academy</a:t>
          </a:r>
          <a:r>
            <a:rPr lang="fr-FR" sz="1200" kern="1200" dirty="0" smtClean="0"/>
            <a:t>, </a:t>
          </a:r>
        </a:p>
        <a:p>
          <a:pPr lvl="0" algn="ctr" defTabSz="711200">
            <a:lnSpc>
              <a:spcPct val="90000"/>
            </a:lnSpc>
            <a:spcBef>
              <a:spcPct val="0"/>
            </a:spcBef>
            <a:spcAft>
              <a:spcPct val="35000"/>
            </a:spcAft>
          </a:pPr>
          <a:r>
            <a:rPr lang="fr-FR" sz="1200" kern="1200" dirty="0" smtClean="0"/>
            <a:t>Séances de sensibilisation à la  sécurité , </a:t>
          </a:r>
        </a:p>
        <a:p>
          <a:pPr lvl="0" algn="ctr" defTabSz="711200">
            <a:lnSpc>
              <a:spcPct val="90000"/>
            </a:lnSpc>
            <a:spcBef>
              <a:spcPct val="0"/>
            </a:spcBef>
            <a:spcAft>
              <a:spcPct val="35000"/>
            </a:spcAft>
          </a:pPr>
          <a:r>
            <a:rPr lang="fr-FR" sz="1200" kern="1200" dirty="0" smtClean="0"/>
            <a:t>Formations éditeur</a:t>
          </a:r>
          <a:endParaRPr lang="en-US" sz="1200" kern="1200" noProof="0" dirty="0"/>
        </a:p>
      </dsp:txBody>
      <dsp:txXfrm>
        <a:off x="4932484" y="3876992"/>
        <a:ext cx="2169207" cy="913181"/>
      </dsp:txXfrm>
    </dsp:sp>
    <dsp:sp modelId="{C17C32C5-A865-4077-808F-F7D6424A5583}">
      <dsp:nvSpPr>
        <dsp:cNvPr id="0" name=""/>
        <dsp:cNvSpPr/>
      </dsp:nvSpPr>
      <dsp:spPr>
        <a:xfrm rot="8748173">
          <a:off x="3723284" y="3055925"/>
          <a:ext cx="495866" cy="487875"/>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noProof="0"/>
        </a:p>
      </dsp:txBody>
      <dsp:txXfrm rot="10800000">
        <a:off x="3856994" y="3112369"/>
        <a:ext cx="349504" cy="292725"/>
      </dsp:txXfrm>
    </dsp:sp>
    <dsp:sp modelId="{80AF1B19-47A6-408C-9712-846B526AB5DA}">
      <dsp:nvSpPr>
        <dsp:cNvPr id="0" name=""/>
        <dsp:cNvSpPr/>
      </dsp:nvSpPr>
      <dsp:spPr>
        <a:xfrm>
          <a:off x="1547670" y="3449516"/>
          <a:ext cx="2647555" cy="129143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Accompagnement</a:t>
          </a:r>
          <a:r>
            <a:rPr lang="en-US" sz="1600" b="1" kern="1200" noProof="0" dirty="0" smtClean="0"/>
            <a:t> </a:t>
          </a:r>
        </a:p>
        <a:p>
          <a:pPr lvl="0" algn="ctr" defTabSz="711200">
            <a:lnSpc>
              <a:spcPct val="90000"/>
            </a:lnSpc>
            <a:spcBef>
              <a:spcPct val="0"/>
            </a:spcBef>
            <a:spcAft>
              <a:spcPct val="35000"/>
            </a:spcAft>
          </a:pPr>
          <a:r>
            <a:rPr lang="fr-FR" sz="1200" kern="1200" dirty="0" smtClean="0"/>
            <a:t>Manager de Proximité,</a:t>
          </a:r>
        </a:p>
        <a:p>
          <a:pPr lvl="0" algn="ctr" defTabSz="711200">
            <a:lnSpc>
              <a:spcPct val="90000"/>
            </a:lnSpc>
            <a:spcBef>
              <a:spcPct val="0"/>
            </a:spcBef>
            <a:spcAft>
              <a:spcPct val="35000"/>
            </a:spcAft>
          </a:pPr>
          <a:r>
            <a:rPr lang="fr-FR" sz="1200" kern="1200" dirty="0" smtClean="0"/>
            <a:t>Responsable de domaine , </a:t>
          </a:r>
        </a:p>
        <a:p>
          <a:pPr lvl="0" algn="ctr" defTabSz="711200">
            <a:lnSpc>
              <a:spcPct val="90000"/>
            </a:lnSpc>
            <a:spcBef>
              <a:spcPct val="0"/>
            </a:spcBef>
            <a:spcAft>
              <a:spcPct val="35000"/>
            </a:spcAft>
          </a:pPr>
          <a:r>
            <a:rPr lang="fr-FR" sz="1200" kern="1200" dirty="0" smtClean="0"/>
            <a:t>Senior-Junior</a:t>
          </a:r>
          <a:endParaRPr lang="en-US" sz="1200" kern="1200" noProof="0" dirty="0"/>
        </a:p>
      </dsp:txBody>
      <dsp:txXfrm>
        <a:off x="1935395" y="3638642"/>
        <a:ext cx="1872105" cy="913181"/>
      </dsp:txXfrm>
    </dsp:sp>
    <dsp:sp modelId="{B61910CC-958C-4337-9563-B17C9FF2613F}">
      <dsp:nvSpPr>
        <dsp:cNvPr id="0" name=""/>
        <dsp:cNvSpPr/>
      </dsp:nvSpPr>
      <dsp:spPr>
        <a:xfrm rot="10613526">
          <a:off x="3293488" y="2385929"/>
          <a:ext cx="482499" cy="48787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rot="10800000">
        <a:off x="3438132" y="2479580"/>
        <a:ext cx="337749" cy="292725"/>
      </dsp:txXfrm>
    </dsp:sp>
    <dsp:sp modelId="{E08FC6FC-E1F9-4B57-A32A-CEBB9C60FB78}">
      <dsp:nvSpPr>
        <dsp:cNvPr id="0" name=""/>
        <dsp:cNvSpPr/>
      </dsp:nvSpPr>
      <dsp:spPr>
        <a:xfrm>
          <a:off x="619131" y="2135176"/>
          <a:ext cx="2453931" cy="129143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b="1" kern="1200" noProof="0" dirty="0" smtClean="0"/>
            <a:t>CERTIFICATIONS</a:t>
          </a:r>
        </a:p>
        <a:p>
          <a:pPr lvl="0" algn="ctr" defTabSz="711200">
            <a:lnSpc>
              <a:spcPct val="90000"/>
            </a:lnSpc>
            <a:spcBef>
              <a:spcPct val="0"/>
            </a:spcBef>
            <a:spcAft>
              <a:spcPct val="35000"/>
            </a:spcAft>
          </a:pPr>
          <a:r>
            <a:rPr lang="en-US" sz="1600" kern="1200" noProof="0" dirty="0" smtClean="0"/>
            <a:t> </a:t>
          </a:r>
          <a:r>
            <a:rPr lang="en-US" sz="1400" kern="1200" noProof="0" dirty="0" smtClean="0"/>
            <a:t>Java, </a:t>
          </a:r>
          <a:r>
            <a:rPr lang="en-US" sz="1200" kern="1200" noProof="0" dirty="0" smtClean="0"/>
            <a:t>Microsoft, Oracle, Android..</a:t>
          </a:r>
          <a:endParaRPr lang="en-US" sz="1200" kern="1200" noProof="0" dirty="0"/>
        </a:p>
      </dsp:txBody>
      <dsp:txXfrm>
        <a:off x="978501" y="2324302"/>
        <a:ext cx="1735191" cy="913181"/>
      </dsp:txXfrm>
    </dsp:sp>
    <dsp:sp modelId="{787504A2-EB9E-4E31-B29D-B985569CDEDE}">
      <dsp:nvSpPr>
        <dsp:cNvPr id="0" name=""/>
        <dsp:cNvSpPr/>
      </dsp:nvSpPr>
      <dsp:spPr>
        <a:xfrm rot="12315885">
          <a:off x="3608227" y="1793490"/>
          <a:ext cx="498348" cy="48787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noProof="0"/>
        </a:p>
      </dsp:txBody>
      <dsp:txXfrm rot="10800000">
        <a:off x="3747589" y="1922299"/>
        <a:ext cx="351986" cy="292725"/>
      </dsp:txXfrm>
    </dsp:sp>
    <dsp:sp modelId="{13B2D09D-EB18-4A72-916A-23B0C6632B62}">
      <dsp:nvSpPr>
        <dsp:cNvPr id="0" name=""/>
        <dsp:cNvSpPr/>
      </dsp:nvSpPr>
      <dsp:spPr>
        <a:xfrm>
          <a:off x="1279051" y="753931"/>
          <a:ext cx="2453931" cy="129143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fr-FR" sz="1600" b="1" kern="1200" dirty="0" smtClean="0">
              <a:ln w="18415" cmpd="sng">
                <a:noFill/>
                <a:prstDash val="solid"/>
              </a:ln>
              <a:solidFill>
                <a:schemeClr val="bg1"/>
              </a:solidFill>
              <a:effectLst>
                <a:outerShdw blurRad="63500" dir="3600000" algn="tl" rotWithShape="0">
                  <a:srgbClr val="000000">
                    <a:alpha val="70000"/>
                  </a:srgbClr>
                </a:outerShdw>
              </a:effectLst>
              <a:latin typeface="Arial" pitchFamily="34" charset="0"/>
              <a:cs typeface="Arial" pitchFamily="34" charset="0"/>
            </a:rPr>
            <a:t>Événements Partage d'expérience</a:t>
          </a:r>
          <a:r>
            <a:rPr lang="en-US" sz="1600" b="1" kern="1200" noProof="0" dirty="0" smtClean="0"/>
            <a:t> </a:t>
          </a:r>
        </a:p>
        <a:p>
          <a:pPr lvl="0" algn="ctr" defTabSz="711200">
            <a:lnSpc>
              <a:spcPct val="90000"/>
            </a:lnSpc>
            <a:spcBef>
              <a:spcPct val="0"/>
            </a:spcBef>
            <a:spcAft>
              <a:spcPct val="35000"/>
            </a:spcAft>
          </a:pPr>
          <a:r>
            <a:rPr lang="fr-FR" sz="1200" kern="1200" dirty="0" smtClean="0"/>
            <a:t>Séances de sensibilisation,</a:t>
          </a:r>
        </a:p>
        <a:p>
          <a:pPr lvl="0" algn="ctr" defTabSz="711200">
            <a:lnSpc>
              <a:spcPct val="90000"/>
            </a:lnSpc>
            <a:spcBef>
              <a:spcPct val="0"/>
            </a:spcBef>
            <a:spcAft>
              <a:spcPct val="35000"/>
            </a:spcAft>
          </a:pPr>
          <a:r>
            <a:rPr lang="fr-FR" sz="1200" kern="1200" dirty="0" smtClean="0"/>
            <a:t>Déjeuner de travail</a:t>
          </a:r>
          <a:endParaRPr lang="en-US" sz="1200" kern="1200" noProof="0" dirty="0"/>
        </a:p>
      </dsp:txBody>
      <dsp:txXfrm>
        <a:off x="1638421" y="943057"/>
        <a:ext cx="1735191" cy="913181"/>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9858375"/>
            <a:ext cx="6662738" cy="68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4" tIns="45697" rIns="91394" bIns="45697" anchor="ctr"/>
          <a:lstStyle/>
          <a:p>
            <a:pPr algn="ctr" defTabSz="914199" eaLnBrk="1" fontAlgn="auto" hangingPunct="1">
              <a:spcBef>
                <a:spcPts val="0"/>
              </a:spcBef>
              <a:spcAft>
                <a:spcPts val="0"/>
              </a:spcAft>
              <a:defRPr/>
            </a:pPr>
            <a:endParaRPr lang="en-GB"/>
          </a:p>
        </p:txBody>
      </p:sp>
      <p:sp>
        <p:nvSpPr>
          <p:cNvPr id="3" name="Espace réservé de la date 2"/>
          <p:cNvSpPr>
            <a:spLocks noGrp="1"/>
          </p:cNvSpPr>
          <p:nvPr>
            <p:ph type="dt" sz="quarter" idx="1"/>
          </p:nvPr>
        </p:nvSpPr>
        <p:spPr>
          <a:xfrm>
            <a:off x="0" y="0"/>
            <a:ext cx="2887663" cy="273050"/>
          </a:xfrm>
          <a:prstGeom prst="rect">
            <a:avLst/>
          </a:prstGeom>
        </p:spPr>
        <p:txBody>
          <a:bodyPr vert="horz" lIns="91394" tIns="45697" rIns="91394" bIns="45697" rtlCol="0"/>
          <a:lstStyle>
            <a:lvl1pPr algn="l" defTabSz="914199" eaLnBrk="1" fontAlgn="auto" hangingPunct="1">
              <a:spcBef>
                <a:spcPts val="0"/>
              </a:spcBef>
              <a:spcAft>
                <a:spcPts val="0"/>
              </a:spcAft>
              <a:defRPr sz="1200">
                <a:latin typeface="+mn-lt"/>
                <a:cs typeface="+mn-cs"/>
              </a:defRPr>
            </a:lvl1pPr>
          </a:lstStyle>
          <a:p>
            <a:pPr>
              <a:defRPr/>
            </a:pPr>
            <a:fld id="{D60D6F95-DCFC-480A-A193-7A2C27811CDE}" type="datetime1">
              <a:rPr lang="fr-FR" smtClean="0"/>
              <a:t>23/03/2018</a:t>
            </a:fld>
            <a:endParaRPr lang="en-GB" dirty="0"/>
          </a:p>
        </p:txBody>
      </p:sp>
      <p:sp>
        <p:nvSpPr>
          <p:cNvPr id="4" name="Espace réservé du pied de page 3"/>
          <p:cNvSpPr>
            <a:spLocks noGrp="1"/>
          </p:cNvSpPr>
          <p:nvPr>
            <p:ph type="ftr" sz="quarter" idx="2"/>
          </p:nvPr>
        </p:nvSpPr>
        <p:spPr>
          <a:xfrm>
            <a:off x="533400" y="9485313"/>
            <a:ext cx="5549900" cy="277812"/>
          </a:xfrm>
          <a:prstGeom prst="rect">
            <a:avLst/>
          </a:prstGeom>
        </p:spPr>
        <p:txBody>
          <a:bodyPr vert="horz" lIns="91394" tIns="45697" rIns="91394" bIns="45697" rtlCol="0" anchor="ctr"/>
          <a:lstStyle>
            <a:lvl1pPr algn="l" defTabSz="914199" eaLnBrk="1" fontAlgn="auto" hangingPunct="1">
              <a:spcBef>
                <a:spcPts val="0"/>
              </a:spcBef>
              <a:spcAft>
                <a:spcPts val="0"/>
              </a:spcAft>
              <a:defRPr sz="1100">
                <a:latin typeface="+mn-lt"/>
                <a:cs typeface="+mn-cs"/>
              </a:defRPr>
            </a:lvl1pPr>
          </a:lstStyle>
          <a:p>
            <a:pPr>
              <a:defRPr/>
            </a:pPr>
            <a:r>
              <a:rPr lang="fr-FR"/>
              <a:t>Title presentation</a:t>
            </a:r>
          </a:p>
        </p:txBody>
      </p:sp>
      <p:sp>
        <p:nvSpPr>
          <p:cNvPr id="5" name="Espace réservé du numéro de diapositive 4"/>
          <p:cNvSpPr>
            <a:spLocks noGrp="1"/>
          </p:cNvSpPr>
          <p:nvPr>
            <p:ph type="sldNum" sz="quarter" idx="3"/>
          </p:nvPr>
        </p:nvSpPr>
        <p:spPr>
          <a:xfrm>
            <a:off x="0" y="9485313"/>
            <a:ext cx="533400" cy="277812"/>
          </a:xfrm>
          <a:prstGeom prst="rect">
            <a:avLst/>
          </a:prstGeom>
        </p:spPr>
        <p:txBody>
          <a:bodyPr vert="horz" wrap="square" lIns="91394" tIns="45697" rIns="91394" bIns="45697" numCol="1" anchor="ctr" anchorCtr="0" compatLnSpc="1">
            <a:prstTxWarp prst="textNoShape">
              <a:avLst/>
            </a:prstTxWarp>
          </a:bodyPr>
          <a:lstStyle>
            <a:lvl1pPr algn="r" eaLnBrk="1" hangingPunct="1">
              <a:defRPr sz="1100" smtClean="0"/>
            </a:lvl1pPr>
          </a:lstStyle>
          <a:p>
            <a:pPr>
              <a:defRPr/>
            </a:pPr>
            <a:fld id="{33DDC304-89CA-4B7B-B323-815EC281997D}" type="slidenum">
              <a:rPr lang="en-GB" altLang="fr-FR"/>
              <a:pPr>
                <a:defRPr/>
              </a:pPr>
              <a:t>‹N°›</a:t>
            </a:fld>
            <a:endParaRPr lang="en-GB" altLang="fr-FR"/>
          </a:p>
        </p:txBody>
      </p:sp>
      <p:cxnSp>
        <p:nvCxnSpPr>
          <p:cNvPr id="8" name="Connecteur droit 7"/>
          <p:cNvCxnSpPr/>
          <p:nvPr/>
        </p:nvCxnSpPr>
        <p:spPr>
          <a:xfrm>
            <a:off x="515938" y="9583738"/>
            <a:ext cx="0" cy="107950"/>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35847" name="Imag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6246813" y="9525000"/>
            <a:ext cx="2921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0821394"/>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Espace réservé de la date 2"/>
          <p:cNvSpPr>
            <a:spLocks noGrp="1"/>
          </p:cNvSpPr>
          <p:nvPr>
            <p:ph type="dt" idx="1"/>
          </p:nvPr>
        </p:nvSpPr>
        <p:spPr>
          <a:xfrm>
            <a:off x="0" y="0"/>
            <a:ext cx="3190875" cy="496888"/>
          </a:xfrm>
          <a:prstGeom prst="rect">
            <a:avLst/>
          </a:prstGeom>
        </p:spPr>
        <p:txBody>
          <a:bodyPr vert="horz" lIns="91394" tIns="45697" rIns="91394" bIns="45697" rtlCol="0"/>
          <a:lstStyle>
            <a:lvl1pPr algn="l" defTabSz="914199" eaLnBrk="1" fontAlgn="auto" hangingPunct="1">
              <a:spcBef>
                <a:spcPts val="0"/>
              </a:spcBef>
              <a:spcAft>
                <a:spcPts val="0"/>
              </a:spcAft>
              <a:defRPr sz="1200">
                <a:latin typeface="+mn-lt"/>
                <a:cs typeface="+mn-cs"/>
              </a:defRPr>
            </a:lvl1pPr>
          </a:lstStyle>
          <a:p>
            <a:pPr>
              <a:defRPr/>
            </a:pPr>
            <a:fld id="{802784C7-EC65-4CB1-A71A-7B1977E863B2}" type="datetime1">
              <a:rPr lang="fr-FR" smtClean="0"/>
              <a:t>23/03/2018</a:t>
            </a:fld>
            <a:endParaRPr lang="fr-FR"/>
          </a:p>
        </p:txBody>
      </p:sp>
      <p:sp>
        <p:nvSpPr>
          <p:cNvPr id="4" name="Espace réservé de l'image des diapositives 3"/>
          <p:cNvSpPr>
            <a:spLocks noGrp="1" noRot="1" noChangeAspect="1"/>
          </p:cNvSpPr>
          <p:nvPr>
            <p:ph type="sldImg" idx="2"/>
          </p:nvPr>
        </p:nvSpPr>
        <p:spPr>
          <a:xfrm>
            <a:off x="23813" y="744538"/>
            <a:ext cx="6615112" cy="3722687"/>
          </a:xfrm>
          <a:prstGeom prst="rect">
            <a:avLst/>
          </a:prstGeom>
          <a:noFill/>
          <a:ln w="12700">
            <a:solidFill>
              <a:prstClr val="black"/>
            </a:solidFill>
          </a:ln>
        </p:spPr>
        <p:txBody>
          <a:bodyPr vert="horz" lIns="91394" tIns="45697" rIns="91394" bIns="45697" rtlCol="0" anchor="ctr"/>
          <a:lstStyle/>
          <a:p>
            <a:pPr lvl="0"/>
            <a:endParaRPr lang="fr-FR" noProof="0"/>
          </a:p>
        </p:txBody>
      </p:sp>
      <p:sp>
        <p:nvSpPr>
          <p:cNvPr id="5" name="Espace réservé des commentaires 4"/>
          <p:cNvSpPr>
            <a:spLocks noGrp="1"/>
          </p:cNvSpPr>
          <p:nvPr>
            <p:ph type="body" sz="quarter" idx="3"/>
          </p:nvPr>
        </p:nvSpPr>
        <p:spPr>
          <a:xfrm>
            <a:off x="860425" y="4714875"/>
            <a:ext cx="4941888" cy="4467225"/>
          </a:xfrm>
          <a:prstGeom prst="rect">
            <a:avLst/>
          </a:prstGeom>
        </p:spPr>
        <p:txBody>
          <a:bodyPr vert="horz" lIns="91394" tIns="45697" rIns="91394" bIns="45697" rtlCol="0"/>
          <a:lstStyle/>
          <a:p>
            <a:pPr lvl="0"/>
            <a:r>
              <a:rPr lang="fr-FR" noProof="0" dirty="0" smtClean="0"/>
              <a:t>Modifiez les styles du texte du masque</a:t>
            </a:r>
          </a:p>
          <a:p>
            <a:pPr lvl="1"/>
            <a:r>
              <a:rPr lang="fr-FR" noProof="0" dirty="0" smtClean="0"/>
              <a:t>Deuxième niveau</a:t>
            </a:r>
          </a:p>
          <a:p>
            <a:pPr lvl="2"/>
            <a:r>
              <a:rPr lang="fr-FR" noProof="0" dirty="0" smtClean="0"/>
              <a:t>Troisième niveau</a:t>
            </a:r>
          </a:p>
          <a:p>
            <a:pPr lvl="3"/>
            <a:r>
              <a:rPr lang="fr-FR" noProof="0" dirty="0" smtClean="0"/>
              <a:t>Quatrième niveau</a:t>
            </a:r>
          </a:p>
          <a:p>
            <a:pPr lvl="4"/>
            <a:r>
              <a:rPr lang="fr-FR" noProof="0" dirty="0" smtClean="0"/>
              <a:t>Cinquième niveau</a:t>
            </a:r>
            <a:endParaRPr lang="fr-FR" noProof="0" dirty="0"/>
          </a:p>
        </p:txBody>
      </p:sp>
      <p:sp>
        <p:nvSpPr>
          <p:cNvPr id="10" name="Rectangle 9"/>
          <p:cNvSpPr/>
          <p:nvPr/>
        </p:nvSpPr>
        <p:spPr>
          <a:xfrm>
            <a:off x="0" y="9858375"/>
            <a:ext cx="6662738" cy="68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4" tIns="45697" rIns="91394" bIns="45697" anchor="ctr"/>
          <a:lstStyle/>
          <a:p>
            <a:pPr algn="ctr" defTabSz="914199" eaLnBrk="1" fontAlgn="auto" hangingPunct="1">
              <a:spcBef>
                <a:spcPts val="0"/>
              </a:spcBef>
              <a:spcAft>
                <a:spcPts val="0"/>
              </a:spcAft>
              <a:defRPr/>
            </a:pPr>
            <a:endParaRPr lang="en-GB"/>
          </a:p>
        </p:txBody>
      </p:sp>
      <p:sp>
        <p:nvSpPr>
          <p:cNvPr id="11" name="Espace réservé du pied de page 3"/>
          <p:cNvSpPr>
            <a:spLocks noGrp="1"/>
          </p:cNvSpPr>
          <p:nvPr>
            <p:ph type="ftr" sz="quarter" idx="4"/>
          </p:nvPr>
        </p:nvSpPr>
        <p:spPr>
          <a:xfrm>
            <a:off x="533400" y="9485313"/>
            <a:ext cx="5635625" cy="277812"/>
          </a:xfrm>
          <a:prstGeom prst="rect">
            <a:avLst/>
          </a:prstGeom>
        </p:spPr>
        <p:txBody>
          <a:bodyPr vert="horz" lIns="91394" tIns="45697" rIns="91394" bIns="45697" rtlCol="0" anchor="ctr"/>
          <a:lstStyle>
            <a:lvl1pPr algn="l" defTabSz="914199" eaLnBrk="1" fontAlgn="auto" hangingPunct="1">
              <a:spcBef>
                <a:spcPts val="0"/>
              </a:spcBef>
              <a:spcAft>
                <a:spcPts val="0"/>
              </a:spcAft>
              <a:defRPr sz="1100">
                <a:latin typeface="+mn-lt"/>
                <a:cs typeface="+mn-cs"/>
              </a:defRPr>
            </a:lvl1pPr>
          </a:lstStyle>
          <a:p>
            <a:pPr>
              <a:defRPr/>
            </a:pPr>
            <a:r>
              <a:rPr lang="fr-FR"/>
              <a:t>Title presentation</a:t>
            </a:r>
          </a:p>
        </p:txBody>
      </p:sp>
      <p:sp>
        <p:nvSpPr>
          <p:cNvPr id="15" name="Espace réservé du numéro de diapositive 4"/>
          <p:cNvSpPr>
            <a:spLocks noGrp="1"/>
          </p:cNvSpPr>
          <p:nvPr>
            <p:ph type="sldNum" sz="quarter" idx="5"/>
          </p:nvPr>
        </p:nvSpPr>
        <p:spPr>
          <a:xfrm>
            <a:off x="0" y="9485313"/>
            <a:ext cx="533400" cy="277812"/>
          </a:xfrm>
          <a:prstGeom prst="rect">
            <a:avLst/>
          </a:prstGeom>
        </p:spPr>
        <p:txBody>
          <a:bodyPr vert="horz" wrap="square" lIns="91394" tIns="45697" rIns="91394" bIns="45697" numCol="1" anchor="ctr" anchorCtr="0" compatLnSpc="1">
            <a:prstTxWarp prst="textNoShape">
              <a:avLst/>
            </a:prstTxWarp>
          </a:bodyPr>
          <a:lstStyle>
            <a:lvl1pPr algn="r" eaLnBrk="1" hangingPunct="1">
              <a:defRPr sz="1100" smtClean="0"/>
            </a:lvl1pPr>
          </a:lstStyle>
          <a:p>
            <a:pPr>
              <a:defRPr/>
            </a:pPr>
            <a:fld id="{CCFA9D3A-B584-4669-8972-4BB2BAC269F6}" type="slidenum">
              <a:rPr lang="en-GB" altLang="fr-FR"/>
              <a:pPr>
                <a:defRPr/>
              </a:pPr>
              <a:t>‹N°›</a:t>
            </a:fld>
            <a:endParaRPr lang="en-GB" altLang="fr-FR"/>
          </a:p>
        </p:txBody>
      </p:sp>
      <p:cxnSp>
        <p:nvCxnSpPr>
          <p:cNvPr id="18" name="Connecteur droit 17"/>
          <p:cNvCxnSpPr/>
          <p:nvPr/>
        </p:nvCxnSpPr>
        <p:spPr>
          <a:xfrm>
            <a:off x="515938" y="9583738"/>
            <a:ext cx="0" cy="107950"/>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34825" name="Imag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6246813" y="9525000"/>
            <a:ext cx="2921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4116387"/>
      </p:ext>
    </p:extLst>
  </p:cSld>
  <p:clrMap bg1="lt1" tx1="dk1" bg2="lt2" tx2="dk2" accent1="accent1" accent2="accent2" accent3="accent3" accent4="accent4" accent5="accent5" accent6="accent6" hlink="hlink" folHlink="folHlink"/>
  <p:hf hdr="0"/>
  <p:notesStyle>
    <a:lvl1pPr marL="88900" indent="-88900" algn="l" defTabSz="625475" rtl="0" eaLnBrk="0" fontAlgn="base" hangingPunct="0">
      <a:spcBef>
        <a:spcPct val="30000"/>
      </a:spcBef>
      <a:spcAft>
        <a:spcPct val="0"/>
      </a:spcAft>
      <a:buClr>
        <a:schemeClr val="accent1"/>
      </a:buClr>
      <a:buFont typeface="Arial" panose="020B0604020202020204" pitchFamily="34" charset="0"/>
      <a:buChar char="•"/>
      <a:defRPr sz="800" kern="1200">
        <a:solidFill>
          <a:schemeClr val="tx1"/>
        </a:solidFill>
        <a:latin typeface="+mn-lt"/>
        <a:ea typeface="+mn-ea"/>
        <a:cs typeface="+mn-cs"/>
      </a:defRPr>
    </a:lvl1pPr>
    <a:lvl2pPr marL="177800" indent="-80963" algn="l" defTabSz="625475" rtl="0" eaLnBrk="0" fontAlgn="base" hangingPunct="0">
      <a:spcBef>
        <a:spcPct val="30000"/>
      </a:spcBef>
      <a:spcAft>
        <a:spcPct val="0"/>
      </a:spcAft>
      <a:buFont typeface="Arial" panose="020B0604020202020204" pitchFamily="34" charset="0"/>
      <a:buChar char="•"/>
      <a:defRPr sz="800" kern="1200">
        <a:solidFill>
          <a:schemeClr val="tx1"/>
        </a:solidFill>
        <a:latin typeface="+mn-lt"/>
        <a:ea typeface="+mn-ea"/>
        <a:cs typeface="+mn-cs"/>
      </a:defRPr>
    </a:lvl2pPr>
    <a:lvl3pPr marL="260350" indent="-85725" algn="l" defTabSz="625475" rtl="0" eaLnBrk="0" fontAlgn="base" hangingPunct="0">
      <a:spcBef>
        <a:spcPct val="30000"/>
      </a:spcBef>
      <a:spcAft>
        <a:spcPct val="0"/>
      </a:spcAft>
      <a:buClr>
        <a:srgbClr val="BFBFBF"/>
      </a:buClr>
      <a:buFont typeface="Arial" panose="020B0604020202020204" pitchFamily="34" charset="0"/>
      <a:buChar char="•"/>
      <a:defRPr sz="800" kern="1200">
        <a:solidFill>
          <a:schemeClr val="tx1"/>
        </a:solidFill>
        <a:latin typeface="+mn-lt"/>
        <a:ea typeface="+mn-ea"/>
        <a:cs typeface="+mn-cs"/>
      </a:defRPr>
    </a:lvl3pPr>
    <a:lvl4pPr marL="349250" indent="-82550" algn="l" defTabSz="625475" rtl="0" eaLnBrk="0" fontAlgn="base" hangingPunct="0">
      <a:spcBef>
        <a:spcPct val="30000"/>
      </a:spcBef>
      <a:spcAft>
        <a:spcPct val="0"/>
      </a:spcAft>
      <a:buClr>
        <a:srgbClr val="BFBFBF"/>
      </a:buClr>
      <a:buFont typeface="Arial" panose="020B0604020202020204" pitchFamily="34" charset="0"/>
      <a:buChar char="•"/>
      <a:defRPr sz="800" kern="1200">
        <a:solidFill>
          <a:schemeClr val="tx1"/>
        </a:solidFill>
        <a:latin typeface="+mn-lt"/>
        <a:ea typeface="+mn-ea"/>
        <a:cs typeface="+mn-cs"/>
      </a:defRPr>
    </a:lvl4pPr>
    <a:lvl5pPr marL="444500" indent="-80963" algn="l" defTabSz="625475" rtl="0" eaLnBrk="0" fontAlgn="base" hangingPunct="0">
      <a:spcBef>
        <a:spcPct val="30000"/>
      </a:spcBef>
      <a:spcAft>
        <a:spcPct val="0"/>
      </a:spcAft>
      <a:buClr>
        <a:srgbClr val="BFBFBF"/>
      </a:buClr>
      <a:buFont typeface="Arial" panose="020B0604020202020204" pitchFamily="34" charset="0"/>
      <a:buChar char="•"/>
      <a:defRPr sz="800" kern="1200">
        <a:solidFill>
          <a:schemeClr val="tx1"/>
        </a:solidFill>
        <a:latin typeface="+mn-lt"/>
        <a:ea typeface="+mn-ea"/>
        <a:cs typeface="+mn-cs"/>
      </a:defRPr>
    </a:lvl5pPr>
    <a:lvl6pPr marL="1567282" algn="l" defTabSz="626913" rtl="0" eaLnBrk="1" latinLnBrk="0" hangingPunct="1">
      <a:defRPr sz="800" kern="1200">
        <a:solidFill>
          <a:schemeClr val="tx1"/>
        </a:solidFill>
        <a:latin typeface="+mn-lt"/>
        <a:ea typeface="+mn-ea"/>
        <a:cs typeface="+mn-cs"/>
      </a:defRPr>
    </a:lvl6pPr>
    <a:lvl7pPr marL="1880738" algn="l" defTabSz="626913" rtl="0" eaLnBrk="1" latinLnBrk="0" hangingPunct="1">
      <a:defRPr sz="800" kern="1200">
        <a:solidFill>
          <a:schemeClr val="tx1"/>
        </a:solidFill>
        <a:latin typeface="+mn-lt"/>
        <a:ea typeface="+mn-ea"/>
        <a:cs typeface="+mn-cs"/>
      </a:defRPr>
    </a:lvl7pPr>
    <a:lvl8pPr marL="2194194" algn="l" defTabSz="626913" rtl="0" eaLnBrk="1" latinLnBrk="0" hangingPunct="1">
      <a:defRPr sz="800" kern="1200">
        <a:solidFill>
          <a:schemeClr val="tx1"/>
        </a:solidFill>
        <a:latin typeface="+mn-lt"/>
        <a:ea typeface="+mn-ea"/>
        <a:cs typeface="+mn-cs"/>
      </a:defRPr>
    </a:lvl8pPr>
    <a:lvl9pPr marL="2507651" algn="l" defTabSz="626913"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smtClean="0"/>
          </a:p>
        </p:txBody>
      </p:sp>
      <p:sp>
        <p:nvSpPr>
          <p:cNvPr id="31748" name="Espace réservé de la date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defTabSz="912813" fontAlgn="base">
              <a:spcBef>
                <a:spcPct val="0"/>
              </a:spcBef>
              <a:spcAft>
                <a:spcPct val="0"/>
              </a:spcAft>
              <a:defRPr/>
            </a:pPr>
            <a:fld id="{90F0FC1B-8B91-46B3-9D55-50396670B083}" type="datetime1">
              <a:rPr lang="fr-FR" altLang="fr-FR" smtClean="0"/>
              <a:t>23/03/2018</a:t>
            </a:fld>
            <a:endParaRPr lang="fr-FR" altLang="fr-FR" smtClean="0"/>
          </a:p>
        </p:txBody>
      </p:sp>
      <p:sp>
        <p:nvSpPr>
          <p:cNvPr id="37893" name="Espace réservé du numéro de diapositive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chemeClr val="accent1"/>
              </a:buClr>
              <a:buFont typeface="Arial" panose="020B0604020202020204" pitchFamily="34" charset="0"/>
              <a:buChar char="•"/>
              <a:defRPr sz="800">
                <a:solidFill>
                  <a:schemeClr val="tx1"/>
                </a:solidFill>
                <a:latin typeface="Calibri" panose="020F0502020204030204" pitchFamily="34" charset="0"/>
              </a:defRPr>
            </a:lvl1pPr>
            <a:lvl2pPr marL="742950" indent="-285750">
              <a:spcBef>
                <a:spcPct val="30000"/>
              </a:spcBef>
              <a:buFont typeface="Arial" panose="020B0604020202020204" pitchFamily="34" charset="0"/>
              <a:buChar char="•"/>
              <a:defRPr sz="800">
                <a:solidFill>
                  <a:schemeClr val="tx1"/>
                </a:solidFill>
                <a:latin typeface="Calibri" panose="020F0502020204030204" pitchFamily="34" charset="0"/>
              </a:defRPr>
            </a:lvl2pPr>
            <a:lvl3pPr marL="1143000" indent="-228600">
              <a:spcBef>
                <a:spcPct val="30000"/>
              </a:spcBef>
              <a:buClr>
                <a:srgbClr val="BFBFBF"/>
              </a:buClr>
              <a:buFont typeface="Arial" panose="020B0604020202020204" pitchFamily="34" charset="0"/>
              <a:buChar char="•"/>
              <a:defRPr sz="800">
                <a:solidFill>
                  <a:schemeClr val="tx1"/>
                </a:solidFill>
                <a:latin typeface="Calibri" panose="020F0502020204030204" pitchFamily="34" charset="0"/>
              </a:defRPr>
            </a:lvl3pPr>
            <a:lvl4pPr marL="1600200" indent="-228600">
              <a:spcBef>
                <a:spcPct val="30000"/>
              </a:spcBef>
              <a:buClr>
                <a:srgbClr val="BFBFBF"/>
              </a:buClr>
              <a:buFont typeface="Arial" panose="020B0604020202020204" pitchFamily="34" charset="0"/>
              <a:buChar char="•"/>
              <a:defRPr sz="800">
                <a:solidFill>
                  <a:schemeClr val="tx1"/>
                </a:solidFill>
                <a:latin typeface="Calibri" panose="020F0502020204030204" pitchFamily="34" charset="0"/>
              </a:defRPr>
            </a:lvl4pPr>
            <a:lvl5pPr marL="2057400" indent="-228600">
              <a:spcBef>
                <a:spcPct val="30000"/>
              </a:spcBef>
              <a:buClr>
                <a:srgbClr val="BFBFBF"/>
              </a:buClr>
              <a:buFont typeface="Arial" panose="020B0604020202020204" pitchFamily="34" charset="0"/>
              <a:buChar char="•"/>
              <a:defRPr sz="800">
                <a:solidFill>
                  <a:schemeClr val="tx1"/>
                </a:solidFill>
                <a:latin typeface="Calibri" panose="020F0502020204030204" pitchFamily="34" charset="0"/>
              </a:defRPr>
            </a:lvl5pPr>
            <a:lvl6pPr marL="2514600" indent="-228600" defTabSz="912813" eaLnBrk="0" fontAlgn="base" hangingPunct="0">
              <a:spcBef>
                <a:spcPct val="30000"/>
              </a:spcBef>
              <a:spcAft>
                <a:spcPct val="0"/>
              </a:spcAft>
              <a:buClr>
                <a:srgbClr val="BFBFBF"/>
              </a:buClr>
              <a:buFont typeface="Arial" panose="020B0604020202020204" pitchFamily="34" charset="0"/>
              <a:buChar char="•"/>
              <a:defRPr sz="800">
                <a:solidFill>
                  <a:schemeClr val="tx1"/>
                </a:solidFill>
                <a:latin typeface="Calibri" panose="020F0502020204030204" pitchFamily="34" charset="0"/>
              </a:defRPr>
            </a:lvl6pPr>
            <a:lvl7pPr marL="2971800" indent="-228600" defTabSz="912813" eaLnBrk="0" fontAlgn="base" hangingPunct="0">
              <a:spcBef>
                <a:spcPct val="30000"/>
              </a:spcBef>
              <a:spcAft>
                <a:spcPct val="0"/>
              </a:spcAft>
              <a:buClr>
                <a:srgbClr val="BFBFBF"/>
              </a:buClr>
              <a:buFont typeface="Arial" panose="020B0604020202020204" pitchFamily="34" charset="0"/>
              <a:buChar char="•"/>
              <a:defRPr sz="800">
                <a:solidFill>
                  <a:schemeClr val="tx1"/>
                </a:solidFill>
                <a:latin typeface="Calibri" panose="020F0502020204030204" pitchFamily="34" charset="0"/>
              </a:defRPr>
            </a:lvl7pPr>
            <a:lvl8pPr marL="3429000" indent="-228600" defTabSz="912813" eaLnBrk="0" fontAlgn="base" hangingPunct="0">
              <a:spcBef>
                <a:spcPct val="30000"/>
              </a:spcBef>
              <a:spcAft>
                <a:spcPct val="0"/>
              </a:spcAft>
              <a:buClr>
                <a:srgbClr val="BFBFBF"/>
              </a:buClr>
              <a:buFont typeface="Arial" panose="020B0604020202020204" pitchFamily="34" charset="0"/>
              <a:buChar char="•"/>
              <a:defRPr sz="800">
                <a:solidFill>
                  <a:schemeClr val="tx1"/>
                </a:solidFill>
                <a:latin typeface="Calibri" panose="020F0502020204030204" pitchFamily="34" charset="0"/>
              </a:defRPr>
            </a:lvl8pPr>
            <a:lvl9pPr marL="3886200" indent="-228600" defTabSz="912813" eaLnBrk="0" fontAlgn="base" hangingPunct="0">
              <a:spcBef>
                <a:spcPct val="30000"/>
              </a:spcBef>
              <a:spcAft>
                <a:spcPct val="0"/>
              </a:spcAft>
              <a:buClr>
                <a:srgbClr val="BFBFBF"/>
              </a:buClr>
              <a:buFont typeface="Arial" panose="020B0604020202020204" pitchFamily="34" charset="0"/>
              <a:buChar char="•"/>
              <a:defRPr sz="800">
                <a:solidFill>
                  <a:schemeClr val="tx1"/>
                </a:solidFill>
                <a:latin typeface="Calibri" panose="020F0502020204030204" pitchFamily="34" charset="0"/>
              </a:defRPr>
            </a:lvl9pPr>
          </a:lstStyle>
          <a:p>
            <a:pPr>
              <a:spcBef>
                <a:spcPct val="0"/>
              </a:spcBef>
              <a:buClrTx/>
              <a:buFontTx/>
              <a:buNone/>
            </a:pPr>
            <a:fld id="{D316C749-EC7E-4E42-ABBF-F0B76026682D}" type="slidenum">
              <a:rPr lang="en-GB" altLang="fr-FR" sz="1100"/>
              <a:pPr>
                <a:spcBef>
                  <a:spcPct val="0"/>
                </a:spcBef>
                <a:buClrTx/>
                <a:buFontTx/>
                <a:buNone/>
              </a:pPr>
              <a:t>1</a:t>
            </a:fld>
            <a:endParaRPr lang="en-GB" altLang="fr-FR" sz="1100"/>
          </a:p>
        </p:txBody>
      </p:sp>
      <p:sp>
        <p:nvSpPr>
          <p:cNvPr id="31750" name="Espace réservé du pied de page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defTabSz="912813" fontAlgn="base">
              <a:spcBef>
                <a:spcPct val="0"/>
              </a:spcBef>
              <a:spcAft>
                <a:spcPct val="0"/>
              </a:spcAft>
              <a:defRPr/>
            </a:pPr>
            <a:r>
              <a:rPr lang="fr-FR" altLang="fr-FR" dirty="0" smtClean="0"/>
              <a:t>Title presentation</a:t>
            </a:r>
          </a:p>
        </p:txBody>
      </p:sp>
    </p:spTree>
    <p:extLst>
      <p:ext uri="{BB962C8B-B14F-4D97-AF65-F5344CB8AC3E}">
        <p14:creationId xmlns:p14="http://schemas.microsoft.com/office/powerpoint/2010/main" val="108480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e l'image des diapositives 1"/>
          <p:cNvSpPr>
            <a:spLocks noGrp="1" noRot="1" noChangeAspect="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indent="0" eaLnBrk="1" hangingPunct="1">
              <a:spcBef>
                <a:spcPct val="0"/>
              </a:spcBef>
              <a:buNone/>
            </a:pPr>
            <a:endParaRPr lang="es-ES" altLang="es-ES" dirty="0"/>
          </a:p>
        </p:txBody>
      </p:sp>
      <p:sp>
        <p:nvSpPr>
          <p:cNvPr id="72708" name="Espace réservé du numéro de diapositive 3"/>
          <p:cNvSpPr>
            <a:spLocks noGrp="1"/>
          </p:cNvSpPr>
          <p:nvPr>
            <p:ph type="sldNum" sz="quarter" idx="5"/>
          </p:nvPr>
        </p:nvSpPr>
        <p:spPr bwMode="auto">
          <a:xfrm>
            <a:off x="3774826" y="9429751"/>
            <a:ext cx="2886357" cy="4953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501" tIns="43750" rIns="87501" bIns="43750"/>
          <a:lstStyle>
            <a:lvl1pPr eaLnBrk="0" hangingPunct="0">
              <a:defRPr>
                <a:solidFill>
                  <a:schemeClr val="tx1"/>
                </a:solidFill>
                <a:latin typeface="Arial" charset="0"/>
                <a:ea typeface="Arial" charset="0"/>
                <a:cs typeface="Arial" charset="0"/>
              </a:defRPr>
            </a:lvl1pPr>
            <a:lvl2pPr marL="742579" indent="-285607" eaLnBrk="0" hangingPunct="0">
              <a:defRPr>
                <a:solidFill>
                  <a:schemeClr val="tx1"/>
                </a:solidFill>
                <a:latin typeface="Arial" charset="0"/>
                <a:ea typeface="Arial" charset="0"/>
                <a:cs typeface="Arial" charset="0"/>
              </a:defRPr>
            </a:lvl2pPr>
            <a:lvl3pPr marL="1142429" indent="-228486" eaLnBrk="0" hangingPunct="0">
              <a:defRPr>
                <a:solidFill>
                  <a:schemeClr val="tx1"/>
                </a:solidFill>
                <a:latin typeface="Arial" charset="0"/>
                <a:ea typeface="Arial" charset="0"/>
                <a:cs typeface="Arial" charset="0"/>
              </a:defRPr>
            </a:lvl3pPr>
            <a:lvl4pPr marL="1599400" indent="-228486" eaLnBrk="0" hangingPunct="0">
              <a:defRPr>
                <a:solidFill>
                  <a:schemeClr val="tx1"/>
                </a:solidFill>
                <a:latin typeface="Arial" charset="0"/>
                <a:ea typeface="Arial" charset="0"/>
                <a:cs typeface="Arial" charset="0"/>
              </a:defRPr>
            </a:lvl4pPr>
            <a:lvl5pPr marL="2056371" indent="-228486" eaLnBrk="0" hangingPunct="0">
              <a:defRPr>
                <a:solidFill>
                  <a:schemeClr val="tx1"/>
                </a:solidFill>
                <a:latin typeface="Arial" charset="0"/>
                <a:ea typeface="Arial" charset="0"/>
                <a:cs typeface="Arial" charset="0"/>
              </a:defRPr>
            </a:lvl5pPr>
            <a:lvl6pPr marL="2513343" indent="-228486" defTabSz="912357" eaLnBrk="0" fontAlgn="base" hangingPunct="0">
              <a:spcBef>
                <a:spcPct val="0"/>
              </a:spcBef>
              <a:spcAft>
                <a:spcPct val="0"/>
              </a:spcAft>
              <a:defRPr>
                <a:solidFill>
                  <a:schemeClr val="tx1"/>
                </a:solidFill>
                <a:latin typeface="Arial" charset="0"/>
                <a:ea typeface="Arial" charset="0"/>
                <a:cs typeface="Arial" charset="0"/>
              </a:defRPr>
            </a:lvl6pPr>
            <a:lvl7pPr marL="2970314" indent="-228486" defTabSz="912357" eaLnBrk="0" fontAlgn="base" hangingPunct="0">
              <a:spcBef>
                <a:spcPct val="0"/>
              </a:spcBef>
              <a:spcAft>
                <a:spcPct val="0"/>
              </a:spcAft>
              <a:defRPr>
                <a:solidFill>
                  <a:schemeClr val="tx1"/>
                </a:solidFill>
                <a:latin typeface="Arial" charset="0"/>
                <a:ea typeface="Arial" charset="0"/>
                <a:cs typeface="Arial" charset="0"/>
              </a:defRPr>
            </a:lvl7pPr>
            <a:lvl8pPr marL="3427286" indent="-228486" defTabSz="912357" eaLnBrk="0" fontAlgn="base" hangingPunct="0">
              <a:spcBef>
                <a:spcPct val="0"/>
              </a:spcBef>
              <a:spcAft>
                <a:spcPct val="0"/>
              </a:spcAft>
              <a:defRPr>
                <a:solidFill>
                  <a:schemeClr val="tx1"/>
                </a:solidFill>
                <a:latin typeface="Arial" charset="0"/>
                <a:ea typeface="Arial" charset="0"/>
                <a:cs typeface="Arial" charset="0"/>
              </a:defRPr>
            </a:lvl8pPr>
            <a:lvl9pPr marL="3884257" indent="-228486" defTabSz="912357"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38CCE0B-2292-A648-A178-C28EA3E94321}" type="slidenum">
              <a:rPr lang="fr-FR" altLang="es-ES">
                <a:latin typeface="Calibri" charset="0"/>
              </a:rPr>
              <a:pPr eaLnBrk="1" hangingPunct="1"/>
              <a:t>23</a:t>
            </a:fld>
            <a:endParaRPr lang="fr-FR" altLang="es-ES">
              <a:latin typeface="Calibri" charset="0"/>
            </a:endParaRPr>
          </a:p>
        </p:txBody>
      </p:sp>
    </p:spTree>
    <p:extLst>
      <p:ext uri="{BB962C8B-B14F-4D97-AF65-F5344CB8AC3E}">
        <p14:creationId xmlns:p14="http://schemas.microsoft.com/office/powerpoint/2010/main" val="3298815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23813" y="744538"/>
            <a:ext cx="6615112" cy="3722687"/>
          </a:xfrm>
          <a:ln/>
        </p:spPr>
      </p:sp>
      <p:sp>
        <p:nvSpPr>
          <p:cNvPr id="61443" name="Rectangle 3"/>
          <p:cNvSpPr>
            <a:spLocks noGrp="1" noChangeArrowheads="1"/>
          </p:cNvSpPr>
          <p:nvPr>
            <p:ph type="body" idx="1"/>
          </p:nvPr>
        </p:nvSpPr>
        <p:spPr>
          <a:noFill/>
          <a:ln/>
        </p:spPr>
        <p:txBody>
          <a:bodyPr/>
          <a:lstStyle/>
          <a:p>
            <a:pPr>
              <a:spcBef>
                <a:spcPct val="0"/>
              </a:spcBef>
            </a:pPr>
            <a:endParaRPr lang="es-ES" dirty="0" smtClean="0">
              <a:latin typeface="Arial" pitchFamily="34" charset="0"/>
            </a:endParaRPr>
          </a:p>
        </p:txBody>
      </p:sp>
    </p:spTree>
    <p:extLst>
      <p:ext uri="{BB962C8B-B14F-4D97-AF65-F5344CB8AC3E}">
        <p14:creationId xmlns:p14="http://schemas.microsoft.com/office/powerpoint/2010/main" val="1548230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23813" y="744538"/>
            <a:ext cx="6615112" cy="3722687"/>
          </a:xfrm>
          <a:ln/>
        </p:spPr>
      </p:sp>
      <p:sp>
        <p:nvSpPr>
          <p:cNvPr id="61443" name="Rectangle 3"/>
          <p:cNvSpPr>
            <a:spLocks noGrp="1" noChangeArrowheads="1"/>
          </p:cNvSpPr>
          <p:nvPr>
            <p:ph type="body" idx="1"/>
          </p:nvPr>
        </p:nvSpPr>
        <p:spPr>
          <a:noFill/>
          <a:ln/>
        </p:spPr>
        <p:txBody>
          <a:bodyPr/>
          <a:lstStyle/>
          <a:p>
            <a:pPr>
              <a:spcBef>
                <a:spcPct val="0"/>
              </a:spcBef>
            </a:pPr>
            <a:endParaRPr lang="es-ES" dirty="0" smtClean="0">
              <a:latin typeface="Arial" pitchFamily="34" charset="0"/>
            </a:endParaRPr>
          </a:p>
        </p:txBody>
      </p:sp>
    </p:spTree>
    <p:extLst>
      <p:ext uri="{BB962C8B-B14F-4D97-AF65-F5344CB8AC3E}">
        <p14:creationId xmlns:p14="http://schemas.microsoft.com/office/powerpoint/2010/main" val="4268599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a:xfrm>
            <a:off x="23813" y="744538"/>
            <a:ext cx="6615112" cy="3722687"/>
          </a:xfrm>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a:t>Titre de la présentation</a:t>
            </a:r>
            <a:endParaRPr lang="en-GB"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a:pPr/>
              <a:t>28</a:t>
            </a:fld>
            <a:endParaRPr lang="en-GB" sz="1100" dirty="0"/>
          </a:p>
        </p:txBody>
      </p:sp>
      <p:sp>
        <p:nvSpPr>
          <p:cNvPr id="2" name="Espace réservé de la date 1"/>
          <p:cNvSpPr>
            <a:spLocks noGrp="1"/>
          </p:cNvSpPr>
          <p:nvPr>
            <p:ph type="dt" idx="14"/>
          </p:nvPr>
        </p:nvSpPr>
        <p:spPr/>
        <p:txBody>
          <a:bodyPr/>
          <a:lstStyle/>
          <a:p>
            <a:fld id="{973B10A7-8A2B-4F39-8160-83B51E5E9C07}" type="datetime1">
              <a:rPr lang="fr-FR" smtClean="0"/>
              <a:pPr/>
              <a:t>23/03/2018</a:t>
            </a:fld>
            <a:endParaRPr lang="fr-FR"/>
          </a:p>
        </p:txBody>
      </p:sp>
    </p:spTree>
    <p:extLst>
      <p:ext uri="{BB962C8B-B14F-4D97-AF65-F5344CB8AC3E}">
        <p14:creationId xmlns:p14="http://schemas.microsoft.com/office/powerpoint/2010/main" val="1569061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23813" y="744538"/>
            <a:ext cx="6615112" cy="3722687"/>
          </a:xfrm>
        </p:spPr>
      </p:sp>
      <p:sp>
        <p:nvSpPr>
          <p:cNvPr id="3" name="2 Marcador de notas"/>
          <p:cNvSpPr>
            <a:spLocks noGrp="1"/>
          </p:cNvSpPr>
          <p:nvPr>
            <p:ph type="body" idx="1"/>
          </p:nvPr>
        </p:nvSpPr>
        <p:spPr/>
        <p:txBody>
          <a:bodyPr/>
          <a:lstStyle/>
          <a:p>
            <a:pPr marL="0" indent="0">
              <a:buNone/>
            </a:pPr>
            <a:endParaRPr lang="es-ES" dirty="0"/>
          </a:p>
        </p:txBody>
      </p:sp>
      <p:sp>
        <p:nvSpPr>
          <p:cNvPr id="4" name="3 Marcador de fecha"/>
          <p:cNvSpPr>
            <a:spLocks noGrp="1"/>
          </p:cNvSpPr>
          <p:nvPr>
            <p:ph type="dt" idx="10"/>
          </p:nvPr>
        </p:nvSpPr>
        <p:spPr/>
        <p:txBody>
          <a:bodyPr/>
          <a:lstStyle/>
          <a:p>
            <a:fld id="{7F082A61-AB33-4A79-AE17-FA53E70AF8F2}" type="datetime1">
              <a:rPr lang="fr-FR" smtClean="0"/>
              <a:t>23/03/2018</a:t>
            </a:fld>
            <a:endParaRPr lang="fr-FR"/>
          </a:p>
        </p:txBody>
      </p:sp>
      <p:sp>
        <p:nvSpPr>
          <p:cNvPr id="5" name="4 Marcador de pie de página"/>
          <p:cNvSpPr>
            <a:spLocks noGrp="1"/>
          </p:cNvSpPr>
          <p:nvPr>
            <p:ph type="ftr" sz="quarter" idx="11"/>
          </p:nvPr>
        </p:nvSpPr>
        <p:spPr/>
        <p:txBody>
          <a:bodyPr/>
          <a:lstStyle/>
          <a:p>
            <a:r>
              <a:rPr lang="fr-FR" smtClean="0"/>
              <a:t>Title presentation</a:t>
            </a:r>
            <a:endParaRPr lang="fr-FR" dirty="0"/>
          </a:p>
        </p:txBody>
      </p:sp>
      <p:sp>
        <p:nvSpPr>
          <p:cNvPr id="6" name="5 Marcador de número de diapositiva"/>
          <p:cNvSpPr>
            <a:spLocks noGrp="1"/>
          </p:cNvSpPr>
          <p:nvPr>
            <p:ph type="sldNum" sz="quarter" idx="12"/>
          </p:nvPr>
        </p:nvSpPr>
        <p:spPr/>
        <p:txBody>
          <a:bodyPr/>
          <a:lstStyle/>
          <a:p>
            <a:fld id="{305287CA-3E72-4A91-B59B-B69F40801570}" type="slidenum">
              <a:rPr lang="en-GB" sz="1100" smtClean="0"/>
              <a:pPr/>
              <a:t>31</a:t>
            </a:fld>
            <a:endParaRPr lang="en-GB" sz="1100" dirty="0"/>
          </a:p>
        </p:txBody>
      </p:sp>
    </p:spTree>
    <p:extLst>
      <p:ext uri="{BB962C8B-B14F-4D97-AF65-F5344CB8AC3E}">
        <p14:creationId xmlns:p14="http://schemas.microsoft.com/office/powerpoint/2010/main" val="2358899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14" tIns="45806" rIns="91614" bIns="45806" numCol="1" anchor="t" anchorCtr="0" compatLnSpc="1">
            <a:prstTxWarp prst="textNoShape">
              <a:avLst/>
            </a:prstTxWarp>
          </a:bodyPr>
          <a:lstStyle/>
          <a:p>
            <a:pPr eaLnBrk="1" hangingPunct="1">
              <a:spcBef>
                <a:spcPct val="0"/>
              </a:spcBef>
            </a:pPr>
            <a:endParaRPr lang="en-US" altLang="fr-FR" smtClean="0"/>
          </a:p>
        </p:txBody>
      </p:sp>
    </p:spTree>
    <p:extLst>
      <p:ext uri="{BB962C8B-B14F-4D97-AF65-F5344CB8AC3E}">
        <p14:creationId xmlns:p14="http://schemas.microsoft.com/office/powerpoint/2010/main" val="2045893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14" tIns="45806" rIns="91614" bIns="45806" numCol="1" anchor="t" anchorCtr="0" compatLnSpc="1">
            <a:prstTxWarp prst="textNoShape">
              <a:avLst/>
            </a:prstTxWarp>
          </a:bodyPr>
          <a:lstStyle/>
          <a:p>
            <a:pPr eaLnBrk="1" hangingPunct="1">
              <a:spcBef>
                <a:spcPct val="0"/>
              </a:spcBef>
            </a:pPr>
            <a:endParaRPr lang="en-US" altLang="fr-FR" smtClean="0"/>
          </a:p>
        </p:txBody>
      </p:sp>
    </p:spTree>
    <p:extLst>
      <p:ext uri="{BB962C8B-B14F-4D97-AF65-F5344CB8AC3E}">
        <p14:creationId xmlns:p14="http://schemas.microsoft.com/office/powerpoint/2010/main" val="117196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14" tIns="45806" rIns="91614" bIns="45806" numCol="1" anchor="t" anchorCtr="0" compatLnSpc="1">
            <a:prstTxWarp prst="textNoShape">
              <a:avLst/>
            </a:prstTxWarp>
          </a:bodyPr>
          <a:lstStyle/>
          <a:p>
            <a:pPr eaLnBrk="1" hangingPunct="1">
              <a:spcBef>
                <a:spcPct val="0"/>
              </a:spcBef>
            </a:pPr>
            <a:endParaRPr lang="en-US" altLang="fr-FR" smtClean="0"/>
          </a:p>
        </p:txBody>
      </p:sp>
    </p:spTree>
    <p:extLst>
      <p:ext uri="{BB962C8B-B14F-4D97-AF65-F5344CB8AC3E}">
        <p14:creationId xmlns:p14="http://schemas.microsoft.com/office/powerpoint/2010/main" val="4272619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14" tIns="45806" rIns="91614" bIns="45806" numCol="1" anchor="t" anchorCtr="0" compatLnSpc="1">
            <a:prstTxWarp prst="textNoShape">
              <a:avLst/>
            </a:prstTxWarp>
          </a:bodyPr>
          <a:lstStyle/>
          <a:p>
            <a:pPr eaLnBrk="1" hangingPunct="1">
              <a:spcBef>
                <a:spcPct val="0"/>
              </a:spcBef>
            </a:pPr>
            <a:endParaRPr lang="en-US" altLang="fr-FR" smtClean="0"/>
          </a:p>
        </p:txBody>
      </p:sp>
    </p:spTree>
    <p:extLst>
      <p:ext uri="{BB962C8B-B14F-4D97-AF65-F5344CB8AC3E}">
        <p14:creationId xmlns:p14="http://schemas.microsoft.com/office/powerpoint/2010/main" val="3378662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14" tIns="45806" rIns="91614" bIns="45806" numCol="1" anchor="t" anchorCtr="0" compatLnSpc="1">
            <a:prstTxWarp prst="textNoShape">
              <a:avLst/>
            </a:prstTxWarp>
          </a:bodyPr>
          <a:lstStyle/>
          <a:p>
            <a:pPr eaLnBrk="1" hangingPunct="1">
              <a:spcBef>
                <a:spcPct val="0"/>
              </a:spcBef>
            </a:pPr>
            <a:endParaRPr lang="en-US" altLang="fr-FR" smtClean="0"/>
          </a:p>
        </p:txBody>
      </p:sp>
    </p:spTree>
    <p:extLst>
      <p:ext uri="{BB962C8B-B14F-4D97-AF65-F5344CB8AC3E}">
        <p14:creationId xmlns:p14="http://schemas.microsoft.com/office/powerpoint/2010/main" val="331490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baseline="0" noProof="0" dirty="0" smtClean="0"/>
              <a:t>Sopra Steria countries:</a:t>
            </a:r>
          </a:p>
          <a:p>
            <a:pPr lvl="1"/>
            <a:r>
              <a:rPr lang="en-GB" noProof="0" dirty="0" smtClean="0"/>
              <a:t>EUROPE:</a:t>
            </a:r>
            <a:r>
              <a:rPr lang="en-GB" baseline="0" noProof="0" dirty="0" smtClean="0"/>
              <a:t> Austria</a:t>
            </a:r>
            <a:r>
              <a:rPr lang="en-GB" noProof="0" dirty="0" smtClean="0"/>
              <a:t>, Belgium, Denmark, France, Germany, Italy, Luxembourg, Norway, Netherlands, Poland, Spain, Sweden, Switzerland, United Kingdom</a:t>
            </a:r>
          </a:p>
          <a:p>
            <a:pPr lvl="1"/>
            <a:r>
              <a:rPr lang="en-GB" noProof="0" dirty="0" smtClean="0"/>
              <a:t>REST OF THE WORLD</a:t>
            </a:r>
            <a:r>
              <a:rPr lang="en-GB" baseline="0" noProof="0" dirty="0" smtClean="0"/>
              <a:t>: India, Hong Kong, Singapore, Algeria, Cameroon, Ivory Coast, Gabon, Morocco, Tunisia</a:t>
            </a:r>
          </a:p>
          <a:p>
            <a:pPr lvl="1"/>
            <a:endParaRPr lang="fr-FR" dirty="0"/>
          </a:p>
        </p:txBody>
      </p:sp>
      <p:sp>
        <p:nvSpPr>
          <p:cNvPr id="4" name="Espace réservé de la date 3"/>
          <p:cNvSpPr>
            <a:spLocks noGrp="1"/>
          </p:cNvSpPr>
          <p:nvPr>
            <p:ph type="dt" idx="10"/>
          </p:nvPr>
        </p:nvSpPr>
        <p:spPr/>
        <p:txBody>
          <a:bodyPr/>
          <a:lstStyle/>
          <a:p>
            <a:fld id="{568725B0-FAC3-4E5A-8C14-83750F8B5460}" type="datetime1">
              <a:rPr lang="fr-FR" smtClean="0">
                <a:solidFill>
                  <a:prstClr val="black"/>
                </a:solidFill>
              </a:rPr>
              <a:pPr/>
              <a:t>23/03/2018</a:t>
            </a:fld>
            <a:endParaRPr lang="fr-FR" dirty="0">
              <a:solidFill>
                <a:prstClr val="black"/>
              </a:solidFill>
            </a:endParaRPr>
          </a:p>
        </p:txBody>
      </p:sp>
      <p:sp>
        <p:nvSpPr>
          <p:cNvPr id="5" name="Espace réservé du pied de page 4"/>
          <p:cNvSpPr>
            <a:spLocks noGrp="1"/>
          </p:cNvSpPr>
          <p:nvPr>
            <p:ph type="ftr" sz="quarter" idx="11"/>
          </p:nvPr>
        </p:nvSpPr>
        <p:spPr/>
        <p:txBody>
          <a:bodyPr/>
          <a:lstStyle/>
          <a:p>
            <a:r>
              <a:rPr lang="en-US">
                <a:solidFill>
                  <a:prstClr val="black"/>
                </a:solidFill>
              </a:rPr>
              <a:t>The new group at a glance – October 2014</a:t>
            </a:r>
            <a:endParaRPr lang="en-GB" dirty="0">
              <a:solidFill>
                <a:prstClr val="black"/>
              </a:solidFill>
            </a:endParaRPr>
          </a:p>
        </p:txBody>
      </p:sp>
      <p:sp>
        <p:nvSpPr>
          <p:cNvPr id="6" name="Espace réservé du numéro de diapositive 5"/>
          <p:cNvSpPr>
            <a:spLocks noGrp="1"/>
          </p:cNvSpPr>
          <p:nvPr>
            <p:ph type="sldNum" sz="quarter" idx="12"/>
          </p:nvPr>
        </p:nvSpPr>
        <p:spPr>
          <a:xfrm>
            <a:off x="4" y="9485354"/>
            <a:ext cx="533058" cy="277524"/>
          </a:xfrm>
          <a:prstGeom prst="rect">
            <a:avLst/>
          </a:prstGeom>
        </p:spPr>
        <p:txBody>
          <a:bodyPr lIns="91365" tIns="45683" rIns="91365" bIns="45683"/>
          <a:lstStyle/>
          <a:p>
            <a:fld id="{305287CA-3E72-4A91-B59B-B69F40801570}" type="slidenum">
              <a:rPr lang="en-GB" sz="1100">
                <a:solidFill>
                  <a:prstClr val="black"/>
                </a:solidFill>
              </a:rPr>
              <a:pPr/>
              <a:t>10</a:t>
            </a:fld>
            <a:endParaRPr lang="en-GB" sz="1100" dirty="0">
              <a:solidFill>
                <a:prstClr val="black"/>
              </a:solidFill>
            </a:endParaRPr>
          </a:p>
        </p:txBody>
      </p:sp>
    </p:spTree>
    <p:extLst>
      <p:ext uri="{BB962C8B-B14F-4D97-AF65-F5344CB8AC3E}">
        <p14:creationId xmlns:p14="http://schemas.microsoft.com/office/powerpoint/2010/main" val="2172945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14" tIns="45806" rIns="91614" bIns="45806" numCol="1" anchor="t" anchorCtr="0" compatLnSpc="1">
            <a:prstTxWarp prst="textNoShape">
              <a:avLst/>
            </a:prstTxWarp>
          </a:bodyPr>
          <a:lstStyle/>
          <a:p>
            <a:pPr eaLnBrk="1" hangingPunct="1">
              <a:spcBef>
                <a:spcPct val="0"/>
              </a:spcBef>
            </a:pPr>
            <a:endParaRPr lang="en-US" altLang="fr-FR" smtClean="0"/>
          </a:p>
        </p:txBody>
      </p:sp>
    </p:spTree>
    <p:extLst>
      <p:ext uri="{BB962C8B-B14F-4D97-AF65-F5344CB8AC3E}">
        <p14:creationId xmlns:p14="http://schemas.microsoft.com/office/powerpoint/2010/main" val="4055454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14" tIns="45806" rIns="91614" bIns="45806" numCol="1" anchor="t" anchorCtr="0" compatLnSpc="1">
            <a:prstTxWarp prst="textNoShape">
              <a:avLst/>
            </a:prstTxWarp>
          </a:bodyPr>
          <a:lstStyle/>
          <a:p>
            <a:pPr eaLnBrk="1" hangingPunct="1">
              <a:spcBef>
                <a:spcPct val="0"/>
              </a:spcBef>
            </a:pPr>
            <a:endParaRPr lang="en-US" altLang="fr-FR" smtClean="0"/>
          </a:p>
        </p:txBody>
      </p:sp>
    </p:spTree>
    <p:extLst>
      <p:ext uri="{BB962C8B-B14F-4D97-AF65-F5344CB8AC3E}">
        <p14:creationId xmlns:p14="http://schemas.microsoft.com/office/powerpoint/2010/main" val="3756284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14" tIns="45806" rIns="91614" bIns="45806" numCol="1" anchor="t" anchorCtr="0" compatLnSpc="1">
            <a:prstTxWarp prst="textNoShape">
              <a:avLst/>
            </a:prstTxWarp>
          </a:bodyPr>
          <a:lstStyle/>
          <a:p>
            <a:pPr eaLnBrk="1" hangingPunct="1">
              <a:spcBef>
                <a:spcPct val="0"/>
              </a:spcBef>
            </a:pPr>
            <a:endParaRPr lang="en-US" altLang="fr-FR" smtClean="0"/>
          </a:p>
        </p:txBody>
      </p:sp>
    </p:spTree>
    <p:extLst>
      <p:ext uri="{BB962C8B-B14F-4D97-AF65-F5344CB8AC3E}">
        <p14:creationId xmlns:p14="http://schemas.microsoft.com/office/powerpoint/2010/main" val="4053730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14" tIns="45806" rIns="91614" bIns="45806" numCol="1" anchor="t" anchorCtr="0" compatLnSpc="1">
            <a:prstTxWarp prst="textNoShape">
              <a:avLst/>
            </a:prstTxWarp>
          </a:bodyPr>
          <a:lstStyle/>
          <a:p>
            <a:pPr eaLnBrk="1" hangingPunct="1">
              <a:spcBef>
                <a:spcPct val="0"/>
              </a:spcBef>
            </a:pPr>
            <a:endParaRPr lang="en-US" altLang="fr-FR" smtClean="0"/>
          </a:p>
        </p:txBody>
      </p:sp>
    </p:spTree>
    <p:extLst>
      <p:ext uri="{BB962C8B-B14F-4D97-AF65-F5344CB8AC3E}">
        <p14:creationId xmlns:p14="http://schemas.microsoft.com/office/powerpoint/2010/main" val="1678298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14" tIns="45806" rIns="91614" bIns="45806" numCol="1" anchor="t" anchorCtr="0" compatLnSpc="1">
            <a:prstTxWarp prst="textNoShape">
              <a:avLst/>
            </a:prstTxWarp>
          </a:bodyPr>
          <a:lstStyle/>
          <a:p>
            <a:pPr eaLnBrk="1" hangingPunct="1">
              <a:spcBef>
                <a:spcPct val="0"/>
              </a:spcBef>
            </a:pPr>
            <a:endParaRPr lang="en-US" altLang="fr-FR" smtClean="0"/>
          </a:p>
        </p:txBody>
      </p:sp>
    </p:spTree>
    <p:extLst>
      <p:ext uri="{BB962C8B-B14F-4D97-AF65-F5344CB8AC3E}">
        <p14:creationId xmlns:p14="http://schemas.microsoft.com/office/powerpoint/2010/main" val="117628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image des diapositives 9"/>
          <p:cNvSpPr>
            <a:spLocks noGrp="1" noRot="1" noChangeAspect="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Espace réservé des commentaires 10"/>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indent="0" eaLnBrk="1" hangingPunct="1">
              <a:spcBef>
                <a:spcPct val="0"/>
              </a:spcBef>
              <a:buNone/>
            </a:pPr>
            <a:endParaRPr lang="es-ES" altLang="es-ES" dirty="0" smtClean="0"/>
          </a:p>
        </p:txBody>
      </p:sp>
      <p:sp>
        <p:nvSpPr>
          <p:cNvPr id="66564" name="Espace réservé du pied de page 13"/>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579" indent="-285607">
              <a:defRPr>
                <a:solidFill>
                  <a:schemeClr val="tx1"/>
                </a:solidFill>
                <a:latin typeface="Calibri" pitchFamily="34" charset="0"/>
              </a:defRPr>
            </a:lvl2pPr>
            <a:lvl3pPr marL="1142429" indent="-228486">
              <a:defRPr>
                <a:solidFill>
                  <a:schemeClr val="tx1"/>
                </a:solidFill>
                <a:latin typeface="Calibri" pitchFamily="34" charset="0"/>
              </a:defRPr>
            </a:lvl3pPr>
            <a:lvl4pPr marL="1599400" indent="-228486">
              <a:defRPr>
                <a:solidFill>
                  <a:schemeClr val="tx1"/>
                </a:solidFill>
                <a:latin typeface="Calibri" pitchFamily="34" charset="0"/>
              </a:defRPr>
            </a:lvl4pPr>
            <a:lvl5pPr marL="2056371" indent="-228486">
              <a:defRPr>
                <a:solidFill>
                  <a:schemeClr val="tx1"/>
                </a:solidFill>
                <a:latin typeface="Calibri" pitchFamily="34" charset="0"/>
              </a:defRPr>
            </a:lvl5pPr>
            <a:lvl6pPr marL="2513343" indent="-228486" defTabSz="912357" fontAlgn="base">
              <a:spcBef>
                <a:spcPct val="0"/>
              </a:spcBef>
              <a:spcAft>
                <a:spcPct val="0"/>
              </a:spcAft>
              <a:defRPr>
                <a:solidFill>
                  <a:schemeClr val="tx1"/>
                </a:solidFill>
                <a:latin typeface="Calibri" pitchFamily="34" charset="0"/>
              </a:defRPr>
            </a:lvl6pPr>
            <a:lvl7pPr marL="2970314" indent="-228486" defTabSz="912357" fontAlgn="base">
              <a:spcBef>
                <a:spcPct val="0"/>
              </a:spcBef>
              <a:spcAft>
                <a:spcPct val="0"/>
              </a:spcAft>
              <a:defRPr>
                <a:solidFill>
                  <a:schemeClr val="tx1"/>
                </a:solidFill>
                <a:latin typeface="Calibri" pitchFamily="34" charset="0"/>
              </a:defRPr>
            </a:lvl7pPr>
            <a:lvl8pPr marL="3427286" indent="-228486" defTabSz="912357" fontAlgn="base">
              <a:spcBef>
                <a:spcPct val="0"/>
              </a:spcBef>
              <a:spcAft>
                <a:spcPct val="0"/>
              </a:spcAft>
              <a:defRPr>
                <a:solidFill>
                  <a:schemeClr val="tx1"/>
                </a:solidFill>
                <a:latin typeface="Calibri" pitchFamily="34" charset="0"/>
              </a:defRPr>
            </a:lvl8pPr>
            <a:lvl9pPr marL="3884257" indent="-228486" defTabSz="912357" fontAlgn="base">
              <a:spcBef>
                <a:spcPct val="0"/>
              </a:spcBef>
              <a:spcAft>
                <a:spcPct val="0"/>
              </a:spcAft>
              <a:defRPr>
                <a:solidFill>
                  <a:schemeClr val="tx1"/>
                </a:solidFill>
                <a:latin typeface="Calibri" pitchFamily="34" charset="0"/>
              </a:defRPr>
            </a:lvl9pPr>
          </a:lstStyle>
          <a:p>
            <a:pPr defTabSz="912357" fontAlgn="base">
              <a:spcBef>
                <a:spcPct val="0"/>
              </a:spcBef>
              <a:spcAft>
                <a:spcPct val="0"/>
              </a:spcAft>
              <a:defRPr/>
            </a:pPr>
            <a:r>
              <a:rPr lang="en-GB" altLang="es-ES" smtClean="0"/>
              <a:t>Titre de la présentation</a:t>
            </a:r>
          </a:p>
        </p:txBody>
      </p:sp>
      <p:sp>
        <p:nvSpPr>
          <p:cNvPr id="66565" name="Espace réservé du numéro de diapositive 14"/>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579" indent="-285607" eaLnBrk="0" hangingPunct="0">
              <a:defRPr>
                <a:solidFill>
                  <a:schemeClr val="tx1"/>
                </a:solidFill>
                <a:latin typeface="Arial" charset="0"/>
                <a:ea typeface="Arial" charset="0"/>
                <a:cs typeface="Arial" charset="0"/>
              </a:defRPr>
            </a:lvl2pPr>
            <a:lvl3pPr marL="1142429" indent="-228486" eaLnBrk="0" hangingPunct="0">
              <a:defRPr>
                <a:solidFill>
                  <a:schemeClr val="tx1"/>
                </a:solidFill>
                <a:latin typeface="Arial" charset="0"/>
                <a:ea typeface="Arial" charset="0"/>
                <a:cs typeface="Arial" charset="0"/>
              </a:defRPr>
            </a:lvl3pPr>
            <a:lvl4pPr marL="1599400" indent="-228486" eaLnBrk="0" hangingPunct="0">
              <a:defRPr>
                <a:solidFill>
                  <a:schemeClr val="tx1"/>
                </a:solidFill>
                <a:latin typeface="Arial" charset="0"/>
                <a:ea typeface="Arial" charset="0"/>
                <a:cs typeface="Arial" charset="0"/>
              </a:defRPr>
            </a:lvl4pPr>
            <a:lvl5pPr marL="2056371" indent="-228486" eaLnBrk="0" hangingPunct="0">
              <a:defRPr>
                <a:solidFill>
                  <a:schemeClr val="tx1"/>
                </a:solidFill>
                <a:latin typeface="Arial" charset="0"/>
                <a:ea typeface="Arial" charset="0"/>
                <a:cs typeface="Arial" charset="0"/>
              </a:defRPr>
            </a:lvl5pPr>
            <a:lvl6pPr marL="2513343" indent="-228486" defTabSz="912357" eaLnBrk="0" fontAlgn="base" hangingPunct="0">
              <a:spcBef>
                <a:spcPct val="0"/>
              </a:spcBef>
              <a:spcAft>
                <a:spcPct val="0"/>
              </a:spcAft>
              <a:defRPr>
                <a:solidFill>
                  <a:schemeClr val="tx1"/>
                </a:solidFill>
                <a:latin typeface="Arial" charset="0"/>
                <a:ea typeface="Arial" charset="0"/>
                <a:cs typeface="Arial" charset="0"/>
              </a:defRPr>
            </a:lvl6pPr>
            <a:lvl7pPr marL="2970314" indent="-228486" defTabSz="912357" eaLnBrk="0" fontAlgn="base" hangingPunct="0">
              <a:spcBef>
                <a:spcPct val="0"/>
              </a:spcBef>
              <a:spcAft>
                <a:spcPct val="0"/>
              </a:spcAft>
              <a:defRPr>
                <a:solidFill>
                  <a:schemeClr val="tx1"/>
                </a:solidFill>
                <a:latin typeface="Arial" charset="0"/>
                <a:ea typeface="Arial" charset="0"/>
                <a:cs typeface="Arial" charset="0"/>
              </a:defRPr>
            </a:lvl7pPr>
            <a:lvl8pPr marL="3427286" indent="-228486" defTabSz="912357" eaLnBrk="0" fontAlgn="base" hangingPunct="0">
              <a:spcBef>
                <a:spcPct val="0"/>
              </a:spcBef>
              <a:spcAft>
                <a:spcPct val="0"/>
              </a:spcAft>
              <a:defRPr>
                <a:solidFill>
                  <a:schemeClr val="tx1"/>
                </a:solidFill>
                <a:latin typeface="Arial" charset="0"/>
                <a:ea typeface="Arial" charset="0"/>
                <a:cs typeface="Arial" charset="0"/>
              </a:defRPr>
            </a:lvl8pPr>
            <a:lvl9pPr marL="3884257" indent="-228486" defTabSz="912357"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1EF9D45-5617-374C-A77E-7388067ABDF7}" type="slidenum">
              <a:rPr lang="en-GB" altLang="es-ES">
                <a:latin typeface="Calibri" charset="0"/>
              </a:rPr>
              <a:pPr eaLnBrk="1" hangingPunct="1"/>
              <a:t>15</a:t>
            </a:fld>
            <a:endParaRPr lang="en-GB" altLang="es-ES">
              <a:latin typeface="Calibri" charset="0"/>
            </a:endParaRPr>
          </a:p>
        </p:txBody>
      </p:sp>
      <p:sp>
        <p:nvSpPr>
          <p:cNvPr id="66566" name="Espace réservé de la date 1"/>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579" indent="-285607">
              <a:defRPr>
                <a:solidFill>
                  <a:schemeClr val="tx1"/>
                </a:solidFill>
                <a:latin typeface="Calibri" pitchFamily="34" charset="0"/>
              </a:defRPr>
            </a:lvl2pPr>
            <a:lvl3pPr marL="1142429" indent="-228486">
              <a:defRPr>
                <a:solidFill>
                  <a:schemeClr val="tx1"/>
                </a:solidFill>
                <a:latin typeface="Calibri" pitchFamily="34" charset="0"/>
              </a:defRPr>
            </a:lvl3pPr>
            <a:lvl4pPr marL="1599400" indent="-228486">
              <a:defRPr>
                <a:solidFill>
                  <a:schemeClr val="tx1"/>
                </a:solidFill>
                <a:latin typeface="Calibri" pitchFamily="34" charset="0"/>
              </a:defRPr>
            </a:lvl4pPr>
            <a:lvl5pPr marL="2056371" indent="-228486">
              <a:defRPr>
                <a:solidFill>
                  <a:schemeClr val="tx1"/>
                </a:solidFill>
                <a:latin typeface="Calibri" pitchFamily="34" charset="0"/>
              </a:defRPr>
            </a:lvl5pPr>
            <a:lvl6pPr marL="2513343" indent="-228486" defTabSz="912357" fontAlgn="base">
              <a:spcBef>
                <a:spcPct val="0"/>
              </a:spcBef>
              <a:spcAft>
                <a:spcPct val="0"/>
              </a:spcAft>
              <a:defRPr>
                <a:solidFill>
                  <a:schemeClr val="tx1"/>
                </a:solidFill>
                <a:latin typeface="Calibri" pitchFamily="34" charset="0"/>
              </a:defRPr>
            </a:lvl6pPr>
            <a:lvl7pPr marL="2970314" indent="-228486" defTabSz="912357" fontAlgn="base">
              <a:spcBef>
                <a:spcPct val="0"/>
              </a:spcBef>
              <a:spcAft>
                <a:spcPct val="0"/>
              </a:spcAft>
              <a:defRPr>
                <a:solidFill>
                  <a:schemeClr val="tx1"/>
                </a:solidFill>
                <a:latin typeface="Calibri" pitchFamily="34" charset="0"/>
              </a:defRPr>
            </a:lvl7pPr>
            <a:lvl8pPr marL="3427286" indent="-228486" defTabSz="912357" fontAlgn="base">
              <a:spcBef>
                <a:spcPct val="0"/>
              </a:spcBef>
              <a:spcAft>
                <a:spcPct val="0"/>
              </a:spcAft>
              <a:defRPr>
                <a:solidFill>
                  <a:schemeClr val="tx1"/>
                </a:solidFill>
                <a:latin typeface="Calibri" pitchFamily="34" charset="0"/>
              </a:defRPr>
            </a:lvl8pPr>
            <a:lvl9pPr marL="3884257" indent="-228486" defTabSz="912357" fontAlgn="base">
              <a:spcBef>
                <a:spcPct val="0"/>
              </a:spcBef>
              <a:spcAft>
                <a:spcPct val="0"/>
              </a:spcAft>
              <a:defRPr>
                <a:solidFill>
                  <a:schemeClr val="tx1"/>
                </a:solidFill>
                <a:latin typeface="Calibri" pitchFamily="34" charset="0"/>
              </a:defRPr>
            </a:lvl9pPr>
          </a:lstStyle>
          <a:p>
            <a:pPr defTabSz="912357" fontAlgn="base">
              <a:spcBef>
                <a:spcPct val="0"/>
              </a:spcBef>
              <a:spcAft>
                <a:spcPct val="0"/>
              </a:spcAft>
              <a:defRPr/>
            </a:pPr>
            <a:fld id="{9F74A7D5-8676-4B35-867B-52589658A91B}" type="datetime1">
              <a:rPr lang="fr-FR" altLang="es-ES" smtClean="0"/>
              <a:pPr defTabSz="912357" fontAlgn="base">
                <a:spcBef>
                  <a:spcPct val="0"/>
                </a:spcBef>
                <a:spcAft>
                  <a:spcPct val="0"/>
                </a:spcAft>
                <a:defRPr/>
              </a:pPr>
              <a:t>23/03/2018</a:t>
            </a:fld>
            <a:endParaRPr lang="fr-FR" altLang="es-ES" smtClean="0"/>
          </a:p>
        </p:txBody>
      </p:sp>
    </p:spTree>
    <p:extLst>
      <p:ext uri="{BB962C8B-B14F-4D97-AF65-F5344CB8AC3E}">
        <p14:creationId xmlns:p14="http://schemas.microsoft.com/office/powerpoint/2010/main" val="363493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75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r>
              <a:rPr lang="es-ES_tradnl" altLang="es-ES" dirty="0" err="1" smtClean="0"/>
              <a:t>Mettre</a:t>
            </a:r>
            <a:r>
              <a:rPr lang="es-ES_tradnl" altLang="es-ES" dirty="0" smtClean="0"/>
              <a:t> une </a:t>
            </a:r>
            <a:r>
              <a:rPr lang="es-ES_tradnl" altLang="es-ES" dirty="0" err="1" smtClean="0"/>
              <a:t>organisation</a:t>
            </a:r>
            <a:r>
              <a:rPr lang="es-ES_tradnl" altLang="es-ES" dirty="0" smtClean="0"/>
              <a:t> </a:t>
            </a:r>
            <a:r>
              <a:rPr lang="es-ES_tradnl" altLang="es-ES" dirty="0" err="1" smtClean="0"/>
              <a:t>matricielle</a:t>
            </a:r>
            <a:r>
              <a:rPr lang="es-ES_tradnl" altLang="es-ES" baseline="0" dirty="0" smtClean="0"/>
              <a:t> :</a:t>
            </a:r>
          </a:p>
          <a:p>
            <a:pPr eaLnBrk="1" hangingPunct="1">
              <a:spcBef>
                <a:spcPct val="0"/>
              </a:spcBef>
            </a:pPr>
            <a:endParaRPr lang="es-ES_tradnl" altLang="es-ES" baseline="0" dirty="0" smtClean="0"/>
          </a:p>
          <a:p>
            <a:pPr eaLnBrk="1" hangingPunct="1">
              <a:spcBef>
                <a:spcPct val="0"/>
              </a:spcBef>
            </a:pPr>
            <a:r>
              <a:rPr lang="es-ES_tradnl" altLang="es-ES" baseline="0" dirty="0" smtClean="0"/>
              <a:t>Vertical </a:t>
            </a:r>
            <a:r>
              <a:rPr lang="es-ES_tradnl" altLang="es-ES" baseline="0" dirty="0" err="1" smtClean="0"/>
              <a:t>Métier</a:t>
            </a:r>
            <a:r>
              <a:rPr lang="es-ES_tradnl" altLang="es-ES" baseline="0" dirty="0" smtClean="0"/>
              <a:t>, horizontal </a:t>
            </a:r>
            <a:r>
              <a:rPr lang="es-ES_tradnl" altLang="es-ES" baseline="0" dirty="0" err="1" smtClean="0"/>
              <a:t>technologique</a:t>
            </a:r>
            <a:endParaRPr lang="es-ES" altLang="es-ES" dirty="0"/>
          </a:p>
        </p:txBody>
      </p:sp>
    </p:spTree>
    <p:extLst>
      <p:ext uri="{BB962C8B-B14F-4D97-AF65-F5344CB8AC3E}">
        <p14:creationId xmlns:p14="http://schemas.microsoft.com/office/powerpoint/2010/main" val="2747080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Espace réservé de l'image des diapositives 1"/>
          <p:cNvSpPr>
            <a:spLocks noGrp="1" noRot="1" noChangeAspect="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68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s-ES" altLang="es-ES" baseline="0" dirty="0" smtClean="0"/>
          </a:p>
        </p:txBody>
      </p:sp>
      <p:sp>
        <p:nvSpPr>
          <p:cNvPr id="71684" name="Espace réservé du numéro de diapositive 3"/>
          <p:cNvSpPr>
            <a:spLocks noGrp="1"/>
          </p:cNvSpPr>
          <p:nvPr>
            <p:ph type="sldNum" sz="quarter" idx="5"/>
          </p:nvPr>
        </p:nvSpPr>
        <p:spPr bwMode="auto">
          <a:xfrm>
            <a:off x="3774826" y="9429751"/>
            <a:ext cx="2886357" cy="4953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501" tIns="43750" rIns="87501" bIns="43750"/>
          <a:lstStyle>
            <a:lvl1pPr eaLnBrk="0" hangingPunct="0">
              <a:defRPr>
                <a:solidFill>
                  <a:schemeClr val="tx1"/>
                </a:solidFill>
                <a:latin typeface="Arial" charset="0"/>
                <a:ea typeface="Arial" charset="0"/>
                <a:cs typeface="Arial" charset="0"/>
              </a:defRPr>
            </a:lvl1pPr>
            <a:lvl2pPr marL="742579" indent="-285607" eaLnBrk="0" hangingPunct="0">
              <a:defRPr>
                <a:solidFill>
                  <a:schemeClr val="tx1"/>
                </a:solidFill>
                <a:latin typeface="Arial" charset="0"/>
                <a:ea typeface="Arial" charset="0"/>
                <a:cs typeface="Arial" charset="0"/>
              </a:defRPr>
            </a:lvl2pPr>
            <a:lvl3pPr marL="1142429" indent="-228486" eaLnBrk="0" hangingPunct="0">
              <a:defRPr>
                <a:solidFill>
                  <a:schemeClr val="tx1"/>
                </a:solidFill>
                <a:latin typeface="Arial" charset="0"/>
                <a:ea typeface="Arial" charset="0"/>
                <a:cs typeface="Arial" charset="0"/>
              </a:defRPr>
            </a:lvl3pPr>
            <a:lvl4pPr marL="1599400" indent="-228486" eaLnBrk="0" hangingPunct="0">
              <a:defRPr>
                <a:solidFill>
                  <a:schemeClr val="tx1"/>
                </a:solidFill>
                <a:latin typeface="Arial" charset="0"/>
                <a:ea typeface="Arial" charset="0"/>
                <a:cs typeface="Arial" charset="0"/>
              </a:defRPr>
            </a:lvl4pPr>
            <a:lvl5pPr marL="2056371" indent="-228486" eaLnBrk="0" hangingPunct="0">
              <a:defRPr>
                <a:solidFill>
                  <a:schemeClr val="tx1"/>
                </a:solidFill>
                <a:latin typeface="Arial" charset="0"/>
                <a:ea typeface="Arial" charset="0"/>
                <a:cs typeface="Arial" charset="0"/>
              </a:defRPr>
            </a:lvl5pPr>
            <a:lvl6pPr marL="2513343" indent="-228486" defTabSz="912357" eaLnBrk="0" fontAlgn="base" hangingPunct="0">
              <a:spcBef>
                <a:spcPct val="0"/>
              </a:spcBef>
              <a:spcAft>
                <a:spcPct val="0"/>
              </a:spcAft>
              <a:defRPr>
                <a:solidFill>
                  <a:schemeClr val="tx1"/>
                </a:solidFill>
                <a:latin typeface="Arial" charset="0"/>
                <a:ea typeface="Arial" charset="0"/>
                <a:cs typeface="Arial" charset="0"/>
              </a:defRPr>
            </a:lvl6pPr>
            <a:lvl7pPr marL="2970314" indent="-228486" defTabSz="912357" eaLnBrk="0" fontAlgn="base" hangingPunct="0">
              <a:spcBef>
                <a:spcPct val="0"/>
              </a:spcBef>
              <a:spcAft>
                <a:spcPct val="0"/>
              </a:spcAft>
              <a:defRPr>
                <a:solidFill>
                  <a:schemeClr val="tx1"/>
                </a:solidFill>
                <a:latin typeface="Arial" charset="0"/>
                <a:ea typeface="Arial" charset="0"/>
                <a:cs typeface="Arial" charset="0"/>
              </a:defRPr>
            </a:lvl7pPr>
            <a:lvl8pPr marL="3427286" indent="-228486" defTabSz="912357" eaLnBrk="0" fontAlgn="base" hangingPunct="0">
              <a:spcBef>
                <a:spcPct val="0"/>
              </a:spcBef>
              <a:spcAft>
                <a:spcPct val="0"/>
              </a:spcAft>
              <a:defRPr>
                <a:solidFill>
                  <a:schemeClr val="tx1"/>
                </a:solidFill>
                <a:latin typeface="Arial" charset="0"/>
                <a:ea typeface="Arial" charset="0"/>
                <a:cs typeface="Arial" charset="0"/>
              </a:defRPr>
            </a:lvl8pPr>
            <a:lvl9pPr marL="3884257" indent="-228486" defTabSz="912357"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D78E418-5978-004A-BD14-6F38EB8769FF}" type="slidenum">
              <a:rPr lang="fr-FR" altLang="es-ES">
                <a:latin typeface="Calibri" charset="0"/>
              </a:rPr>
              <a:pPr eaLnBrk="1" hangingPunct="1"/>
              <a:t>18</a:t>
            </a:fld>
            <a:endParaRPr lang="fr-FR" altLang="es-ES" dirty="0">
              <a:latin typeface="Calibri" charset="0"/>
            </a:endParaRPr>
          </a:p>
        </p:txBody>
      </p:sp>
    </p:spTree>
    <p:extLst>
      <p:ext uri="{BB962C8B-B14F-4D97-AF65-F5344CB8AC3E}">
        <p14:creationId xmlns:p14="http://schemas.microsoft.com/office/powerpoint/2010/main" val="1774676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Espace réservé de l'image des diapositives 1"/>
          <p:cNvSpPr>
            <a:spLocks noGrp="1" noRot="1" noChangeAspect="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68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s-ES" altLang="es-ES" baseline="0" dirty="0" smtClean="0"/>
          </a:p>
        </p:txBody>
      </p:sp>
      <p:sp>
        <p:nvSpPr>
          <p:cNvPr id="71684" name="Espace réservé du numéro de diapositive 3"/>
          <p:cNvSpPr>
            <a:spLocks noGrp="1"/>
          </p:cNvSpPr>
          <p:nvPr>
            <p:ph type="sldNum" sz="quarter" idx="5"/>
          </p:nvPr>
        </p:nvSpPr>
        <p:spPr bwMode="auto">
          <a:xfrm>
            <a:off x="3774826" y="9429751"/>
            <a:ext cx="2886357" cy="4953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501" tIns="43750" rIns="87501" bIns="43750"/>
          <a:lstStyle>
            <a:lvl1pPr eaLnBrk="0" hangingPunct="0">
              <a:defRPr>
                <a:solidFill>
                  <a:schemeClr val="tx1"/>
                </a:solidFill>
                <a:latin typeface="Arial" charset="0"/>
                <a:ea typeface="Arial" charset="0"/>
                <a:cs typeface="Arial" charset="0"/>
              </a:defRPr>
            </a:lvl1pPr>
            <a:lvl2pPr marL="742579" indent="-285607" eaLnBrk="0" hangingPunct="0">
              <a:defRPr>
                <a:solidFill>
                  <a:schemeClr val="tx1"/>
                </a:solidFill>
                <a:latin typeface="Arial" charset="0"/>
                <a:ea typeface="Arial" charset="0"/>
                <a:cs typeface="Arial" charset="0"/>
              </a:defRPr>
            </a:lvl2pPr>
            <a:lvl3pPr marL="1142429" indent="-228486" eaLnBrk="0" hangingPunct="0">
              <a:defRPr>
                <a:solidFill>
                  <a:schemeClr val="tx1"/>
                </a:solidFill>
                <a:latin typeface="Arial" charset="0"/>
                <a:ea typeface="Arial" charset="0"/>
                <a:cs typeface="Arial" charset="0"/>
              </a:defRPr>
            </a:lvl3pPr>
            <a:lvl4pPr marL="1599400" indent="-228486" eaLnBrk="0" hangingPunct="0">
              <a:defRPr>
                <a:solidFill>
                  <a:schemeClr val="tx1"/>
                </a:solidFill>
                <a:latin typeface="Arial" charset="0"/>
                <a:ea typeface="Arial" charset="0"/>
                <a:cs typeface="Arial" charset="0"/>
              </a:defRPr>
            </a:lvl4pPr>
            <a:lvl5pPr marL="2056371" indent="-228486" eaLnBrk="0" hangingPunct="0">
              <a:defRPr>
                <a:solidFill>
                  <a:schemeClr val="tx1"/>
                </a:solidFill>
                <a:latin typeface="Arial" charset="0"/>
                <a:ea typeface="Arial" charset="0"/>
                <a:cs typeface="Arial" charset="0"/>
              </a:defRPr>
            </a:lvl5pPr>
            <a:lvl6pPr marL="2513343" indent="-228486" defTabSz="912357" eaLnBrk="0" fontAlgn="base" hangingPunct="0">
              <a:spcBef>
                <a:spcPct val="0"/>
              </a:spcBef>
              <a:spcAft>
                <a:spcPct val="0"/>
              </a:spcAft>
              <a:defRPr>
                <a:solidFill>
                  <a:schemeClr val="tx1"/>
                </a:solidFill>
                <a:latin typeface="Arial" charset="0"/>
                <a:ea typeface="Arial" charset="0"/>
                <a:cs typeface="Arial" charset="0"/>
              </a:defRPr>
            </a:lvl6pPr>
            <a:lvl7pPr marL="2970314" indent="-228486" defTabSz="912357" eaLnBrk="0" fontAlgn="base" hangingPunct="0">
              <a:spcBef>
                <a:spcPct val="0"/>
              </a:spcBef>
              <a:spcAft>
                <a:spcPct val="0"/>
              </a:spcAft>
              <a:defRPr>
                <a:solidFill>
                  <a:schemeClr val="tx1"/>
                </a:solidFill>
                <a:latin typeface="Arial" charset="0"/>
                <a:ea typeface="Arial" charset="0"/>
                <a:cs typeface="Arial" charset="0"/>
              </a:defRPr>
            </a:lvl7pPr>
            <a:lvl8pPr marL="3427286" indent="-228486" defTabSz="912357" eaLnBrk="0" fontAlgn="base" hangingPunct="0">
              <a:spcBef>
                <a:spcPct val="0"/>
              </a:spcBef>
              <a:spcAft>
                <a:spcPct val="0"/>
              </a:spcAft>
              <a:defRPr>
                <a:solidFill>
                  <a:schemeClr val="tx1"/>
                </a:solidFill>
                <a:latin typeface="Arial" charset="0"/>
                <a:ea typeface="Arial" charset="0"/>
                <a:cs typeface="Arial" charset="0"/>
              </a:defRPr>
            </a:lvl8pPr>
            <a:lvl9pPr marL="3884257" indent="-228486" defTabSz="912357"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D78E418-5978-004A-BD14-6F38EB8769FF}" type="slidenum">
              <a:rPr lang="fr-FR" altLang="es-ES">
                <a:latin typeface="Calibri" charset="0"/>
              </a:rPr>
              <a:pPr eaLnBrk="1" hangingPunct="1"/>
              <a:t>19</a:t>
            </a:fld>
            <a:endParaRPr lang="fr-FR" altLang="es-ES" dirty="0">
              <a:latin typeface="Calibri" charset="0"/>
            </a:endParaRPr>
          </a:p>
        </p:txBody>
      </p:sp>
    </p:spTree>
    <p:extLst>
      <p:ext uri="{BB962C8B-B14F-4D97-AF65-F5344CB8AC3E}">
        <p14:creationId xmlns:p14="http://schemas.microsoft.com/office/powerpoint/2010/main" val="1668477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Espace réservé de l'image des diapositives 1"/>
          <p:cNvSpPr>
            <a:spLocks noGrp="1" noRot="1" noChangeAspect="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68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s-ES" altLang="es-ES" baseline="0" dirty="0" smtClean="0"/>
          </a:p>
        </p:txBody>
      </p:sp>
      <p:sp>
        <p:nvSpPr>
          <p:cNvPr id="71684" name="Espace réservé du numéro de diapositive 3"/>
          <p:cNvSpPr>
            <a:spLocks noGrp="1"/>
          </p:cNvSpPr>
          <p:nvPr>
            <p:ph type="sldNum" sz="quarter" idx="5"/>
          </p:nvPr>
        </p:nvSpPr>
        <p:spPr bwMode="auto">
          <a:xfrm>
            <a:off x="3774826" y="9429751"/>
            <a:ext cx="2886357" cy="4953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501" tIns="43750" rIns="87501" bIns="43750"/>
          <a:lstStyle>
            <a:lvl1pPr eaLnBrk="0" hangingPunct="0">
              <a:defRPr>
                <a:solidFill>
                  <a:schemeClr val="tx1"/>
                </a:solidFill>
                <a:latin typeface="Arial" charset="0"/>
                <a:ea typeface="Arial" charset="0"/>
                <a:cs typeface="Arial" charset="0"/>
              </a:defRPr>
            </a:lvl1pPr>
            <a:lvl2pPr marL="742579" indent="-285607" eaLnBrk="0" hangingPunct="0">
              <a:defRPr>
                <a:solidFill>
                  <a:schemeClr val="tx1"/>
                </a:solidFill>
                <a:latin typeface="Arial" charset="0"/>
                <a:ea typeface="Arial" charset="0"/>
                <a:cs typeface="Arial" charset="0"/>
              </a:defRPr>
            </a:lvl2pPr>
            <a:lvl3pPr marL="1142429" indent="-228486" eaLnBrk="0" hangingPunct="0">
              <a:defRPr>
                <a:solidFill>
                  <a:schemeClr val="tx1"/>
                </a:solidFill>
                <a:latin typeface="Arial" charset="0"/>
                <a:ea typeface="Arial" charset="0"/>
                <a:cs typeface="Arial" charset="0"/>
              </a:defRPr>
            </a:lvl3pPr>
            <a:lvl4pPr marL="1599400" indent="-228486" eaLnBrk="0" hangingPunct="0">
              <a:defRPr>
                <a:solidFill>
                  <a:schemeClr val="tx1"/>
                </a:solidFill>
                <a:latin typeface="Arial" charset="0"/>
                <a:ea typeface="Arial" charset="0"/>
                <a:cs typeface="Arial" charset="0"/>
              </a:defRPr>
            </a:lvl4pPr>
            <a:lvl5pPr marL="2056371" indent="-228486" eaLnBrk="0" hangingPunct="0">
              <a:defRPr>
                <a:solidFill>
                  <a:schemeClr val="tx1"/>
                </a:solidFill>
                <a:latin typeface="Arial" charset="0"/>
                <a:ea typeface="Arial" charset="0"/>
                <a:cs typeface="Arial" charset="0"/>
              </a:defRPr>
            </a:lvl5pPr>
            <a:lvl6pPr marL="2513343" indent="-228486" defTabSz="912357" eaLnBrk="0" fontAlgn="base" hangingPunct="0">
              <a:spcBef>
                <a:spcPct val="0"/>
              </a:spcBef>
              <a:spcAft>
                <a:spcPct val="0"/>
              </a:spcAft>
              <a:defRPr>
                <a:solidFill>
                  <a:schemeClr val="tx1"/>
                </a:solidFill>
                <a:latin typeface="Arial" charset="0"/>
                <a:ea typeface="Arial" charset="0"/>
                <a:cs typeface="Arial" charset="0"/>
              </a:defRPr>
            </a:lvl6pPr>
            <a:lvl7pPr marL="2970314" indent="-228486" defTabSz="912357" eaLnBrk="0" fontAlgn="base" hangingPunct="0">
              <a:spcBef>
                <a:spcPct val="0"/>
              </a:spcBef>
              <a:spcAft>
                <a:spcPct val="0"/>
              </a:spcAft>
              <a:defRPr>
                <a:solidFill>
                  <a:schemeClr val="tx1"/>
                </a:solidFill>
                <a:latin typeface="Arial" charset="0"/>
                <a:ea typeface="Arial" charset="0"/>
                <a:cs typeface="Arial" charset="0"/>
              </a:defRPr>
            </a:lvl7pPr>
            <a:lvl8pPr marL="3427286" indent="-228486" defTabSz="912357" eaLnBrk="0" fontAlgn="base" hangingPunct="0">
              <a:spcBef>
                <a:spcPct val="0"/>
              </a:spcBef>
              <a:spcAft>
                <a:spcPct val="0"/>
              </a:spcAft>
              <a:defRPr>
                <a:solidFill>
                  <a:schemeClr val="tx1"/>
                </a:solidFill>
                <a:latin typeface="Arial" charset="0"/>
                <a:ea typeface="Arial" charset="0"/>
                <a:cs typeface="Arial" charset="0"/>
              </a:defRPr>
            </a:lvl8pPr>
            <a:lvl9pPr marL="3884257" indent="-228486" defTabSz="912357"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D78E418-5978-004A-BD14-6F38EB8769FF}" type="slidenum">
              <a:rPr lang="fr-FR" altLang="es-ES">
                <a:latin typeface="Calibri" charset="0"/>
              </a:rPr>
              <a:pPr eaLnBrk="1" hangingPunct="1"/>
              <a:t>20</a:t>
            </a:fld>
            <a:endParaRPr lang="fr-FR" altLang="es-ES" dirty="0">
              <a:latin typeface="Calibri" charset="0"/>
            </a:endParaRPr>
          </a:p>
        </p:txBody>
      </p:sp>
    </p:spTree>
    <p:extLst>
      <p:ext uri="{BB962C8B-B14F-4D97-AF65-F5344CB8AC3E}">
        <p14:creationId xmlns:p14="http://schemas.microsoft.com/office/powerpoint/2010/main" val="363124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Espace réservé de l'image des diapositives 1"/>
          <p:cNvSpPr>
            <a:spLocks noGrp="1" noRot="1" noChangeAspect="1" noTextEdit="1"/>
          </p:cNvSpPr>
          <p:nvPr>
            <p:ph type="sldImg"/>
          </p:nvPr>
        </p:nvSpPr>
        <p:spPr bwMode="auto">
          <a:xfrm>
            <a:off x="23813" y="744538"/>
            <a:ext cx="6615112"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68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s-ES" altLang="es-ES"/>
          </a:p>
        </p:txBody>
      </p:sp>
      <p:sp>
        <p:nvSpPr>
          <p:cNvPr id="71684" name="Espace réservé du numéro de diapositive 3"/>
          <p:cNvSpPr>
            <a:spLocks noGrp="1"/>
          </p:cNvSpPr>
          <p:nvPr>
            <p:ph type="sldNum" sz="quarter" idx="5"/>
          </p:nvPr>
        </p:nvSpPr>
        <p:spPr bwMode="auto">
          <a:xfrm>
            <a:off x="3774826" y="9429751"/>
            <a:ext cx="2886357" cy="4953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501" tIns="43750" rIns="87501" bIns="43750"/>
          <a:lstStyle>
            <a:lvl1pPr eaLnBrk="0" hangingPunct="0">
              <a:defRPr>
                <a:solidFill>
                  <a:schemeClr val="tx1"/>
                </a:solidFill>
                <a:latin typeface="Arial" charset="0"/>
                <a:ea typeface="Arial" charset="0"/>
                <a:cs typeface="Arial" charset="0"/>
              </a:defRPr>
            </a:lvl1pPr>
            <a:lvl2pPr marL="742579" indent="-285607" eaLnBrk="0" hangingPunct="0">
              <a:defRPr>
                <a:solidFill>
                  <a:schemeClr val="tx1"/>
                </a:solidFill>
                <a:latin typeface="Arial" charset="0"/>
                <a:ea typeface="Arial" charset="0"/>
                <a:cs typeface="Arial" charset="0"/>
              </a:defRPr>
            </a:lvl2pPr>
            <a:lvl3pPr marL="1142429" indent="-228486" eaLnBrk="0" hangingPunct="0">
              <a:defRPr>
                <a:solidFill>
                  <a:schemeClr val="tx1"/>
                </a:solidFill>
                <a:latin typeface="Arial" charset="0"/>
                <a:ea typeface="Arial" charset="0"/>
                <a:cs typeface="Arial" charset="0"/>
              </a:defRPr>
            </a:lvl3pPr>
            <a:lvl4pPr marL="1599400" indent="-228486" eaLnBrk="0" hangingPunct="0">
              <a:defRPr>
                <a:solidFill>
                  <a:schemeClr val="tx1"/>
                </a:solidFill>
                <a:latin typeface="Arial" charset="0"/>
                <a:ea typeface="Arial" charset="0"/>
                <a:cs typeface="Arial" charset="0"/>
              </a:defRPr>
            </a:lvl4pPr>
            <a:lvl5pPr marL="2056371" indent="-228486" eaLnBrk="0" hangingPunct="0">
              <a:defRPr>
                <a:solidFill>
                  <a:schemeClr val="tx1"/>
                </a:solidFill>
                <a:latin typeface="Arial" charset="0"/>
                <a:ea typeface="Arial" charset="0"/>
                <a:cs typeface="Arial" charset="0"/>
              </a:defRPr>
            </a:lvl5pPr>
            <a:lvl6pPr marL="2513343" indent="-228486" defTabSz="912357" eaLnBrk="0" fontAlgn="base" hangingPunct="0">
              <a:spcBef>
                <a:spcPct val="0"/>
              </a:spcBef>
              <a:spcAft>
                <a:spcPct val="0"/>
              </a:spcAft>
              <a:defRPr>
                <a:solidFill>
                  <a:schemeClr val="tx1"/>
                </a:solidFill>
                <a:latin typeface="Arial" charset="0"/>
                <a:ea typeface="Arial" charset="0"/>
                <a:cs typeface="Arial" charset="0"/>
              </a:defRPr>
            </a:lvl6pPr>
            <a:lvl7pPr marL="2970314" indent="-228486" defTabSz="912357" eaLnBrk="0" fontAlgn="base" hangingPunct="0">
              <a:spcBef>
                <a:spcPct val="0"/>
              </a:spcBef>
              <a:spcAft>
                <a:spcPct val="0"/>
              </a:spcAft>
              <a:defRPr>
                <a:solidFill>
                  <a:schemeClr val="tx1"/>
                </a:solidFill>
                <a:latin typeface="Arial" charset="0"/>
                <a:ea typeface="Arial" charset="0"/>
                <a:cs typeface="Arial" charset="0"/>
              </a:defRPr>
            </a:lvl7pPr>
            <a:lvl8pPr marL="3427286" indent="-228486" defTabSz="912357" eaLnBrk="0" fontAlgn="base" hangingPunct="0">
              <a:spcBef>
                <a:spcPct val="0"/>
              </a:spcBef>
              <a:spcAft>
                <a:spcPct val="0"/>
              </a:spcAft>
              <a:defRPr>
                <a:solidFill>
                  <a:schemeClr val="tx1"/>
                </a:solidFill>
                <a:latin typeface="Arial" charset="0"/>
                <a:ea typeface="Arial" charset="0"/>
                <a:cs typeface="Arial" charset="0"/>
              </a:defRPr>
            </a:lvl8pPr>
            <a:lvl9pPr marL="3884257" indent="-228486" defTabSz="912357"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D78E418-5978-004A-BD14-6F38EB8769FF}" type="slidenum">
              <a:rPr lang="fr-FR" altLang="es-ES">
                <a:latin typeface="Calibri" charset="0"/>
              </a:rPr>
              <a:pPr eaLnBrk="1" hangingPunct="1"/>
              <a:t>21</a:t>
            </a:fld>
            <a:endParaRPr lang="fr-FR" altLang="es-ES">
              <a:latin typeface="Calibri" charset="0"/>
            </a:endParaRPr>
          </a:p>
        </p:txBody>
      </p:sp>
    </p:spTree>
    <p:extLst>
      <p:ext uri="{BB962C8B-B14F-4D97-AF65-F5344CB8AC3E}">
        <p14:creationId xmlns:p14="http://schemas.microsoft.com/office/powerpoint/2010/main" val="3708993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23813" y="744538"/>
            <a:ext cx="6615112" cy="3722687"/>
          </a:xfrm>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B3D060FA-239D-4DAE-BA61-15D13E3F25F9}" type="slidenum">
              <a:rPr lang="en-GB" smtClean="0"/>
              <a:t>22</a:t>
            </a:fld>
            <a:endParaRPr lang="en-GB"/>
          </a:p>
        </p:txBody>
      </p:sp>
    </p:spTree>
    <p:extLst>
      <p:ext uri="{BB962C8B-B14F-4D97-AF65-F5344CB8AC3E}">
        <p14:creationId xmlns:p14="http://schemas.microsoft.com/office/powerpoint/2010/main" val="1346789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opra Steria">
    <p:spTree>
      <p:nvGrpSpPr>
        <p:cNvPr id="1" name=""/>
        <p:cNvGrpSpPr/>
        <p:nvPr/>
      </p:nvGrpSpPr>
      <p:grpSpPr>
        <a:xfrm>
          <a:off x="0" y="0"/>
          <a:ext cx="0" cy="0"/>
          <a:chOff x="0" y="0"/>
          <a:chExt cx="0" cy="0"/>
        </a:xfrm>
      </p:grpSpPr>
      <p:grpSp>
        <p:nvGrpSpPr>
          <p:cNvPr id="4" name="Groupe 20"/>
          <p:cNvGrpSpPr/>
          <p:nvPr userDrawn="1"/>
        </p:nvGrpSpPr>
        <p:grpSpPr bwMode="gray">
          <a:xfrm>
            <a:off x="1" y="1291885"/>
            <a:ext cx="9145587" cy="1329929"/>
            <a:chOff x="0" y="1958231"/>
            <a:chExt cx="9145587" cy="1773238"/>
          </a:xfrm>
          <a:solidFill>
            <a:schemeClr val="accent4"/>
          </a:solidFill>
        </p:grpSpPr>
        <p:sp>
          <p:nvSpPr>
            <p:cNvPr id="5" name="Freeform 20"/>
            <p:cNvSpPr>
              <a:spLocks/>
            </p:cNvSpPr>
            <p:nvPr/>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fr-FR">
                <a:latin typeface="+mn-lt"/>
                <a:cs typeface="+mn-cs"/>
              </a:endParaRPr>
            </a:p>
          </p:txBody>
        </p:sp>
        <p:sp>
          <p:nvSpPr>
            <p:cNvPr id="6" name="Freeform 22"/>
            <p:cNvSpPr>
              <a:spLocks/>
            </p:cNvSpPr>
            <p:nvPr/>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fr-FR">
                <a:latin typeface="+mn-lt"/>
                <a:cs typeface="+mn-cs"/>
              </a:endParaRPr>
            </a:p>
          </p:txBody>
        </p:sp>
      </p:grpSp>
      <p:sp>
        <p:nvSpPr>
          <p:cNvPr id="7" name="Rectangle 2"/>
          <p:cNvSpPr/>
          <p:nvPr userDrawn="1"/>
        </p:nvSpPr>
        <p:spPr>
          <a:xfrm>
            <a:off x="0" y="-176213"/>
            <a:ext cx="9145588" cy="2746376"/>
          </a:xfrm>
          <a:custGeom>
            <a:avLst/>
            <a:gdLst/>
            <a:ahLst/>
            <a:cxnLst/>
            <a:rect l="l" t="t" r="r" b="b"/>
            <a:pathLst>
              <a:path w="9145588" h="3661619">
                <a:moveTo>
                  <a:pt x="0" y="235717"/>
                </a:moveTo>
                <a:lnTo>
                  <a:pt x="9144000" y="235717"/>
                </a:lnTo>
                <a:lnTo>
                  <a:pt x="9144000" y="1966168"/>
                </a:lnTo>
                <a:lnTo>
                  <a:pt x="9145588" y="1966168"/>
                </a:lnTo>
                <a:cubicBezTo>
                  <a:pt x="9145588" y="1966186"/>
                  <a:pt x="9145588" y="1968719"/>
                  <a:pt x="9145588" y="2332399"/>
                </a:cubicBezTo>
                <a:cubicBezTo>
                  <a:pt x="7419759" y="3272499"/>
                  <a:pt x="5262472" y="3588046"/>
                  <a:pt x="3474539" y="3661619"/>
                </a:cubicBezTo>
                <a:cubicBezTo>
                  <a:pt x="1433421" y="3646906"/>
                  <a:pt x="186" y="3298704"/>
                  <a:pt x="0" y="3298659"/>
                </a:cubicBezTo>
                <a:cubicBezTo>
                  <a:pt x="0" y="3298646"/>
                  <a:pt x="0" y="3294909"/>
                  <a:pt x="0" y="2204864"/>
                </a:cubicBezTo>
                <a:cubicBezTo>
                  <a:pt x="0" y="2203485"/>
                  <a:pt x="0" y="2202103"/>
                  <a:pt x="0" y="2200720"/>
                </a:cubicBezTo>
                <a:lnTo>
                  <a:pt x="0" y="2087226"/>
                </a:lnTo>
                <a:lnTo>
                  <a:pt x="0" y="1966168"/>
                </a:lnTo>
                <a:close/>
                <a:moveTo>
                  <a:pt x="9144000" y="1"/>
                </a:moveTo>
                <a:lnTo>
                  <a:pt x="9145588" y="1"/>
                </a:lnTo>
                <a:lnTo>
                  <a:pt x="9145588" y="235717"/>
                </a:lnTo>
                <a:lnTo>
                  <a:pt x="9144000" y="235717"/>
                </a:lnTo>
                <a:close/>
                <a:moveTo>
                  <a:pt x="0" y="0"/>
                </a:moveTo>
                <a:lnTo>
                  <a:pt x="9144000" y="0"/>
                </a:lnTo>
                <a:lnTo>
                  <a:pt x="9144000" y="1"/>
                </a:lnTo>
                <a:lnTo>
                  <a:pt x="0" y="1"/>
                </a:lnTo>
                <a:close/>
              </a:path>
            </a:pathLst>
          </a:cu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9" eaLnBrk="1" fontAlgn="auto" hangingPunct="1">
              <a:spcBef>
                <a:spcPts val="0"/>
              </a:spcBef>
              <a:spcAft>
                <a:spcPts val="0"/>
              </a:spcAft>
              <a:defRPr/>
            </a:pPr>
            <a:endParaRPr lang="fr-FR" dirty="0"/>
          </a:p>
        </p:txBody>
      </p:sp>
      <p:sp>
        <p:nvSpPr>
          <p:cNvPr id="8" name="ZoneTexte 10"/>
          <p:cNvSpPr txBox="1">
            <a:spLocks noChangeArrowheads="1"/>
          </p:cNvSpPr>
          <p:nvPr userDrawn="1"/>
        </p:nvSpPr>
        <p:spPr bwMode="auto">
          <a:xfrm>
            <a:off x="438150" y="4800600"/>
            <a:ext cx="2698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defRPr/>
            </a:pPr>
            <a:r>
              <a:rPr lang="fr-FR" altLang="fr-FR" sz="1200" smtClean="0">
                <a:solidFill>
                  <a:schemeClr val="accent1"/>
                </a:solidFill>
                <a:cs typeface="Arial" charset="0"/>
              </a:rPr>
              <a:t>Delivering Transformation. Together.</a:t>
            </a:r>
          </a:p>
        </p:txBody>
      </p:sp>
      <p:pic>
        <p:nvPicPr>
          <p:cNvPr id="9" name="Image 2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345113" y="4443413"/>
            <a:ext cx="36718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bwMode="gray">
          <a:xfrm>
            <a:off x="551885" y="2724280"/>
            <a:ext cx="6451431" cy="757110"/>
          </a:xfrm>
        </p:spPr>
        <p:txBody>
          <a:bodyPr wrap="square">
            <a:spAutoFit/>
          </a:bodyPr>
          <a:lstStyle>
            <a:lvl1pPr algn="l">
              <a:defRPr sz="2400" cap="all" baseline="0">
                <a:solidFill>
                  <a:schemeClr val="tx1"/>
                </a:solidFill>
              </a:defRPr>
            </a:lvl1pPr>
          </a:lstStyle>
          <a:p>
            <a:r>
              <a:rPr lang="es-ES" noProof="0" smtClean="0"/>
              <a:t>Haga clic para modificar el estilo de título del patrón</a:t>
            </a:r>
            <a:endParaRPr lang="fr-FR" dirty="0"/>
          </a:p>
        </p:txBody>
      </p:sp>
      <p:sp>
        <p:nvSpPr>
          <p:cNvPr id="12" name="Sous-titre 2"/>
          <p:cNvSpPr>
            <a:spLocks noGrp="1"/>
          </p:cNvSpPr>
          <p:nvPr>
            <p:ph type="subTitle" idx="1"/>
          </p:nvPr>
        </p:nvSpPr>
        <p:spPr bwMode="gray">
          <a:xfrm>
            <a:off x="546100" y="3489852"/>
            <a:ext cx="6457215" cy="307777"/>
          </a:xfrm>
          <a:prstGeom prst="rect">
            <a:avLst/>
          </a:prstGeom>
        </p:spPr>
        <p:txBody>
          <a:bodyPr>
            <a:spAutoFit/>
          </a:bodyPr>
          <a:lstStyle>
            <a:lvl1pPr marL="0" indent="0" algn="l">
              <a:spcBef>
                <a:spcPts val="411"/>
              </a:spcBef>
              <a:buNone/>
              <a:defRPr sz="2000">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s-ES" noProof="0" smtClean="0"/>
              <a:t>Haga clic para modificar el estilo de subtítulo del patrón</a:t>
            </a:r>
            <a:endParaRPr lang="en-GB" noProof="0" dirty="0"/>
          </a:p>
        </p:txBody>
      </p:sp>
      <p:sp>
        <p:nvSpPr>
          <p:cNvPr id="10" name="Espace réservé du numéro de diapositive 5"/>
          <p:cNvSpPr>
            <a:spLocks noGrp="1"/>
          </p:cNvSpPr>
          <p:nvPr>
            <p:ph type="sldNum" sz="quarter" idx="10"/>
          </p:nvPr>
        </p:nvSpPr>
        <p:spPr/>
        <p:txBody>
          <a:bodyPr/>
          <a:lstStyle>
            <a:lvl1pPr>
              <a:defRPr smtClean="0"/>
            </a:lvl1pPr>
          </a:lstStyle>
          <a:p>
            <a:pPr>
              <a:defRPr/>
            </a:pPr>
            <a:fld id="{C1E41BD0-1C2B-48D7-923A-3A4EEAA34BE5}" type="slidenum">
              <a:rPr lang="fr-FR" altLang="fr-FR"/>
              <a:pPr>
                <a:defRPr/>
              </a:pPr>
              <a:t>‹N°›</a:t>
            </a:fld>
            <a:endParaRPr lang="fr-FR" altLang="fr-FR"/>
          </a:p>
        </p:txBody>
      </p:sp>
    </p:spTree>
    <p:extLst>
      <p:ext uri="{BB962C8B-B14F-4D97-AF65-F5344CB8AC3E}">
        <p14:creationId xmlns:p14="http://schemas.microsoft.com/office/powerpoint/2010/main" val="1990587632"/>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text columns">
    <p:spTree>
      <p:nvGrpSpPr>
        <p:cNvPr id="1" name=""/>
        <p:cNvGrpSpPr/>
        <p:nvPr/>
      </p:nvGrpSpPr>
      <p:grpSpPr>
        <a:xfrm>
          <a:off x="0" y="0"/>
          <a:ext cx="0" cy="0"/>
          <a:chOff x="0" y="0"/>
          <a:chExt cx="0" cy="0"/>
        </a:xfrm>
      </p:grpSpPr>
      <p:sp>
        <p:nvSpPr>
          <p:cNvPr id="6" name="Rectangle 3"/>
          <p:cNvSpPr/>
          <p:nvPr userDrawn="1"/>
        </p:nvSpPr>
        <p:spPr bwMode="gray">
          <a:xfrm>
            <a:off x="0" y="1106488"/>
            <a:ext cx="3019425" cy="3517900"/>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7" name="Rectangle 11"/>
          <p:cNvSpPr/>
          <p:nvPr userDrawn="1"/>
        </p:nvSpPr>
        <p:spPr bwMode="gray">
          <a:xfrm>
            <a:off x="3057525" y="1106488"/>
            <a:ext cx="3024188" cy="3517900"/>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9" name="Rectangle 12"/>
          <p:cNvSpPr/>
          <p:nvPr userDrawn="1"/>
        </p:nvSpPr>
        <p:spPr bwMode="gray">
          <a:xfrm>
            <a:off x="6118225" y="1106488"/>
            <a:ext cx="3024188" cy="3517900"/>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3" name="Espace réservé du contenu 2"/>
          <p:cNvSpPr>
            <a:spLocks noGrp="1"/>
          </p:cNvSpPr>
          <p:nvPr>
            <p:ph idx="1"/>
          </p:nvPr>
        </p:nvSpPr>
        <p:spPr bwMode="gray">
          <a:xfrm>
            <a:off x="520127" y="1106091"/>
            <a:ext cx="2499174" cy="3518297"/>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smtClean="0"/>
              <a:t>Haga clic para modificar el estilo de texto del patrón</a:t>
            </a:r>
          </a:p>
          <a:p>
            <a:pPr lvl="1"/>
            <a:r>
              <a:rPr lang="es-ES" smtClean="0"/>
              <a:t>Segundo nivel</a:t>
            </a:r>
          </a:p>
        </p:txBody>
      </p:sp>
      <p:sp>
        <p:nvSpPr>
          <p:cNvPr id="8" name="Titre 7"/>
          <p:cNvSpPr>
            <a:spLocks noGrp="1"/>
          </p:cNvSpPr>
          <p:nvPr>
            <p:ph type="title"/>
          </p:nvPr>
        </p:nvSpPr>
        <p:spPr bwMode="gray"/>
        <p:txBody>
          <a:bodyPr/>
          <a:lstStyle/>
          <a:p>
            <a:r>
              <a:rPr lang="es-ES" noProof="0" smtClean="0"/>
              <a:t>Haga clic para modificar el estilo de título del patrón</a:t>
            </a:r>
            <a:endParaRPr lang="fr-FR" dirty="0"/>
          </a:p>
        </p:txBody>
      </p:sp>
      <p:sp>
        <p:nvSpPr>
          <p:cNvPr id="14" name="Espace réservé du contenu 2"/>
          <p:cNvSpPr>
            <a:spLocks noGrp="1"/>
          </p:cNvSpPr>
          <p:nvPr>
            <p:ph idx="13"/>
          </p:nvPr>
        </p:nvSpPr>
        <p:spPr bwMode="gray">
          <a:xfrm>
            <a:off x="3313956" y="1106091"/>
            <a:ext cx="2499174" cy="3518297"/>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smtClean="0"/>
              <a:t>Haga clic para modificar el estilo de texto del patrón</a:t>
            </a:r>
          </a:p>
          <a:p>
            <a:pPr lvl="1"/>
            <a:r>
              <a:rPr lang="es-ES" smtClean="0"/>
              <a:t>Segundo nivel</a:t>
            </a:r>
          </a:p>
        </p:txBody>
      </p:sp>
      <p:sp>
        <p:nvSpPr>
          <p:cNvPr id="15" name="Espace réservé du contenu 2"/>
          <p:cNvSpPr>
            <a:spLocks noGrp="1"/>
          </p:cNvSpPr>
          <p:nvPr>
            <p:ph idx="14"/>
          </p:nvPr>
        </p:nvSpPr>
        <p:spPr bwMode="gray">
          <a:xfrm>
            <a:off x="6366867" y="1106091"/>
            <a:ext cx="2499174" cy="3518297"/>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smtClean="0"/>
              <a:t>Haga clic para modificar el estilo de texto del patrón</a:t>
            </a:r>
          </a:p>
          <a:p>
            <a:pPr lvl="1"/>
            <a:r>
              <a:rPr lang="es-ES" smtClean="0"/>
              <a:t>Segundo nivel</a:t>
            </a:r>
          </a:p>
        </p:txBody>
      </p:sp>
      <p:sp>
        <p:nvSpPr>
          <p:cNvPr id="10" name="Espace réservé de la date 8"/>
          <p:cNvSpPr>
            <a:spLocks noGrp="1"/>
          </p:cNvSpPr>
          <p:nvPr>
            <p:ph type="dt" sz="half" idx="15"/>
          </p:nvPr>
        </p:nvSpPr>
        <p:spPr/>
        <p:txBody>
          <a:bodyPr/>
          <a:lstStyle>
            <a:lvl1pPr>
              <a:defRPr/>
            </a:lvl1pPr>
          </a:lstStyle>
          <a:p>
            <a:pPr>
              <a:defRPr/>
            </a:pPr>
            <a:endParaRPr lang="fr-FR"/>
          </a:p>
        </p:txBody>
      </p:sp>
      <p:sp>
        <p:nvSpPr>
          <p:cNvPr id="11" name="Espace réservé du numéro de diapositive 10"/>
          <p:cNvSpPr>
            <a:spLocks noGrp="1"/>
          </p:cNvSpPr>
          <p:nvPr>
            <p:ph type="sldNum" sz="quarter" idx="16"/>
          </p:nvPr>
        </p:nvSpPr>
        <p:spPr/>
        <p:txBody>
          <a:bodyPr/>
          <a:lstStyle>
            <a:lvl1pPr>
              <a:defRPr smtClean="0"/>
            </a:lvl1pPr>
          </a:lstStyle>
          <a:p>
            <a:pPr>
              <a:defRPr/>
            </a:pPr>
            <a:fld id="{E1813A05-650F-493B-9EF6-0DAD460B0767}" type="slidenum">
              <a:rPr lang="fr-FR" altLang="fr-FR"/>
              <a:pPr>
                <a:defRPr/>
              </a:pPr>
              <a:t>‹N°›</a:t>
            </a:fld>
            <a:endParaRPr lang="fr-FR" altLang="fr-FR"/>
          </a:p>
        </p:txBody>
      </p:sp>
    </p:spTree>
    <p:extLst>
      <p:ext uri="{BB962C8B-B14F-4D97-AF65-F5344CB8AC3E}">
        <p14:creationId xmlns:p14="http://schemas.microsoft.com/office/powerpoint/2010/main" val="3541166719"/>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4 contents">
    <p:spTree>
      <p:nvGrpSpPr>
        <p:cNvPr id="1" name=""/>
        <p:cNvGrpSpPr/>
        <p:nvPr/>
      </p:nvGrpSpPr>
      <p:grpSpPr>
        <a:xfrm>
          <a:off x="0" y="0"/>
          <a:ext cx="0" cy="0"/>
          <a:chOff x="0" y="0"/>
          <a:chExt cx="0" cy="0"/>
        </a:xfrm>
      </p:grpSpPr>
      <p:sp>
        <p:nvSpPr>
          <p:cNvPr id="9" name="Rectangle 3"/>
          <p:cNvSpPr/>
          <p:nvPr userDrawn="1"/>
        </p:nvSpPr>
        <p:spPr bwMode="gray">
          <a:xfrm>
            <a:off x="0" y="1106488"/>
            <a:ext cx="4556125" cy="1087437"/>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10" name="Rectangle 15"/>
          <p:cNvSpPr/>
          <p:nvPr userDrawn="1"/>
        </p:nvSpPr>
        <p:spPr bwMode="gray">
          <a:xfrm>
            <a:off x="4716463" y="1106488"/>
            <a:ext cx="4427537" cy="1087437"/>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11" name="Rectangle 3"/>
          <p:cNvSpPr/>
          <p:nvPr userDrawn="1"/>
        </p:nvSpPr>
        <p:spPr bwMode="gray">
          <a:xfrm>
            <a:off x="-36513" y="2239963"/>
            <a:ext cx="4556126" cy="1087437"/>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12" name="Rectangle 15"/>
          <p:cNvSpPr/>
          <p:nvPr userDrawn="1"/>
        </p:nvSpPr>
        <p:spPr bwMode="gray">
          <a:xfrm>
            <a:off x="4679950" y="2239963"/>
            <a:ext cx="4464050" cy="1087437"/>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13" name="Rectangle 3"/>
          <p:cNvSpPr/>
          <p:nvPr userDrawn="1"/>
        </p:nvSpPr>
        <p:spPr bwMode="gray">
          <a:xfrm>
            <a:off x="-36513" y="3427413"/>
            <a:ext cx="4556126" cy="1089025"/>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14" name="Rectangle 15"/>
          <p:cNvSpPr/>
          <p:nvPr userDrawn="1"/>
        </p:nvSpPr>
        <p:spPr bwMode="gray">
          <a:xfrm>
            <a:off x="4679950" y="3427413"/>
            <a:ext cx="4464050" cy="1089025"/>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3" name="Espace réservé du contenu 2"/>
          <p:cNvSpPr>
            <a:spLocks noGrp="1"/>
          </p:cNvSpPr>
          <p:nvPr>
            <p:ph idx="1"/>
          </p:nvPr>
        </p:nvSpPr>
        <p:spPr bwMode="gray">
          <a:xfrm>
            <a:off x="515939" y="1106092"/>
            <a:ext cx="4040407" cy="1042559"/>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8" name="Titre 7"/>
          <p:cNvSpPr>
            <a:spLocks noGrp="1"/>
          </p:cNvSpPr>
          <p:nvPr>
            <p:ph type="title"/>
          </p:nvPr>
        </p:nvSpPr>
        <p:spPr bwMode="gray"/>
        <p:txBody>
          <a:bodyPr/>
          <a:lstStyle/>
          <a:p>
            <a:r>
              <a:rPr lang="es-ES" noProof="0" smtClean="0"/>
              <a:t>Haga clic para modificar el estilo de título del patrón</a:t>
            </a:r>
            <a:endParaRPr lang="fr-FR" dirty="0"/>
          </a:p>
        </p:txBody>
      </p:sp>
      <p:sp>
        <p:nvSpPr>
          <p:cNvPr id="21" name="Espace réservé du contenu 2"/>
          <p:cNvSpPr>
            <a:spLocks noGrp="1"/>
          </p:cNvSpPr>
          <p:nvPr>
            <p:ph idx="13"/>
          </p:nvPr>
        </p:nvSpPr>
        <p:spPr bwMode="gray">
          <a:xfrm>
            <a:off x="4822653" y="1106092"/>
            <a:ext cx="3901428" cy="1042558"/>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32" name="Espace réservé du contenu 2"/>
          <p:cNvSpPr>
            <a:spLocks noGrp="1"/>
          </p:cNvSpPr>
          <p:nvPr>
            <p:ph idx="14"/>
          </p:nvPr>
        </p:nvSpPr>
        <p:spPr bwMode="gray">
          <a:xfrm>
            <a:off x="479427" y="2240218"/>
            <a:ext cx="4040407" cy="1042559"/>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33" name="Espace réservé du contenu 2"/>
          <p:cNvSpPr>
            <a:spLocks noGrp="1"/>
          </p:cNvSpPr>
          <p:nvPr>
            <p:ph idx="15"/>
          </p:nvPr>
        </p:nvSpPr>
        <p:spPr bwMode="gray">
          <a:xfrm>
            <a:off x="4786141" y="2240218"/>
            <a:ext cx="3901428" cy="1042558"/>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36" name="Espace réservé du contenu 2"/>
          <p:cNvSpPr>
            <a:spLocks noGrp="1"/>
          </p:cNvSpPr>
          <p:nvPr>
            <p:ph idx="16"/>
          </p:nvPr>
        </p:nvSpPr>
        <p:spPr bwMode="gray">
          <a:xfrm>
            <a:off x="479427" y="3428350"/>
            <a:ext cx="4040407" cy="1042559"/>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37" name="Espace réservé du contenu 2"/>
          <p:cNvSpPr>
            <a:spLocks noGrp="1"/>
          </p:cNvSpPr>
          <p:nvPr>
            <p:ph idx="17"/>
          </p:nvPr>
        </p:nvSpPr>
        <p:spPr bwMode="gray">
          <a:xfrm>
            <a:off x="4786141" y="3428350"/>
            <a:ext cx="3901428" cy="1042558"/>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Tree>
    <p:extLst>
      <p:ext uri="{BB962C8B-B14F-4D97-AF65-F5344CB8AC3E}">
        <p14:creationId xmlns:p14="http://schemas.microsoft.com/office/powerpoint/2010/main" val="1266352253"/>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p:nvPr>
        </p:nvSpPr>
        <p:spPr bwMode="gray"/>
        <p:txBody>
          <a:bodyPr/>
          <a:lstStyle/>
          <a:p>
            <a:r>
              <a:rPr lang="es-ES" noProof="0" smtClean="0"/>
              <a:t>Haga clic para modificar el estilo de título del patrón</a:t>
            </a:r>
            <a:endParaRPr lang="fr-FR" dirty="0"/>
          </a:p>
        </p:txBody>
      </p:sp>
      <p:sp>
        <p:nvSpPr>
          <p:cNvPr id="3" name="Espace réservé de la date 3"/>
          <p:cNvSpPr>
            <a:spLocks noGrp="1"/>
          </p:cNvSpPr>
          <p:nvPr>
            <p:ph type="dt" sz="half" idx="10"/>
          </p:nvPr>
        </p:nvSpPr>
        <p:spPr/>
        <p:txBody>
          <a:bodyPr/>
          <a:lstStyle>
            <a:lvl1pPr>
              <a:defRPr/>
            </a:lvl1pPr>
          </a:lstStyle>
          <a:p>
            <a:pPr>
              <a:defRPr/>
            </a:pPr>
            <a:endParaRPr lang="fr-FR"/>
          </a:p>
        </p:txBody>
      </p:sp>
      <p:sp>
        <p:nvSpPr>
          <p:cNvPr id="4" name="Espace réservé du numéro de diapositive 5"/>
          <p:cNvSpPr>
            <a:spLocks noGrp="1"/>
          </p:cNvSpPr>
          <p:nvPr>
            <p:ph type="sldNum" sz="quarter" idx="11"/>
          </p:nvPr>
        </p:nvSpPr>
        <p:spPr/>
        <p:txBody>
          <a:bodyPr/>
          <a:lstStyle>
            <a:lvl1pPr>
              <a:defRPr smtClean="0"/>
            </a:lvl1pPr>
          </a:lstStyle>
          <a:p>
            <a:pPr>
              <a:defRPr/>
            </a:pPr>
            <a:fld id="{F9F66E3B-2455-4EBD-BD1B-E5A659045F8D}" type="slidenum">
              <a:rPr lang="fr-FR" altLang="fr-FR"/>
              <a:pPr>
                <a:defRPr/>
              </a:pPr>
              <a:t>‹N°›</a:t>
            </a:fld>
            <a:endParaRPr lang="fr-FR" altLang="fr-FR"/>
          </a:p>
        </p:txBody>
      </p:sp>
    </p:spTree>
    <p:extLst>
      <p:ext uri="{BB962C8B-B14F-4D97-AF65-F5344CB8AC3E}">
        <p14:creationId xmlns:p14="http://schemas.microsoft.com/office/powerpoint/2010/main" val="3445320789"/>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cxnSp>
        <p:nvCxnSpPr>
          <p:cNvPr id="2" name="Connecteur droit 11"/>
          <p:cNvCxnSpPr/>
          <p:nvPr userDrawn="1"/>
        </p:nvCxnSpPr>
        <p:spPr bwMode="gray">
          <a:xfrm>
            <a:off x="531813" y="4903788"/>
            <a:ext cx="0" cy="74612"/>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sp>
        <p:nvSpPr>
          <p:cNvPr id="3" name="Rectangle 9"/>
          <p:cNvSpPr/>
          <p:nvPr userDrawn="1"/>
        </p:nvSpPr>
        <p:spPr bwMode="gray">
          <a:xfrm>
            <a:off x="0" y="0"/>
            <a:ext cx="9144000" cy="79375"/>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9" eaLnBrk="1" fontAlgn="auto" hangingPunct="1">
              <a:spcBef>
                <a:spcPts val="0"/>
              </a:spcBef>
              <a:spcAft>
                <a:spcPts val="0"/>
              </a:spcAft>
              <a:defRPr/>
            </a:pPr>
            <a:endParaRPr lang="en-GB"/>
          </a:p>
        </p:txBody>
      </p:sp>
      <p:pic>
        <p:nvPicPr>
          <p:cNvPr id="4" name="Imag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043863" y="4681538"/>
            <a:ext cx="56038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e la date 1"/>
          <p:cNvSpPr>
            <a:spLocks noGrp="1"/>
          </p:cNvSpPr>
          <p:nvPr>
            <p:ph type="dt" sz="half" idx="10"/>
          </p:nvPr>
        </p:nvSpPr>
        <p:spPr/>
        <p:txBody>
          <a:bodyPr/>
          <a:lstStyle>
            <a:lvl1pPr>
              <a:defRPr/>
            </a:lvl1pPr>
          </a:lstStyle>
          <a:p>
            <a:pPr>
              <a:defRPr/>
            </a:pPr>
            <a:endParaRPr lang="fr-FR"/>
          </a:p>
        </p:txBody>
      </p:sp>
      <p:sp>
        <p:nvSpPr>
          <p:cNvPr id="6" name="Espace réservé du numéro de diapositive 3"/>
          <p:cNvSpPr>
            <a:spLocks noGrp="1"/>
          </p:cNvSpPr>
          <p:nvPr>
            <p:ph type="sldNum" sz="quarter" idx="11"/>
          </p:nvPr>
        </p:nvSpPr>
        <p:spPr/>
        <p:txBody>
          <a:bodyPr/>
          <a:lstStyle>
            <a:lvl1pPr>
              <a:defRPr smtClean="0"/>
            </a:lvl1pPr>
          </a:lstStyle>
          <a:p>
            <a:pPr>
              <a:defRPr/>
            </a:pPr>
            <a:fld id="{6D0ED4CC-4A4C-4AF2-B2CF-7B3CBCE42B17}" type="slidenum">
              <a:rPr lang="fr-FR" altLang="fr-FR"/>
              <a:pPr>
                <a:defRPr/>
              </a:pPr>
              <a:t>‹N°›</a:t>
            </a:fld>
            <a:endParaRPr lang="fr-FR" altLang="fr-FR"/>
          </a:p>
        </p:txBody>
      </p:sp>
    </p:spTree>
    <p:extLst>
      <p:ext uri="{BB962C8B-B14F-4D97-AF65-F5344CB8AC3E}">
        <p14:creationId xmlns:p14="http://schemas.microsoft.com/office/powerpoint/2010/main" val="2158769621"/>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grpSp>
        <p:nvGrpSpPr>
          <p:cNvPr id="2" name="Groupe 39"/>
          <p:cNvGrpSpPr/>
          <p:nvPr userDrawn="1"/>
        </p:nvGrpSpPr>
        <p:grpSpPr bwMode="gray">
          <a:xfrm>
            <a:off x="1" y="0"/>
            <a:ext cx="9145587" cy="1329929"/>
            <a:chOff x="0" y="1958231"/>
            <a:chExt cx="9145587" cy="1773238"/>
          </a:xfrm>
          <a:solidFill>
            <a:schemeClr val="accent4"/>
          </a:solidFill>
        </p:grpSpPr>
        <p:sp>
          <p:nvSpPr>
            <p:cNvPr id="3" name="Freeform 20"/>
            <p:cNvSpPr>
              <a:spLocks/>
            </p:cNvSpPr>
            <p:nvPr/>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fr-FR">
                <a:latin typeface="+mn-lt"/>
                <a:cs typeface="+mn-cs"/>
              </a:endParaRPr>
            </a:p>
          </p:txBody>
        </p:sp>
        <p:sp>
          <p:nvSpPr>
            <p:cNvPr id="4" name="Freeform 22"/>
            <p:cNvSpPr>
              <a:spLocks/>
            </p:cNvSpPr>
            <p:nvPr/>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fr-FR">
                <a:latin typeface="+mn-lt"/>
                <a:cs typeface="+mn-cs"/>
              </a:endParaRPr>
            </a:p>
          </p:txBody>
        </p:sp>
      </p:grpSp>
      <p:sp>
        <p:nvSpPr>
          <p:cNvPr id="5" name="Freeform 21"/>
          <p:cNvSpPr>
            <a:spLocks/>
          </p:cNvSpPr>
          <p:nvPr userDrawn="1"/>
        </p:nvSpPr>
        <p:spPr bwMode="gray">
          <a:xfrm>
            <a:off x="0" y="0"/>
            <a:ext cx="9145588" cy="1271588"/>
          </a:xfrm>
          <a:custGeom>
            <a:avLst/>
            <a:gdLst>
              <a:gd name="T0" fmla="*/ 0 w 5596"/>
              <a:gd name="T1" fmla="*/ 0 h 1037"/>
              <a:gd name="T2" fmla="*/ 0 w 5596"/>
              <a:gd name="T3" fmla="*/ 2147483646 h 1037"/>
              <a:gd name="T4" fmla="*/ 2147483646 w 5596"/>
              <a:gd name="T5" fmla="*/ 2147483646 h 1037"/>
              <a:gd name="T6" fmla="*/ 2147483646 w 5596"/>
              <a:gd name="T7" fmla="*/ 2147483646 h 1037"/>
              <a:gd name="T8" fmla="*/ 2147483646 w 5596"/>
              <a:gd name="T9" fmla="*/ 0 h 1037"/>
              <a:gd name="T10" fmla="*/ 0 w 5596"/>
              <a:gd name="T11" fmla="*/ 0 h 10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ZoneTexte 8"/>
          <p:cNvSpPr txBox="1">
            <a:spLocks noChangeArrowheads="1"/>
          </p:cNvSpPr>
          <p:nvPr userDrawn="1"/>
        </p:nvSpPr>
        <p:spPr bwMode="gray">
          <a:xfrm>
            <a:off x="461963" y="582613"/>
            <a:ext cx="2381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defRPr/>
            </a:pPr>
            <a:r>
              <a:rPr lang="it-IT" altLang="fr-FR" sz="2800" smtClean="0">
                <a:solidFill>
                  <a:schemeClr val="bg1"/>
                </a:solidFill>
                <a:cs typeface="Arial" charset="0"/>
              </a:rPr>
              <a:t>CONTACTS</a:t>
            </a:r>
          </a:p>
        </p:txBody>
      </p:sp>
      <p:sp>
        <p:nvSpPr>
          <p:cNvPr id="7" name="Espace réservé de la date 2"/>
          <p:cNvSpPr>
            <a:spLocks noGrp="1"/>
          </p:cNvSpPr>
          <p:nvPr>
            <p:ph type="dt" sz="half" idx="10"/>
          </p:nvPr>
        </p:nvSpPr>
        <p:spPr/>
        <p:txBody>
          <a:bodyPr/>
          <a:lstStyle>
            <a:lvl1pPr>
              <a:defRPr/>
            </a:lvl1pPr>
          </a:lstStyle>
          <a:p>
            <a:pPr>
              <a:defRPr/>
            </a:pPr>
            <a:endParaRPr lang="fr-FR"/>
          </a:p>
        </p:txBody>
      </p:sp>
      <p:sp>
        <p:nvSpPr>
          <p:cNvPr id="8" name="Espace réservé du numéro de diapositive 4"/>
          <p:cNvSpPr>
            <a:spLocks noGrp="1"/>
          </p:cNvSpPr>
          <p:nvPr>
            <p:ph type="sldNum" sz="quarter" idx="11"/>
          </p:nvPr>
        </p:nvSpPr>
        <p:spPr/>
        <p:txBody>
          <a:bodyPr/>
          <a:lstStyle>
            <a:lvl1pPr>
              <a:defRPr smtClean="0"/>
            </a:lvl1pPr>
          </a:lstStyle>
          <a:p>
            <a:pPr>
              <a:defRPr/>
            </a:pPr>
            <a:fld id="{D5CC1E80-0437-4923-982E-A6190CB99221}" type="slidenum">
              <a:rPr lang="fr-FR" altLang="fr-FR"/>
              <a:pPr>
                <a:defRPr/>
              </a:pPr>
              <a:t>‹N°›</a:t>
            </a:fld>
            <a:endParaRPr lang="fr-FR" altLang="fr-FR"/>
          </a:p>
        </p:txBody>
      </p:sp>
    </p:spTree>
    <p:extLst>
      <p:ext uri="{BB962C8B-B14F-4D97-AF65-F5344CB8AC3E}">
        <p14:creationId xmlns:p14="http://schemas.microsoft.com/office/powerpoint/2010/main" val="3037970952"/>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grpSp>
        <p:nvGrpSpPr>
          <p:cNvPr id="2" name="Groupe 39"/>
          <p:cNvGrpSpPr/>
          <p:nvPr userDrawn="1"/>
        </p:nvGrpSpPr>
        <p:grpSpPr bwMode="gray">
          <a:xfrm>
            <a:off x="1" y="0"/>
            <a:ext cx="9145587" cy="1329929"/>
            <a:chOff x="0" y="1958231"/>
            <a:chExt cx="9145587" cy="1773238"/>
          </a:xfrm>
          <a:solidFill>
            <a:schemeClr val="accent4"/>
          </a:solidFill>
        </p:grpSpPr>
        <p:sp>
          <p:nvSpPr>
            <p:cNvPr id="3" name="Freeform 20"/>
            <p:cNvSpPr>
              <a:spLocks/>
            </p:cNvSpPr>
            <p:nvPr/>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fr-FR">
                <a:latin typeface="+mn-lt"/>
                <a:cs typeface="+mn-cs"/>
              </a:endParaRPr>
            </a:p>
          </p:txBody>
        </p:sp>
        <p:sp>
          <p:nvSpPr>
            <p:cNvPr id="4" name="Freeform 22"/>
            <p:cNvSpPr>
              <a:spLocks/>
            </p:cNvSpPr>
            <p:nvPr/>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fr-FR">
                <a:latin typeface="+mn-lt"/>
                <a:cs typeface="+mn-cs"/>
              </a:endParaRPr>
            </a:p>
          </p:txBody>
        </p:sp>
      </p:grpSp>
      <p:sp>
        <p:nvSpPr>
          <p:cNvPr id="5" name="Freeform 21"/>
          <p:cNvSpPr>
            <a:spLocks/>
          </p:cNvSpPr>
          <p:nvPr userDrawn="1"/>
        </p:nvSpPr>
        <p:spPr bwMode="gray">
          <a:xfrm>
            <a:off x="0" y="0"/>
            <a:ext cx="9145588" cy="1271588"/>
          </a:xfrm>
          <a:custGeom>
            <a:avLst/>
            <a:gdLst>
              <a:gd name="T0" fmla="*/ 0 w 5596"/>
              <a:gd name="T1" fmla="*/ 0 h 1037"/>
              <a:gd name="T2" fmla="*/ 0 w 5596"/>
              <a:gd name="T3" fmla="*/ 2147483646 h 1037"/>
              <a:gd name="T4" fmla="*/ 2147483646 w 5596"/>
              <a:gd name="T5" fmla="*/ 2147483646 h 1037"/>
              <a:gd name="T6" fmla="*/ 2147483646 w 5596"/>
              <a:gd name="T7" fmla="*/ 2147483646 h 1037"/>
              <a:gd name="T8" fmla="*/ 2147483646 w 5596"/>
              <a:gd name="T9" fmla="*/ 0 h 1037"/>
              <a:gd name="T10" fmla="*/ 0 w 5596"/>
              <a:gd name="T11" fmla="*/ 0 h 10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Espace réservé de la date 2"/>
          <p:cNvSpPr>
            <a:spLocks noGrp="1"/>
          </p:cNvSpPr>
          <p:nvPr>
            <p:ph type="dt" sz="half" idx="10"/>
          </p:nvPr>
        </p:nvSpPr>
        <p:spPr/>
        <p:txBody>
          <a:bodyPr/>
          <a:lstStyle>
            <a:lvl1pPr>
              <a:defRPr/>
            </a:lvl1pPr>
          </a:lstStyle>
          <a:p>
            <a:pPr>
              <a:defRPr/>
            </a:pPr>
            <a:endParaRPr lang="fr-FR"/>
          </a:p>
        </p:txBody>
      </p:sp>
      <p:sp>
        <p:nvSpPr>
          <p:cNvPr id="7" name="Espace réservé du numéro de diapositive 4"/>
          <p:cNvSpPr>
            <a:spLocks noGrp="1"/>
          </p:cNvSpPr>
          <p:nvPr>
            <p:ph type="sldNum" sz="quarter" idx="11"/>
          </p:nvPr>
        </p:nvSpPr>
        <p:spPr/>
        <p:txBody>
          <a:bodyPr/>
          <a:lstStyle>
            <a:lvl1pPr>
              <a:defRPr smtClean="0"/>
            </a:lvl1pPr>
          </a:lstStyle>
          <a:p>
            <a:pPr>
              <a:defRPr/>
            </a:pPr>
            <a:fld id="{D7486B5B-851E-493F-9327-9B1070AC654C}" type="slidenum">
              <a:rPr lang="fr-FR" altLang="fr-FR"/>
              <a:pPr>
                <a:defRPr/>
              </a:pPr>
              <a:t>‹N°›</a:t>
            </a:fld>
            <a:endParaRPr lang="fr-FR" altLang="fr-FR"/>
          </a:p>
        </p:txBody>
      </p:sp>
    </p:spTree>
    <p:extLst>
      <p:ext uri="{BB962C8B-B14F-4D97-AF65-F5344CB8AC3E}">
        <p14:creationId xmlns:p14="http://schemas.microsoft.com/office/powerpoint/2010/main" val="4270999837"/>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re. Contenu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914400" y="66675"/>
            <a:ext cx="7620000" cy="552450"/>
          </a:xfrm>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925513" y="1017985"/>
            <a:ext cx="3651250" cy="3650456"/>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4729163" y="1017985"/>
            <a:ext cx="3652837" cy="176807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4729163" y="2900362"/>
            <a:ext cx="3652837" cy="1768079"/>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Rectangle 20"/>
          <p:cNvSpPr>
            <a:spLocks noGrp="1" noChangeArrowheads="1"/>
          </p:cNvSpPr>
          <p:nvPr>
            <p:ph type="dt" sz="half" idx="10"/>
          </p:nvPr>
        </p:nvSpPr>
        <p:spPr/>
        <p:txBody>
          <a:bodyPr/>
          <a:lstStyle>
            <a:lvl1pPr>
              <a:defRPr/>
            </a:lvl1pPr>
          </a:lstStyle>
          <a:p>
            <a:pPr>
              <a:defRPr/>
            </a:pPr>
            <a:endParaRPr lang="fr-FR"/>
          </a:p>
        </p:txBody>
      </p:sp>
    </p:spTree>
    <p:extLst>
      <p:ext uri="{BB962C8B-B14F-4D97-AF65-F5344CB8AC3E}">
        <p14:creationId xmlns:p14="http://schemas.microsoft.com/office/powerpoint/2010/main" val="1664644812"/>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énérique">
    <p:spTree>
      <p:nvGrpSpPr>
        <p:cNvPr id="1" name=""/>
        <p:cNvGrpSpPr/>
        <p:nvPr/>
      </p:nvGrpSpPr>
      <p:grpSpPr>
        <a:xfrm>
          <a:off x="0" y="0"/>
          <a:ext cx="0" cy="0"/>
          <a:chOff x="0" y="0"/>
          <a:chExt cx="0" cy="0"/>
        </a:xfrm>
      </p:grpSpPr>
      <p:grpSp>
        <p:nvGrpSpPr>
          <p:cNvPr id="40" name="Groupe 39"/>
          <p:cNvGrpSpPr/>
          <p:nvPr userDrawn="1"/>
        </p:nvGrpSpPr>
        <p:grpSpPr bwMode="gray">
          <a:xfrm>
            <a:off x="1" y="0"/>
            <a:ext cx="9145587" cy="1329929"/>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350"/>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350"/>
            </a:p>
          </p:txBody>
        </p:sp>
      </p:grpSp>
      <p:sp>
        <p:nvSpPr>
          <p:cNvPr id="1024" name="Freeform 21"/>
          <p:cNvSpPr>
            <a:spLocks/>
          </p:cNvSpPr>
          <p:nvPr userDrawn="1"/>
        </p:nvSpPr>
        <p:spPr bwMode="gray">
          <a:xfrm>
            <a:off x="0" y="0"/>
            <a:ext cx="9145588" cy="1271588"/>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 name="Espace réservé de la date 2"/>
          <p:cNvSpPr>
            <a:spLocks noGrp="1"/>
          </p:cNvSpPr>
          <p:nvPr>
            <p:ph type="dt" sz="half" idx="10"/>
          </p:nvPr>
        </p:nvSpPr>
        <p:spPr bwMode="gray"/>
        <p:txBody>
          <a:bodyPr/>
          <a:lstStyle/>
          <a:p>
            <a:endParaRPr lang="fr-FR"/>
          </a:p>
        </p:txBody>
      </p:sp>
      <p:sp>
        <p:nvSpPr>
          <p:cNvPr id="4" name="Espace réservé du pied de page 3"/>
          <p:cNvSpPr>
            <a:spLocks noGrp="1"/>
          </p:cNvSpPr>
          <p:nvPr>
            <p:ph type="ftr" sz="quarter" idx="11"/>
          </p:nvPr>
        </p:nvSpPr>
        <p:spPr bwMode="gray"/>
        <p:txBody>
          <a:bodyPr/>
          <a:lstStyle/>
          <a:p>
            <a:r>
              <a:rPr lang="fr-FR" smtClean="0"/>
              <a:t>Centre de Services Espagna</a:t>
            </a:r>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‹N°›</a:t>
            </a:fld>
            <a:endParaRPr lang="fr-FR"/>
          </a:p>
        </p:txBody>
      </p:sp>
    </p:spTree>
    <p:extLst>
      <p:ext uri="{BB962C8B-B14F-4D97-AF65-F5344CB8AC3E}">
        <p14:creationId xmlns:p14="http://schemas.microsoft.com/office/powerpoint/2010/main" val="792081352"/>
      </p:ext>
    </p:extLst>
  </p:cSld>
  <p:clrMapOvr>
    <a:masterClrMapping/>
  </p:clrMapOvr>
  <p:transition spd="slow">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27"/>
            <a:ext cx="7772400" cy="1102519"/>
          </a:xfrm>
        </p:spPr>
        <p:txBody>
          <a:bodyPr/>
          <a:lstStyle/>
          <a:p>
            <a:r>
              <a:rPr lang="es-ES" smtClean="0"/>
              <a:t>Haga clic para modificar el estilo de título del patrón</a:t>
            </a:r>
            <a:endParaRPr lang="fr-FR"/>
          </a:p>
        </p:txBody>
      </p:sp>
      <p:sp>
        <p:nvSpPr>
          <p:cNvPr id="3" name="2 Subtítulo"/>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 smtClean="0"/>
              <a:t>Haga clic para modificar el estilo de subtítulo del patrón</a:t>
            </a:r>
            <a:endParaRPr lang="fr-FR"/>
          </a:p>
        </p:txBody>
      </p:sp>
      <p:sp>
        <p:nvSpPr>
          <p:cNvPr id="4" name="3 Marcador de fecha"/>
          <p:cNvSpPr>
            <a:spLocks noGrp="1"/>
          </p:cNvSpPr>
          <p:nvPr>
            <p:ph type="dt" sz="half" idx="10"/>
          </p:nvPr>
        </p:nvSpPr>
        <p:spPr/>
        <p:txBody>
          <a:bodyPr/>
          <a:lstStyle/>
          <a:p>
            <a:fld id="{1C4885D0-239B-4425-96AC-E3EB9AADD09E}" type="datetimeFigureOut">
              <a:rPr lang="fr-FR" smtClean="0"/>
              <a:pPr/>
              <a:t>23/03/2018</a:t>
            </a:fld>
            <a:endParaRPr lang="fr-FR"/>
          </a:p>
        </p:txBody>
      </p:sp>
      <p:sp>
        <p:nvSpPr>
          <p:cNvPr id="6" name="5 Marcador de número de diapositiva"/>
          <p:cNvSpPr>
            <a:spLocks noGrp="1"/>
          </p:cNvSpPr>
          <p:nvPr>
            <p:ph type="sldNum" sz="quarter" idx="12"/>
          </p:nvPr>
        </p:nvSpPr>
        <p:spPr/>
        <p:txBody>
          <a:bodyPr/>
          <a:lstStyle/>
          <a:p>
            <a:fld id="{540C1383-8C41-4D7A-9B2C-B053683DCE6C}" type="slidenum">
              <a:rPr lang="fr-FR" smtClean="0"/>
              <a:pPr/>
              <a:t>‹N°›</a:t>
            </a:fld>
            <a:endParaRPr lang="fr-FR"/>
          </a:p>
        </p:txBody>
      </p:sp>
    </p:spTree>
    <p:extLst>
      <p:ext uri="{BB962C8B-B14F-4D97-AF65-F5344CB8AC3E}">
        <p14:creationId xmlns:p14="http://schemas.microsoft.com/office/powerpoint/2010/main" val="787266115"/>
      </p:ext>
    </p:extLst>
  </p:cSld>
  <p:clrMapOvr>
    <a:masterClrMapping/>
  </p:clrMapOvr>
  <p:transition spd="slow">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re, sous-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15939" y="1113234"/>
            <a:ext cx="8088511" cy="351115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p:txBody>
      </p:sp>
      <p:sp>
        <p:nvSpPr>
          <p:cNvPr id="8" name="Titre 7"/>
          <p:cNvSpPr>
            <a:spLocks noGrp="1"/>
          </p:cNvSpPr>
          <p:nvPr>
            <p:ph type="title"/>
          </p:nvPr>
        </p:nvSpPr>
        <p:spPr>
          <a:xfrm>
            <a:off x="544439" y="237135"/>
            <a:ext cx="8045374" cy="249410"/>
          </a:xfrm>
        </p:spPr>
        <p:txBody>
          <a:bodyPr anchor="ctr"/>
          <a:lstStyle/>
          <a:p>
            <a:r>
              <a:rPr lang="fr-FR" smtClean="0"/>
              <a:t>Cliquez pour modifier le style du titre</a:t>
            </a:r>
            <a:endParaRPr lang="fr-FR" dirty="0"/>
          </a:p>
        </p:txBody>
      </p:sp>
      <p:sp>
        <p:nvSpPr>
          <p:cNvPr id="4" name="Espace réservé du texte 3"/>
          <p:cNvSpPr>
            <a:spLocks noGrp="1"/>
          </p:cNvSpPr>
          <p:nvPr>
            <p:ph type="body" sz="quarter" idx="13"/>
          </p:nvPr>
        </p:nvSpPr>
        <p:spPr>
          <a:xfrm>
            <a:off x="544439" y="492469"/>
            <a:ext cx="8045450" cy="202406"/>
          </a:xfrm>
          <a:prstGeom prst="rect">
            <a:avLst/>
          </a:prstGeom>
        </p:spPr>
        <p:txBody>
          <a:bodyPr tIns="45710" bIns="45710" rtlCol="0" anchor="ctr">
            <a:noAutofit/>
          </a:bodyPr>
          <a:lstStyle>
            <a:lvl1pPr marL="0" indent="0">
              <a:buFont typeface="Arial" panose="020B0604020202020204" pitchFamily="34" charset="0"/>
              <a:buNone/>
              <a:defRPr lang="fr-FR" sz="1800" cap="all" smtClean="0">
                <a:solidFill>
                  <a:srgbClr val="CF022B"/>
                </a:solidFill>
                <a:latin typeface="+mj-lt"/>
                <a:ea typeface="+mj-ea"/>
                <a:cs typeface="+mj-cs"/>
              </a:defRPr>
            </a:lvl1pPr>
            <a:lvl2pPr>
              <a:defRPr lang="fr-FR" smtClean="0"/>
            </a:lvl2pPr>
            <a:lvl3pPr>
              <a:defRPr lang="fr-FR" smtClean="0"/>
            </a:lvl3pPr>
            <a:lvl4pPr>
              <a:defRPr lang="fr-FR" smtClean="0"/>
            </a:lvl4pPr>
            <a:lvl5pPr>
              <a:defRPr lang="en-GB"/>
            </a:lvl5pPr>
          </a:lstStyle>
          <a:p>
            <a:pPr lvl="0"/>
            <a:r>
              <a:rPr lang="fr-FR" smtClean="0"/>
              <a:t>Cliquez pour modifier les styles du texte du masque</a:t>
            </a:r>
          </a:p>
        </p:txBody>
      </p:sp>
      <p:sp>
        <p:nvSpPr>
          <p:cNvPr id="5" name="Espace réservé de la date 8"/>
          <p:cNvSpPr>
            <a:spLocks noGrp="1"/>
          </p:cNvSpPr>
          <p:nvPr>
            <p:ph type="dt" sz="half" idx="14"/>
          </p:nvPr>
        </p:nvSpPr>
        <p:spPr/>
        <p:txBody>
          <a:bodyPr/>
          <a:lstStyle>
            <a:lvl1pPr>
              <a:defRPr/>
            </a:lvl1pPr>
          </a:lstStyle>
          <a:p>
            <a:pPr>
              <a:defRPr/>
            </a:pPr>
            <a:endParaRPr lang="fr-FR"/>
          </a:p>
        </p:txBody>
      </p:sp>
      <p:sp>
        <p:nvSpPr>
          <p:cNvPr id="6" name="Espace réservé du numéro de diapositive 10"/>
          <p:cNvSpPr>
            <a:spLocks noGrp="1"/>
          </p:cNvSpPr>
          <p:nvPr>
            <p:ph type="sldNum" sz="quarter" idx="15"/>
          </p:nvPr>
        </p:nvSpPr>
        <p:spPr/>
        <p:txBody>
          <a:bodyPr/>
          <a:lstStyle>
            <a:lvl1pPr>
              <a:defRPr smtClean="0"/>
            </a:lvl1pPr>
          </a:lstStyle>
          <a:p>
            <a:pPr>
              <a:defRPr/>
            </a:pPr>
            <a:fld id="{69814F34-E343-4772-908F-41431F213401}" type="slidenum">
              <a:rPr lang="fr-FR" altLang="fr-FR"/>
              <a:pPr>
                <a:defRPr/>
              </a:pPr>
              <a:t>‹N°›</a:t>
            </a:fld>
            <a:endParaRPr lang="fr-FR" altLang="fr-FR"/>
          </a:p>
        </p:txBody>
      </p:sp>
    </p:spTree>
    <p:extLst>
      <p:ext uri="{BB962C8B-B14F-4D97-AF65-F5344CB8AC3E}">
        <p14:creationId xmlns:p14="http://schemas.microsoft.com/office/powerpoint/2010/main" val="161958722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8" name="Titre 7"/>
          <p:cNvSpPr>
            <a:spLocks noGrp="1"/>
          </p:cNvSpPr>
          <p:nvPr>
            <p:ph type="title"/>
          </p:nvPr>
        </p:nvSpPr>
        <p:spPr bwMode="gray"/>
        <p:txBody>
          <a:bodyPr/>
          <a:lstStyle/>
          <a:p>
            <a:r>
              <a:rPr lang="es-ES" noProof="0" smtClean="0"/>
              <a:t>Haga clic para modificar el estilo de título del patrón</a:t>
            </a:r>
            <a:endParaRPr lang="fr-FR" dirty="0"/>
          </a:p>
        </p:txBody>
      </p:sp>
      <p:sp>
        <p:nvSpPr>
          <p:cNvPr id="12" name="Espace réservé du contenu 11"/>
          <p:cNvSpPr>
            <a:spLocks noGrp="1"/>
          </p:cNvSpPr>
          <p:nvPr>
            <p:ph sz="quarter" idx="13"/>
          </p:nvPr>
        </p:nvSpPr>
        <p:spPr bwMode="gray">
          <a:xfrm>
            <a:off x="515938" y="1113235"/>
            <a:ext cx="8088312" cy="3511153"/>
          </a:xfrm>
        </p:spPr>
        <p:txBody>
          <a:body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4" name="Espace réservé de la date 3"/>
          <p:cNvSpPr>
            <a:spLocks noGrp="1"/>
          </p:cNvSpPr>
          <p:nvPr>
            <p:ph type="dt" sz="half" idx="14"/>
          </p:nvPr>
        </p:nvSpPr>
        <p:spPr/>
        <p:txBody>
          <a:bodyPr/>
          <a:lstStyle>
            <a:lvl1pPr>
              <a:defRPr/>
            </a:lvl1pPr>
          </a:lstStyle>
          <a:p>
            <a:pPr>
              <a:defRPr/>
            </a:pPr>
            <a:endParaRPr lang="fr-FR"/>
          </a:p>
        </p:txBody>
      </p:sp>
      <p:sp>
        <p:nvSpPr>
          <p:cNvPr id="5" name="Espace réservé du numéro de diapositive 5"/>
          <p:cNvSpPr>
            <a:spLocks noGrp="1"/>
          </p:cNvSpPr>
          <p:nvPr>
            <p:ph type="sldNum" sz="quarter" idx="15"/>
          </p:nvPr>
        </p:nvSpPr>
        <p:spPr/>
        <p:txBody>
          <a:bodyPr/>
          <a:lstStyle>
            <a:lvl1pPr>
              <a:defRPr smtClean="0"/>
            </a:lvl1pPr>
          </a:lstStyle>
          <a:p>
            <a:pPr>
              <a:defRPr/>
            </a:pPr>
            <a:fld id="{351647A5-1FEF-4DEC-A010-10A13D1599A3}" type="slidenum">
              <a:rPr lang="fr-FR" altLang="fr-FR"/>
              <a:pPr>
                <a:defRPr/>
              </a:pPr>
              <a:t>‹N°›</a:t>
            </a:fld>
            <a:endParaRPr lang="fr-FR" altLang="fr-FR"/>
          </a:p>
        </p:txBody>
      </p:sp>
    </p:spTree>
    <p:extLst>
      <p:ext uri="{BB962C8B-B14F-4D97-AF65-F5344CB8AC3E}">
        <p14:creationId xmlns:p14="http://schemas.microsoft.com/office/powerpoint/2010/main" val="3664448646"/>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Sopra Steria">
    <p:spTree>
      <p:nvGrpSpPr>
        <p:cNvPr id="1" name=""/>
        <p:cNvGrpSpPr/>
        <p:nvPr/>
      </p:nvGrpSpPr>
      <p:grpSpPr>
        <a:xfrm>
          <a:off x="0" y="0"/>
          <a:ext cx="0" cy="0"/>
          <a:chOff x="0" y="0"/>
          <a:chExt cx="0" cy="0"/>
        </a:xfrm>
      </p:grpSpPr>
      <p:grpSp>
        <p:nvGrpSpPr>
          <p:cNvPr id="4" name="Groupe 20"/>
          <p:cNvGrpSpPr/>
          <p:nvPr userDrawn="1"/>
        </p:nvGrpSpPr>
        <p:grpSpPr bwMode="gray">
          <a:xfrm>
            <a:off x="1" y="1291885"/>
            <a:ext cx="9145587" cy="1329929"/>
            <a:chOff x="0" y="1958231"/>
            <a:chExt cx="9145587" cy="1773238"/>
          </a:xfrm>
          <a:solidFill>
            <a:schemeClr val="accent4"/>
          </a:solidFill>
        </p:grpSpPr>
        <p:sp>
          <p:nvSpPr>
            <p:cNvPr id="5" name="Freeform 20"/>
            <p:cNvSpPr>
              <a:spLocks/>
            </p:cNvSpPr>
            <p:nvPr/>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en-GB" dirty="0">
                <a:solidFill>
                  <a:srgbClr val="232323"/>
                </a:solidFill>
                <a:latin typeface="+mn-lt"/>
                <a:cs typeface="+mn-cs"/>
              </a:endParaRPr>
            </a:p>
          </p:txBody>
        </p:sp>
        <p:sp>
          <p:nvSpPr>
            <p:cNvPr id="6" name="Freeform 22"/>
            <p:cNvSpPr>
              <a:spLocks/>
            </p:cNvSpPr>
            <p:nvPr/>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en-GB" dirty="0">
                <a:solidFill>
                  <a:srgbClr val="232323"/>
                </a:solidFill>
                <a:latin typeface="+mn-lt"/>
                <a:cs typeface="+mn-cs"/>
              </a:endParaRPr>
            </a:p>
          </p:txBody>
        </p:sp>
      </p:grpSp>
      <p:sp>
        <p:nvSpPr>
          <p:cNvPr id="7" name="Rectangle 2"/>
          <p:cNvSpPr/>
          <p:nvPr userDrawn="1"/>
        </p:nvSpPr>
        <p:spPr>
          <a:xfrm>
            <a:off x="0" y="-176213"/>
            <a:ext cx="9145588" cy="2746376"/>
          </a:xfrm>
          <a:custGeom>
            <a:avLst/>
            <a:gdLst/>
            <a:ahLst/>
            <a:cxnLst/>
            <a:rect l="l" t="t" r="r" b="b"/>
            <a:pathLst>
              <a:path w="9145588" h="3661619">
                <a:moveTo>
                  <a:pt x="0" y="235717"/>
                </a:moveTo>
                <a:lnTo>
                  <a:pt x="9144000" y="235717"/>
                </a:lnTo>
                <a:lnTo>
                  <a:pt x="9144000" y="1966168"/>
                </a:lnTo>
                <a:lnTo>
                  <a:pt x="9145588" y="1966168"/>
                </a:lnTo>
                <a:cubicBezTo>
                  <a:pt x="9145588" y="1966186"/>
                  <a:pt x="9145588" y="1968719"/>
                  <a:pt x="9145588" y="2332399"/>
                </a:cubicBezTo>
                <a:cubicBezTo>
                  <a:pt x="7419759" y="3272499"/>
                  <a:pt x="5262472" y="3588046"/>
                  <a:pt x="3474539" y="3661619"/>
                </a:cubicBezTo>
                <a:cubicBezTo>
                  <a:pt x="1433421" y="3646906"/>
                  <a:pt x="186" y="3298704"/>
                  <a:pt x="0" y="3298659"/>
                </a:cubicBezTo>
                <a:cubicBezTo>
                  <a:pt x="0" y="3298646"/>
                  <a:pt x="0" y="3294909"/>
                  <a:pt x="0" y="2204864"/>
                </a:cubicBezTo>
                <a:cubicBezTo>
                  <a:pt x="0" y="2203485"/>
                  <a:pt x="0" y="2202103"/>
                  <a:pt x="0" y="2200720"/>
                </a:cubicBezTo>
                <a:lnTo>
                  <a:pt x="0" y="2087226"/>
                </a:lnTo>
                <a:lnTo>
                  <a:pt x="0" y="1966168"/>
                </a:lnTo>
                <a:close/>
                <a:moveTo>
                  <a:pt x="9144000" y="1"/>
                </a:moveTo>
                <a:lnTo>
                  <a:pt x="9145588" y="1"/>
                </a:lnTo>
                <a:lnTo>
                  <a:pt x="9145588" y="235717"/>
                </a:lnTo>
                <a:lnTo>
                  <a:pt x="9144000" y="235717"/>
                </a:lnTo>
                <a:close/>
                <a:moveTo>
                  <a:pt x="0" y="0"/>
                </a:moveTo>
                <a:lnTo>
                  <a:pt x="9144000" y="0"/>
                </a:lnTo>
                <a:lnTo>
                  <a:pt x="9144000" y="1"/>
                </a:lnTo>
                <a:lnTo>
                  <a:pt x="0" y="1"/>
                </a:lnTo>
                <a:close/>
              </a:path>
            </a:pathLst>
          </a:cu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9" eaLnBrk="1" fontAlgn="auto" hangingPunct="1">
              <a:spcBef>
                <a:spcPts val="0"/>
              </a:spcBef>
              <a:spcAft>
                <a:spcPts val="0"/>
              </a:spcAft>
              <a:defRPr/>
            </a:pPr>
            <a:endParaRPr lang="en-GB" dirty="0">
              <a:solidFill>
                <a:srgbClr val="FFFFFF"/>
              </a:solidFill>
            </a:endParaRPr>
          </a:p>
        </p:txBody>
      </p:sp>
      <p:sp>
        <p:nvSpPr>
          <p:cNvPr id="8" name="ZoneTexte 10"/>
          <p:cNvSpPr txBox="1">
            <a:spLocks noChangeArrowheads="1"/>
          </p:cNvSpPr>
          <p:nvPr userDrawn="1"/>
        </p:nvSpPr>
        <p:spPr bwMode="auto">
          <a:xfrm>
            <a:off x="438150" y="4800600"/>
            <a:ext cx="2698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defRPr/>
            </a:pPr>
            <a:r>
              <a:rPr lang="en-GB" altLang="fr-FR" sz="1200" smtClean="0">
                <a:solidFill>
                  <a:srgbClr val="CF022B"/>
                </a:solidFill>
                <a:cs typeface="Arial" charset="0"/>
              </a:rPr>
              <a:t>Delivering Transformation. Together.</a:t>
            </a:r>
          </a:p>
        </p:txBody>
      </p:sp>
      <p:pic>
        <p:nvPicPr>
          <p:cNvPr id="9" name="Image 2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345113" y="4443413"/>
            <a:ext cx="36718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bwMode="gray">
          <a:xfrm>
            <a:off x="551885" y="2724280"/>
            <a:ext cx="6451431" cy="757110"/>
          </a:xfrm>
        </p:spPr>
        <p:txBody>
          <a:bodyPr wrap="square">
            <a:spAutoFit/>
          </a:bodyPr>
          <a:lstStyle>
            <a:lvl1pPr algn="l">
              <a:defRPr sz="2400" cap="all" baseline="0">
                <a:solidFill>
                  <a:schemeClr val="tx1"/>
                </a:solidFill>
              </a:defRPr>
            </a:lvl1pPr>
          </a:lstStyle>
          <a:p>
            <a:r>
              <a:rPr lang="es-ES" noProof="0" smtClean="0"/>
              <a:t>Haga clic para modificar el estilo de título del patrón</a:t>
            </a:r>
            <a:endParaRPr lang="en-GB" noProof="0" dirty="0"/>
          </a:p>
        </p:txBody>
      </p:sp>
      <p:sp>
        <p:nvSpPr>
          <p:cNvPr id="12" name="Sous-titre 2"/>
          <p:cNvSpPr>
            <a:spLocks noGrp="1"/>
          </p:cNvSpPr>
          <p:nvPr>
            <p:ph type="subTitle" idx="1"/>
          </p:nvPr>
        </p:nvSpPr>
        <p:spPr bwMode="gray">
          <a:xfrm>
            <a:off x="546100" y="3489852"/>
            <a:ext cx="6457215" cy="307777"/>
          </a:xfrm>
          <a:prstGeom prst="rect">
            <a:avLst/>
          </a:prstGeom>
        </p:spPr>
        <p:txBody>
          <a:bodyPr>
            <a:spAutoFit/>
          </a:bodyPr>
          <a:lstStyle>
            <a:lvl1pPr marL="0" indent="0" algn="l">
              <a:spcBef>
                <a:spcPts val="411"/>
              </a:spcBef>
              <a:buNone/>
              <a:defRPr sz="2000">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s-ES" noProof="0" smtClean="0"/>
              <a:t>Haga clic para modificar el estilo de subtítulo del patrón</a:t>
            </a:r>
            <a:endParaRPr lang="en-GB" noProof="0" dirty="0"/>
          </a:p>
        </p:txBody>
      </p:sp>
      <p:sp>
        <p:nvSpPr>
          <p:cNvPr id="10" name="Espace réservé du numéro de diapositive 5"/>
          <p:cNvSpPr>
            <a:spLocks noGrp="1"/>
          </p:cNvSpPr>
          <p:nvPr>
            <p:ph type="sldNum" sz="quarter" idx="10"/>
          </p:nvPr>
        </p:nvSpPr>
        <p:spPr/>
        <p:txBody>
          <a:bodyPr/>
          <a:lstStyle>
            <a:lvl1pPr>
              <a:defRPr smtClean="0"/>
            </a:lvl1pPr>
          </a:lstStyle>
          <a:p>
            <a:pPr>
              <a:defRPr/>
            </a:pPr>
            <a:fld id="{55EB3032-E700-4ABF-A0DA-E8CD50B81E35}" type="slidenum">
              <a:rPr lang="en-GB" altLang="fr-FR"/>
              <a:pPr>
                <a:defRPr/>
              </a:pPr>
              <a:t>‹N°›</a:t>
            </a:fld>
            <a:endParaRPr lang="en-GB" altLang="fr-FR"/>
          </a:p>
        </p:txBody>
      </p:sp>
    </p:spTree>
    <p:extLst>
      <p:ext uri="{BB962C8B-B14F-4D97-AF65-F5344CB8AC3E}">
        <p14:creationId xmlns:p14="http://schemas.microsoft.com/office/powerpoint/2010/main" val="2313235734"/>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8" name="Titre 7"/>
          <p:cNvSpPr>
            <a:spLocks noGrp="1"/>
          </p:cNvSpPr>
          <p:nvPr>
            <p:ph type="title"/>
          </p:nvPr>
        </p:nvSpPr>
        <p:spPr bwMode="gray"/>
        <p:txBody>
          <a:bodyPr/>
          <a:lstStyle/>
          <a:p>
            <a:r>
              <a:rPr lang="es-ES" noProof="0" smtClean="0"/>
              <a:t>Haga clic para modificar el estilo de título del patrón</a:t>
            </a:r>
            <a:endParaRPr lang="en-GB" noProof="0" dirty="0"/>
          </a:p>
        </p:txBody>
      </p:sp>
      <p:sp>
        <p:nvSpPr>
          <p:cNvPr id="12" name="Espace réservé du contenu 11"/>
          <p:cNvSpPr>
            <a:spLocks noGrp="1"/>
          </p:cNvSpPr>
          <p:nvPr>
            <p:ph sz="quarter" idx="13"/>
          </p:nvPr>
        </p:nvSpPr>
        <p:spPr bwMode="gray">
          <a:xfrm>
            <a:off x="515938" y="1113235"/>
            <a:ext cx="8088312" cy="3511153"/>
          </a:xfrm>
        </p:spPr>
        <p:txBody>
          <a:body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4" name="Espace réservé de la date 3"/>
          <p:cNvSpPr>
            <a:spLocks noGrp="1"/>
          </p:cNvSpPr>
          <p:nvPr>
            <p:ph type="dt" sz="half" idx="14"/>
          </p:nvPr>
        </p:nvSpPr>
        <p:spPr/>
        <p:txBody>
          <a:bodyPr/>
          <a:lstStyle>
            <a:lvl1pPr>
              <a:defRPr/>
            </a:lvl1pPr>
          </a:lstStyle>
          <a:p>
            <a:pPr>
              <a:defRPr/>
            </a:pPr>
            <a:endParaRPr lang="en-GB"/>
          </a:p>
        </p:txBody>
      </p:sp>
      <p:sp>
        <p:nvSpPr>
          <p:cNvPr id="5" name="Espace réservé du numéro de diapositive 5"/>
          <p:cNvSpPr>
            <a:spLocks noGrp="1"/>
          </p:cNvSpPr>
          <p:nvPr>
            <p:ph type="sldNum" sz="quarter" idx="15"/>
          </p:nvPr>
        </p:nvSpPr>
        <p:spPr/>
        <p:txBody>
          <a:bodyPr/>
          <a:lstStyle>
            <a:lvl1pPr>
              <a:defRPr smtClean="0"/>
            </a:lvl1pPr>
          </a:lstStyle>
          <a:p>
            <a:pPr>
              <a:defRPr/>
            </a:pPr>
            <a:fld id="{5C2596C0-FC43-4D81-8671-3DEA71A75250}" type="slidenum">
              <a:rPr lang="en-GB" altLang="fr-FR"/>
              <a:pPr>
                <a:defRPr/>
              </a:pPr>
              <a:t>‹N°›</a:t>
            </a:fld>
            <a:endParaRPr lang="en-GB" altLang="fr-FR"/>
          </a:p>
        </p:txBody>
      </p:sp>
    </p:spTree>
    <p:extLst>
      <p:ext uri="{BB962C8B-B14F-4D97-AF65-F5344CB8AC3E}">
        <p14:creationId xmlns:p14="http://schemas.microsoft.com/office/powerpoint/2010/main" val="2370364406"/>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3" name="Groupe 39"/>
          <p:cNvGrpSpPr/>
          <p:nvPr userDrawn="1"/>
        </p:nvGrpSpPr>
        <p:grpSpPr bwMode="gray">
          <a:xfrm>
            <a:off x="1" y="0"/>
            <a:ext cx="9145587" cy="1329929"/>
            <a:chOff x="0" y="1958231"/>
            <a:chExt cx="9145587" cy="1773238"/>
          </a:xfrm>
          <a:solidFill>
            <a:schemeClr val="accent4"/>
          </a:solidFill>
        </p:grpSpPr>
        <p:sp>
          <p:nvSpPr>
            <p:cNvPr id="4" name="Freeform 20"/>
            <p:cNvSpPr>
              <a:spLocks/>
            </p:cNvSpPr>
            <p:nvPr/>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en-GB" dirty="0">
                <a:solidFill>
                  <a:srgbClr val="232323"/>
                </a:solidFill>
                <a:latin typeface="+mn-lt"/>
                <a:cs typeface="+mn-cs"/>
              </a:endParaRPr>
            </a:p>
          </p:txBody>
        </p:sp>
        <p:sp>
          <p:nvSpPr>
            <p:cNvPr id="5" name="Freeform 22"/>
            <p:cNvSpPr>
              <a:spLocks/>
            </p:cNvSpPr>
            <p:nvPr/>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en-GB" dirty="0">
                <a:solidFill>
                  <a:srgbClr val="232323"/>
                </a:solidFill>
                <a:latin typeface="+mn-lt"/>
                <a:cs typeface="+mn-cs"/>
              </a:endParaRPr>
            </a:p>
          </p:txBody>
        </p:sp>
      </p:grpSp>
      <p:sp>
        <p:nvSpPr>
          <p:cNvPr id="6" name="Freeform 21"/>
          <p:cNvSpPr>
            <a:spLocks/>
          </p:cNvSpPr>
          <p:nvPr userDrawn="1"/>
        </p:nvSpPr>
        <p:spPr bwMode="gray">
          <a:xfrm>
            <a:off x="0" y="0"/>
            <a:ext cx="9145588" cy="1271588"/>
          </a:xfrm>
          <a:custGeom>
            <a:avLst/>
            <a:gdLst>
              <a:gd name="T0" fmla="*/ 0 w 5596"/>
              <a:gd name="T1" fmla="*/ 0 h 1037"/>
              <a:gd name="T2" fmla="*/ 0 w 5596"/>
              <a:gd name="T3" fmla="*/ 2147483646 h 1037"/>
              <a:gd name="T4" fmla="*/ 2147483646 w 5596"/>
              <a:gd name="T5" fmla="*/ 2147483646 h 1037"/>
              <a:gd name="T6" fmla="*/ 2147483646 w 5596"/>
              <a:gd name="T7" fmla="*/ 2147483646 h 1037"/>
              <a:gd name="T8" fmla="*/ 2147483646 w 5596"/>
              <a:gd name="T9" fmla="*/ 0 h 1037"/>
              <a:gd name="T10" fmla="*/ 0 w 5596"/>
              <a:gd name="T11" fmla="*/ 0 h 10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ZoneTexte 9"/>
          <p:cNvSpPr txBox="1">
            <a:spLocks noChangeArrowheads="1"/>
          </p:cNvSpPr>
          <p:nvPr userDrawn="1"/>
        </p:nvSpPr>
        <p:spPr bwMode="gray">
          <a:xfrm>
            <a:off x="461963" y="582613"/>
            <a:ext cx="2381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defRPr/>
            </a:pPr>
            <a:r>
              <a:rPr lang="en-GB" altLang="fr-FR" sz="2800" smtClean="0">
                <a:solidFill>
                  <a:srgbClr val="FFFFFF"/>
                </a:solidFill>
                <a:cs typeface="Arial" charset="0"/>
              </a:rPr>
              <a:t>OVERVIEW</a:t>
            </a:r>
          </a:p>
        </p:txBody>
      </p:sp>
      <p:sp>
        <p:nvSpPr>
          <p:cNvPr id="9" name="Espace réservé du texte 8"/>
          <p:cNvSpPr>
            <a:spLocks noGrp="1"/>
          </p:cNvSpPr>
          <p:nvPr>
            <p:ph type="body" sz="quarter" idx="13"/>
          </p:nvPr>
        </p:nvSpPr>
        <p:spPr bwMode="gray">
          <a:xfrm>
            <a:off x="539750" y="1869672"/>
            <a:ext cx="8232775" cy="2754716"/>
          </a:xfrm>
          <a:prstGeom prst="rect">
            <a:avLst/>
          </a:prstGeom>
        </p:spPr>
        <p:txBody>
          <a:bodyPr/>
          <a:lstStyle>
            <a:lvl1pPr marL="0" indent="0">
              <a:spcBef>
                <a:spcPts val="800"/>
              </a:spcBef>
              <a:buFont typeface="Arial" panose="020B0604020202020204" pitchFamily="34" charset="0"/>
              <a:buNone/>
              <a:defRPr sz="2400" b="0"/>
            </a:lvl1pPr>
            <a:lvl2pPr marL="0" indent="0">
              <a:spcBef>
                <a:spcPts val="800"/>
              </a:spcBef>
              <a:buFont typeface="Arial" panose="020B0604020202020204" pitchFamily="34" charset="0"/>
              <a:buNone/>
              <a:defRPr sz="2800" b="1"/>
            </a:lvl2pPr>
            <a:lvl3pPr marL="493713" indent="0">
              <a:buNone/>
              <a:defRPr/>
            </a:lvl3pPr>
            <a:lvl4pPr marL="898525" indent="0">
              <a:buFont typeface="Arial" panose="020B0604020202020204" pitchFamily="34" charset="0"/>
              <a:buNone/>
              <a:defRPr/>
            </a:lvl4pPr>
            <a:lvl5pPr marL="898525" indent="0">
              <a:buFont typeface="Arial" panose="020B0604020202020204" pitchFamily="34" charset="0"/>
              <a:buNone/>
              <a:defRPr/>
            </a:lvl5pPr>
          </a:lstStyle>
          <a:p>
            <a:pPr lvl="0"/>
            <a:r>
              <a:rPr lang="es-ES" noProof="0" smtClean="0"/>
              <a:t>Haga clic para modificar el estilo de texto del patrón</a:t>
            </a:r>
          </a:p>
          <a:p>
            <a:pPr lvl="1"/>
            <a:r>
              <a:rPr lang="es-ES" noProof="0" smtClean="0"/>
              <a:t>Segundo nivel</a:t>
            </a:r>
          </a:p>
        </p:txBody>
      </p:sp>
      <p:sp>
        <p:nvSpPr>
          <p:cNvPr id="8" name="Espace réservé de la date 2"/>
          <p:cNvSpPr>
            <a:spLocks noGrp="1"/>
          </p:cNvSpPr>
          <p:nvPr>
            <p:ph type="dt" sz="half" idx="14"/>
          </p:nvPr>
        </p:nvSpPr>
        <p:spPr/>
        <p:txBody>
          <a:bodyPr/>
          <a:lstStyle>
            <a:lvl1pPr>
              <a:defRPr/>
            </a:lvl1pPr>
          </a:lstStyle>
          <a:p>
            <a:pPr>
              <a:defRPr/>
            </a:pPr>
            <a:endParaRPr lang="en-GB"/>
          </a:p>
        </p:txBody>
      </p:sp>
      <p:sp>
        <p:nvSpPr>
          <p:cNvPr id="10" name="Espace réservé du numéro de diapositive 4"/>
          <p:cNvSpPr>
            <a:spLocks noGrp="1"/>
          </p:cNvSpPr>
          <p:nvPr>
            <p:ph type="sldNum" sz="quarter" idx="15"/>
          </p:nvPr>
        </p:nvSpPr>
        <p:spPr/>
        <p:txBody>
          <a:bodyPr/>
          <a:lstStyle>
            <a:lvl1pPr>
              <a:defRPr smtClean="0"/>
            </a:lvl1pPr>
          </a:lstStyle>
          <a:p>
            <a:pPr>
              <a:defRPr/>
            </a:pPr>
            <a:fld id="{B1817AAB-40BA-493B-AA77-22366AC56280}" type="slidenum">
              <a:rPr lang="en-GB" altLang="fr-FR"/>
              <a:pPr>
                <a:defRPr/>
              </a:pPr>
              <a:t>‹N°›</a:t>
            </a:fld>
            <a:endParaRPr lang="en-GB" altLang="fr-FR"/>
          </a:p>
        </p:txBody>
      </p:sp>
    </p:spTree>
    <p:extLst>
      <p:ext uri="{BB962C8B-B14F-4D97-AF65-F5344CB8AC3E}">
        <p14:creationId xmlns:p14="http://schemas.microsoft.com/office/powerpoint/2010/main" val="2045958990"/>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cxnSp>
        <p:nvCxnSpPr>
          <p:cNvPr id="5" name="Connecteur droit 17"/>
          <p:cNvCxnSpPr/>
          <p:nvPr userDrawn="1"/>
        </p:nvCxnSpPr>
        <p:spPr bwMode="gray">
          <a:xfrm>
            <a:off x="531813" y="4903788"/>
            <a:ext cx="0" cy="74612"/>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grpSp>
        <p:nvGrpSpPr>
          <p:cNvPr id="6" name="Groupe 13"/>
          <p:cNvGrpSpPr/>
          <p:nvPr userDrawn="1"/>
        </p:nvGrpSpPr>
        <p:grpSpPr bwMode="gray">
          <a:xfrm>
            <a:off x="1" y="1301670"/>
            <a:ext cx="9145587" cy="1329929"/>
            <a:chOff x="0" y="1958231"/>
            <a:chExt cx="9145587" cy="1773238"/>
          </a:xfrm>
          <a:solidFill>
            <a:schemeClr val="tx2">
              <a:lumMod val="10000"/>
              <a:lumOff val="90000"/>
            </a:schemeClr>
          </a:solidFill>
        </p:grpSpPr>
        <p:sp>
          <p:nvSpPr>
            <p:cNvPr id="7" name="Freeform 20"/>
            <p:cNvSpPr>
              <a:spLocks/>
            </p:cNvSpPr>
            <p:nvPr/>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en-GB" dirty="0">
                <a:solidFill>
                  <a:srgbClr val="232323"/>
                </a:solidFill>
                <a:latin typeface="+mn-lt"/>
                <a:cs typeface="+mn-cs"/>
              </a:endParaRPr>
            </a:p>
          </p:txBody>
        </p:sp>
        <p:sp>
          <p:nvSpPr>
            <p:cNvPr id="8" name="Freeform 22"/>
            <p:cNvSpPr>
              <a:spLocks/>
            </p:cNvSpPr>
            <p:nvPr/>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en-GB" dirty="0">
                <a:solidFill>
                  <a:srgbClr val="232323"/>
                </a:solidFill>
                <a:latin typeface="+mn-lt"/>
                <a:cs typeface="+mn-cs"/>
              </a:endParaRPr>
            </a:p>
          </p:txBody>
        </p:sp>
      </p:grpSp>
      <p:sp>
        <p:nvSpPr>
          <p:cNvPr id="3" name="Espace réservé pour une image  2"/>
          <p:cNvSpPr>
            <a:spLocks noGrp="1"/>
          </p:cNvSpPr>
          <p:nvPr>
            <p:ph type="pic" sz="quarter" idx="15"/>
          </p:nvPr>
        </p:nvSpPr>
        <p:spPr bwMode="gray">
          <a:xfrm>
            <a:off x="-5490" y="-1904"/>
            <a:ext cx="9155891" cy="257365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txBody>
          <a:bodyPr rtlCol="0">
            <a:noAutofit/>
          </a:bodyPr>
          <a:lstStyle>
            <a:lvl1pPr marL="271463" marR="0" indent="-271463" algn="l" defTabSz="914199" rtl="0" eaLnBrk="1" fontAlgn="auto" latinLnBrk="0" hangingPunct="1">
              <a:lnSpc>
                <a:spcPct val="100000"/>
              </a:lnSpc>
              <a:spcBef>
                <a:spcPts val="1800"/>
              </a:spcBef>
              <a:spcAft>
                <a:spcPts val="0"/>
              </a:spcAft>
              <a:buClr>
                <a:srgbClr val="CF022B"/>
              </a:buClr>
              <a:buSzPct val="90000"/>
              <a:buFontTx/>
              <a:buBlip>
                <a:blip r:embed="rId2"/>
              </a:buBlip>
              <a:tabLst/>
              <a:defRPr/>
            </a:lvl1pPr>
          </a:lstStyle>
          <a:p>
            <a:pPr lvl="0"/>
            <a:r>
              <a:rPr lang="es-ES" noProof="0" smtClean="0"/>
              <a:t>Haga clic en el icono para agregar una imagen</a:t>
            </a:r>
            <a:endParaRPr lang="en-GB" noProof="0" dirty="0"/>
          </a:p>
        </p:txBody>
      </p:sp>
      <p:sp>
        <p:nvSpPr>
          <p:cNvPr id="24" name="Titre 1"/>
          <p:cNvSpPr>
            <a:spLocks noGrp="1"/>
          </p:cNvSpPr>
          <p:nvPr>
            <p:ph type="ctrTitle"/>
          </p:nvPr>
        </p:nvSpPr>
        <p:spPr bwMode="gray">
          <a:xfrm>
            <a:off x="551885" y="2725343"/>
            <a:ext cx="6451431" cy="757110"/>
          </a:xfrm>
        </p:spPr>
        <p:txBody>
          <a:bodyPr wrap="square">
            <a:spAutoFit/>
          </a:bodyPr>
          <a:lstStyle>
            <a:lvl1pPr algn="l">
              <a:defRPr sz="2400" cap="all" baseline="0">
                <a:solidFill>
                  <a:schemeClr val="tx1"/>
                </a:solidFill>
              </a:defRPr>
            </a:lvl1pPr>
          </a:lstStyle>
          <a:p>
            <a:r>
              <a:rPr lang="es-ES" noProof="0" smtClean="0"/>
              <a:t>Haga clic para modificar el estilo de título del patrón</a:t>
            </a:r>
            <a:endParaRPr lang="en-GB" noProof="0" dirty="0"/>
          </a:p>
        </p:txBody>
      </p:sp>
      <p:sp>
        <p:nvSpPr>
          <p:cNvPr id="25" name="Sous-titre 2"/>
          <p:cNvSpPr>
            <a:spLocks noGrp="1"/>
          </p:cNvSpPr>
          <p:nvPr>
            <p:ph type="subTitle" idx="1"/>
          </p:nvPr>
        </p:nvSpPr>
        <p:spPr bwMode="gray">
          <a:xfrm>
            <a:off x="546100" y="3490915"/>
            <a:ext cx="6457215" cy="307777"/>
          </a:xfrm>
          <a:prstGeom prst="rect">
            <a:avLst/>
          </a:prstGeom>
        </p:spPr>
        <p:txBody>
          <a:bodyPr>
            <a:spAutoFit/>
          </a:bodyPr>
          <a:lstStyle>
            <a:lvl1pPr marL="0" indent="0" algn="l">
              <a:spcBef>
                <a:spcPts val="411"/>
              </a:spcBef>
              <a:buFont typeface="Arial" panose="020B0604020202020204" pitchFamily="34" charset="0"/>
              <a:buNone/>
              <a:defRPr>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s-ES" noProof="0" smtClean="0"/>
              <a:t>Haga clic para modificar el estilo de subtítulo del patrón</a:t>
            </a:r>
            <a:endParaRPr lang="en-GB" noProof="0" dirty="0"/>
          </a:p>
        </p:txBody>
      </p:sp>
      <p:sp>
        <p:nvSpPr>
          <p:cNvPr id="9" name="Espace réservé de la date 14"/>
          <p:cNvSpPr>
            <a:spLocks noGrp="1"/>
          </p:cNvSpPr>
          <p:nvPr>
            <p:ph type="dt" sz="half" idx="16"/>
          </p:nvPr>
        </p:nvSpPr>
        <p:spPr/>
        <p:txBody>
          <a:bodyPr/>
          <a:lstStyle>
            <a:lvl1pPr>
              <a:defRPr/>
            </a:lvl1pPr>
          </a:lstStyle>
          <a:p>
            <a:pPr>
              <a:defRPr/>
            </a:pPr>
            <a:endParaRPr lang="en-GB"/>
          </a:p>
        </p:txBody>
      </p:sp>
      <p:sp>
        <p:nvSpPr>
          <p:cNvPr id="10" name="Espace réservé du numéro de diapositive 16"/>
          <p:cNvSpPr>
            <a:spLocks noGrp="1"/>
          </p:cNvSpPr>
          <p:nvPr>
            <p:ph type="sldNum" sz="quarter" idx="17"/>
          </p:nvPr>
        </p:nvSpPr>
        <p:spPr/>
        <p:txBody>
          <a:bodyPr/>
          <a:lstStyle>
            <a:lvl1pPr>
              <a:defRPr smtClean="0"/>
            </a:lvl1pPr>
          </a:lstStyle>
          <a:p>
            <a:pPr>
              <a:defRPr/>
            </a:pPr>
            <a:fld id="{9628D7FD-935F-4EC0-92E2-44E7918D28D7}" type="slidenum">
              <a:rPr lang="en-GB" altLang="fr-FR"/>
              <a:pPr>
                <a:defRPr/>
              </a:pPr>
              <a:t>‹N°›</a:t>
            </a:fld>
            <a:endParaRPr lang="en-GB" altLang="fr-FR"/>
          </a:p>
        </p:txBody>
      </p:sp>
    </p:spTree>
    <p:extLst>
      <p:ext uri="{BB962C8B-B14F-4D97-AF65-F5344CB8AC3E}">
        <p14:creationId xmlns:p14="http://schemas.microsoft.com/office/powerpoint/2010/main" val="1043478997"/>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3" name="Espace réservé du contenu 2"/>
          <p:cNvSpPr>
            <a:spLocks noGrp="1"/>
          </p:cNvSpPr>
          <p:nvPr>
            <p:ph idx="1"/>
          </p:nvPr>
        </p:nvSpPr>
        <p:spPr bwMode="gray">
          <a:xfrm>
            <a:off x="515939" y="1113234"/>
            <a:ext cx="8088511" cy="3511153"/>
          </a:xfrm>
          <a:prstGeom prst="rect">
            <a:avLst/>
          </a:prstGeom>
        </p:spPr>
        <p:txBody>
          <a:body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8" name="Titre 7"/>
          <p:cNvSpPr>
            <a:spLocks noGrp="1"/>
          </p:cNvSpPr>
          <p:nvPr>
            <p:ph type="title"/>
          </p:nvPr>
        </p:nvSpPr>
        <p:spPr bwMode="gray">
          <a:xfrm>
            <a:off x="544439" y="237135"/>
            <a:ext cx="8045374" cy="249410"/>
          </a:xfrm>
        </p:spPr>
        <p:txBody>
          <a:bodyPr anchor="ctr"/>
          <a:lstStyle/>
          <a:p>
            <a:r>
              <a:rPr lang="es-ES" noProof="0" smtClean="0"/>
              <a:t>Haga clic para modificar el estilo de título del patrón</a:t>
            </a:r>
            <a:endParaRPr lang="en-GB" noProof="0" dirty="0"/>
          </a:p>
        </p:txBody>
      </p:sp>
      <p:sp>
        <p:nvSpPr>
          <p:cNvPr id="4" name="Espace réservé du texte 3"/>
          <p:cNvSpPr>
            <a:spLocks noGrp="1"/>
          </p:cNvSpPr>
          <p:nvPr>
            <p:ph type="body" sz="quarter" idx="13"/>
          </p:nvPr>
        </p:nvSpPr>
        <p:spPr bwMode="gray">
          <a:xfrm>
            <a:off x="544439" y="492469"/>
            <a:ext cx="8045450" cy="202406"/>
          </a:xfrm>
          <a:prstGeom prst="rect">
            <a:avLst/>
          </a:prstGeom>
        </p:spPr>
        <p:txBody>
          <a:bodyPr tIns="45710" bIns="45710" rtlCol="0" anchor="ctr">
            <a:noAutofit/>
          </a:bodyPr>
          <a:lstStyle>
            <a:lvl1pPr marL="0" indent="0">
              <a:lnSpc>
                <a:spcPct val="90000"/>
              </a:lnSpc>
              <a:spcBef>
                <a:spcPct val="0"/>
              </a:spcBef>
              <a:buFont typeface="Arial" panose="020B0604020202020204" pitchFamily="34" charset="0"/>
              <a:buNone/>
              <a:defRPr lang="fr-FR" sz="1800" cap="all" smtClean="0">
                <a:solidFill>
                  <a:srgbClr val="CF022B"/>
                </a:solidFill>
                <a:latin typeface="+mj-lt"/>
                <a:ea typeface="+mj-ea"/>
                <a:cs typeface="+mj-cs"/>
              </a:defRPr>
            </a:lvl1pPr>
            <a:lvl2pPr>
              <a:defRPr lang="fr-FR" smtClean="0"/>
            </a:lvl2pPr>
            <a:lvl3pPr>
              <a:defRPr lang="fr-FR" smtClean="0"/>
            </a:lvl3pPr>
            <a:lvl4pPr>
              <a:defRPr lang="fr-FR" smtClean="0"/>
            </a:lvl4pPr>
            <a:lvl5pPr>
              <a:defRPr lang="en-GB"/>
            </a:lvl5pPr>
          </a:lstStyle>
          <a:p>
            <a:pPr lvl="0"/>
            <a:r>
              <a:rPr lang="es-ES" noProof="0" smtClean="0"/>
              <a:t>Haga clic para modificar el estilo de texto del patrón</a:t>
            </a:r>
          </a:p>
        </p:txBody>
      </p:sp>
      <p:sp>
        <p:nvSpPr>
          <p:cNvPr id="5" name="Espace réservé de la date 3"/>
          <p:cNvSpPr>
            <a:spLocks noGrp="1"/>
          </p:cNvSpPr>
          <p:nvPr>
            <p:ph type="dt" sz="half" idx="14"/>
          </p:nvPr>
        </p:nvSpPr>
        <p:spPr/>
        <p:txBody>
          <a:bodyPr/>
          <a:lstStyle>
            <a:lvl1pPr>
              <a:defRPr/>
            </a:lvl1pPr>
          </a:lstStyle>
          <a:p>
            <a:pPr>
              <a:defRPr/>
            </a:pPr>
            <a:endParaRPr lang="en-GB"/>
          </a:p>
        </p:txBody>
      </p:sp>
      <p:sp>
        <p:nvSpPr>
          <p:cNvPr id="6" name="Espace réservé du numéro de diapositive 5"/>
          <p:cNvSpPr>
            <a:spLocks noGrp="1"/>
          </p:cNvSpPr>
          <p:nvPr>
            <p:ph type="sldNum" sz="quarter" idx="15"/>
          </p:nvPr>
        </p:nvSpPr>
        <p:spPr/>
        <p:txBody>
          <a:bodyPr/>
          <a:lstStyle>
            <a:lvl1pPr>
              <a:defRPr smtClean="0"/>
            </a:lvl1pPr>
          </a:lstStyle>
          <a:p>
            <a:pPr>
              <a:defRPr/>
            </a:pPr>
            <a:fld id="{2CD0E68A-14A0-4B75-939F-CA58FD3BD962}" type="slidenum">
              <a:rPr lang="en-GB" altLang="fr-FR"/>
              <a:pPr>
                <a:defRPr/>
              </a:pPr>
              <a:t>‹N°›</a:t>
            </a:fld>
            <a:endParaRPr lang="en-GB" altLang="fr-FR"/>
          </a:p>
        </p:txBody>
      </p:sp>
    </p:spTree>
    <p:extLst>
      <p:ext uri="{BB962C8B-B14F-4D97-AF65-F5344CB8AC3E}">
        <p14:creationId xmlns:p14="http://schemas.microsoft.com/office/powerpoint/2010/main" val="4087093607"/>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Espace réservé du contenu 4"/>
          <p:cNvSpPr>
            <a:spLocks noGrp="1"/>
          </p:cNvSpPr>
          <p:nvPr>
            <p:ph sz="quarter" idx="14"/>
          </p:nvPr>
        </p:nvSpPr>
        <p:spPr bwMode="gray">
          <a:xfrm>
            <a:off x="4716016" y="1113235"/>
            <a:ext cx="3888234" cy="3509297"/>
          </a:xfrm>
          <a:prstGeom prst="rect">
            <a:avLst/>
          </a:prstGeom>
        </p:spPr>
        <p:txBody>
          <a:bodyPr/>
          <a:lstStyle>
            <a:lvl1pPr>
              <a:defRPr sz="2000"/>
            </a:lvl1pPr>
            <a:lvl2pPr>
              <a:defRPr sz="1800"/>
            </a:lvl2pPr>
            <a:lvl3pPr>
              <a:defRPr sz="1600"/>
            </a:lvl3pPr>
            <a:lvl4pPr>
              <a:defRPr sz="1600"/>
            </a:lvl4pPr>
            <a:lvl5pPr>
              <a:defRPr sz="1600"/>
            </a:lvl5p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3" name="Espace réservé du contenu 2"/>
          <p:cNvSpPr>
            <a:spLocks noGrp="1"/>
          </p:cNvSpPr>
          <p:nvPr>
            <p:ph idx="1"/>
          </p:nvPr>
        </p:nvSpPr>
        <p:spPr bwMode="gray">
          <a:xfrm>
            <a:off x="515939" y="1113235"/>
            <a:ext cx="3912046" cy="3508941"/>
          </a:xfrm>
          <a:prstGeom prst="rect">
            <a:avLst/>
          </a:prstGeom>
        </p:spPr>
        <p:txBody>
          <a:bodyPr/>
          <a:lstStyle>
            <a:lvl1pPr>
              <a:defRPr sz="2000"/>
            </a:lvl1pPr>
            <a:lvl2pPr>
              <a:defRPr sz="1800"/>
            </a:lvl2pPr>
            <a:lvl3pPr>
              <a:defRPr sz="1600"/>
            </a:lvl3p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8" name="Titre 7"/>
          <p:cNvSpPr>
            <a:spLocks noGrp="1"/>
          </p:cNvSpPr>
          <p:nvPr>
            <p:ph type="title"/>
          </p:nvPr>
        </p:nvSpPr>
        <p:spPr bwMode="gray"/>
        <p:txBody>
          <a:bodyPr/>
          <a:lstStyle/>
          <a:p>
            <a:r>
              <a:rPr lang="es-ES" noProof="0" smtClean="0"/>
              <a:t>Haga clic para modificar el estilo de título del patrón</a:t>
            </a:r>
            <a:endParaRPr lang="en-GB" noProof="0" dirty="0"/>
          </a:p>
        </p:txBody>
      </p:sp>
      <p:sp>
        <p:nvSpPr>
          <p:cNvPr id="6" name="Espace réservé de la date 3"/>
          <p:cNvSpPr>
            <a:spLocks noGrp="1"/>
          </p:cNvSpPr>
          <p:nvPr>
            <p:ph type="dt" sz="half" idx="15"/>
          </p:nvPr>
        </p:nvSpPr>
        <p:spPr/>
        <p:txBody>
          <a:bodyPr/>
          <a:lstStyle>
            <a:lvl1pPr>
              <a:defRPr/>
            </a:lvl1pPr>
          </a:lstStyle>
          <a:p>
            <a:pPr>
              <a:defRPr/>
            </a:pPr>
            <a:endParaRPr lang="en-GB"/>
          </a:p>
        </p:txBody>
      </p:sp>
      <p:sp>
        <p:nvSpPr>
          <p:cNvPr id="7" name="Espace réservé du numéro de diapositive 5"/>
          <p:cNvSpPr>
            <a:spLocks noGrp="1"/>
          </p:cNvSpPr>
          <p:nvPr>
            <p:ph type="sldNum" sz="quarter" idx="16"/>
          </p:nvPr>
        </p:nvSpPr>
        <p:spPr/>
        <p:txBody>
          <a:bodyPr/>
          <a:lstStyle>
            <a:lvl1pPr>
              <a:defRPr smtClean="0"/>
            </a:lvl1pPr>
          </a:lstStyle>
          <a:p>
            <a:pPr>
              <a:defRPr/>
            </a:pPr>
            <a:fld id="{1F9EBDAA-79F9-4AA9-A004-62510C57F692}" type="slidenum">
              <a:rPr lang="en-GB" altLang="fr-FR"/>
              <a:pPr>
                <a:defRPr/>
              </a:pPr>
              <a:t>‹N°›</a:t>
            </a:fld>
            <a:endParaRPr lang="en-GB" altLang="fr-FR"/>
          </a:p>
        </p:txBody>
      </p:sp>
    </p:spTree>
    <p:extLst>
      <p:ext uri="{BB962C8B-B14F-4D97-AF65-F5344CB8AC3E}">
        <p14:creationId xmlns:p14="http://schemas.microsoft.com/office/powerpoint/2010/main" val="4161088734"/>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amp; rectangular picture">
    <p:spTree>
      <p:nvGrpSpPr>
        <p:cNvPr id="1" name=""/>
        <p:cNvGrpSpPr/>
        <p:nvPr/>
      </p:nvGrpSpPr>
      <p:grpSpPr>
        <a:xfrm>
          <a:off x="0" y="0"/>
          <a:ext cx="0" cy="0"/>
          <a:chOff x="0" y="0"/>
          <a:chExt cx="0" cy="0"/>
        </a:xfrm>
      </p:grpSpPr>
      <p:sp>
        <p:nvSpPr>
          <p:cNvPr id="3" name="Espace réservé du contenu 2"/>
          <p:cNvSpPr>
            <a:spLocks noGrp="1"/>
          </p:cNvSpPr>
          <p:nvPr>
            <p:ph idx="1"/>
          </p:nvPr>
        </p:nvSpPr>
        <p:spPr bwMode="gray">
          <a:xfrm>
            <a:off x="515939" y="1113234"/>
            <a:ext cx="4056063" cy="3511153"/>
          </a:xfrm>
          <a:prstGeom prst="rect">
            <a:avLst/>
          </a:prstGeom>
        </p:spPr>
        <p:txBody>
          <a:bodyPr/>
          <a:lstStyle>
            <a:lvl1pPr>
              <a:defRPr sz="2000"/>
            </a:lvl1pPr>
            <a:lvl2pPr>
              <a:defRPr sz="1800"/>
            </a:lvl2pPr>
            <a:lvl3pPr>
              <a:defRPr sz="1600"/>
            </a:lvl3p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8" name="Titre 7"/>
          <p:cNvSpPr>
            <a:spLocks noGrp="1"/>
          </p:cNvSpPr>
          <p:nvPr>
            <p:ph type="title"/>
          </p:nvPr>
        </p:nvSpPr>
        <p:spPr bwMode="gray"/>
        <p:txBody>
          <a:bodyPr/>
          <a:lstStyle/>
          <a:p>
            <a:r>
              <a:rPr lang="es-ES" noProof="0" smtClean="0"/>
              <a:t>Haga clic para modificar el estilo de título del patrón</a:t>
            </a:r>
            <a:endParaRPr lang="en-GB" noProof="0" dirty="0"/>
          </a:p>
        </p:txBody>
      </p:sp>
      <p:sp>
        <p:nvSpPr>
          <p:cNvPr id="4" name="Espace réservé pour une image  3"/>
          <p:cNvSpPr>
            <a:spLocks noGrp="1"/>
          </p:cNvSpPr>
          <p:nvPr>
            <p:ph type="pic" sz="quarter" idx="13"/>
          </p:nvPr>
        </p:nvSpPr>
        <p:spPr bwMode="gray">
          <a:xfrm>
            <a:off x="4788025" y="1106092"/>
            <a:ext cx="4355975" cy="3518297"/>
          </a:xfrm>
          <a:prstGeom prst="rect">
            <a:avLst/>
          </a:prstGeom>
        </p:spPr>
        <p:txBody>
          <a:bodyPr rtlCol="0">
            <a:noAutofit/>
          </a:bodyPr>
          <a:lstStyle/>
          <a:p>
            <a:pPr lvl="0"/>
            <a:r>
              <a:rPr lang="es-ES" noProof="0" smtClean="0"/>
              <a:t>Haga clic en el icono para agregar una imagen</a:t>
            </a:r>
            <a:endParaRPr lang="en-GB" noProof="0" dirty="0"/>
          </a:p>
        </p:txBody>
      </p:sp>
      <p:sp>
        <p:nvSpPr>
          <p:cNvPr id="5" name="Espace réservé de la date 3"/>
          <p:cNvSpPr>
            <a:spLocks noGrp="1"/>
          </p:cNvSpPr>
          <p:nvPr>
            <p:ph type="dt" sz="half" idx="14"/>
          </p:nvPr>
        </p:nvSpPr>
        <p:spPr/>
        <p:txBody>
          <a:bodyPr/>
          <a:lstStyle>
            <a:lvl1pPr>
              <a:defRPr/>
            </a:lvl1pPr>
          </a:lstStyle>
          <a:p>
            <a:pPr>
              <a:defRPr/>
            </a:pPr>
            <a:endParaRPr lang="en-GB"/>
          </a:p>
        </p:txBody>
      </p:sp>
      <p:sp>
        <p:nvSpPr>
          <p:cNvPr id="6" name="Espace réservé du numéro de diapositive 5"/>
          <p:cNvSpPr>
            <a:spLocks noGrp="1"/>
          </p:cNvSpPr>
          <p:nvPr>
            <p:ph type="sldNum" sz="quarter" idx="15"/>
          </p:nvPr>
        </p:nvSpPr>
        <p:spPr/>
        <p:txBody>
          <a:bodyPr/>
          <a:lstStyle>
            <a:lvl1pPr>
              <a:defRPr smtClean="0"/>
            </a:lvl1pPr>
          </a:lstStyle>
          <a:p>
            <a:pPr>
              <a:defRPr/>
            </a:pPr>
            <a:fld id="{4AEFD997-5C04-464E-80E1-FB8AF4269785}" type="slidenum">
              <a:rPr lang="en-GB" altLang="fr-FR"/>
              <a:pPr>
                <a:defRPr/>
              </a:pPr>
              <a:t>‹N°›</a:t>
            </a:fld>
            <a:endParaRPr lang="en-GB" altLang="fr-FR"/>
          </a:p>
        </p:txBody>
      </p:sp>
    </p:spTree>
    <p:extLst>
      <p:ext uri="{BB962C8B-B14F-4D97-AF65-F5344CB8AC3E}">
        <p14:creationId xmlns:p14="http://schemas.microsoft.com/office/powerpoint/2010/main" val="27057420"/>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7" name="Rectangle 3"/>
          <p:cNvSpPr/>
          <p:nvPr userDrawn="1"/>
        </p:nvSpPr>
        <p:spPr bwMode="gray">
          <a:xfrm>
            <a:off x="0" y="1106488"/>
            <a:ext cx="4556125" cy="1735137"/>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dirty="0">
              <a:solidFill>
                <a:srgbClr val="232323"/>
              </a:solidFill>
              <a:latin typeface="+mn-lt"/>
              <a:cs typeface="+mn-cs"/>
            </a:endParaRPr>
          </a:p>
        </p:txBody>
      </p:sp>
      <p:sp>
        <p:nvSpPr>
          <p:cNvPr id="9" name="Rectangle 15"/>
          <p:cNvSpPr/>
          <p:nvPr userDrawn="1"/>
        </p:nvSpPr>
        <p:spPr bwMode="gray">
          <a:xfrm>
            <a:off x="4584700" y="1106488"/>
            <a:ext cx="4559300" cy="1735137"/>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dirty="0">
              <a:solidFill>
                <a:srgbClr val="232323"/>
              </a:solidFill>
              <a:latin typeface="+mn-lt"/>
              <a:cs typeface="+mn-cs"/>
            </a:endParaRPr>
          </a:p>
        </p:txBody>
      </p:sp>
      <p:sp>
        <p:nvSpPr>
          <p:cNvPr id="10" name="Rectangle 18"/>
          <p:cNvSpPr/>
          <p:nvPr userDrawn="1"/>
        </p:nvSpPr>
        <p:spPr bwMode="gray">
          <a:xfrm>
            <a:off x="0" y="2868613"/>
            <a:ext cx="4556125" cy="1751012"/>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dirty="0">
              <a:solidFill>
                <a:srgbClr val="232323"/>
              </a:solidFill>
              <a:latin typeface="+mn-lt"/>
              <a:cs typeface="+mn-cs"/>
            </a:endParaRPr>
          </a:p>
        </p:txBody>
      </p:sp>
      <p:sp>
        <p:nvSpPr>
          <p:cNvPr id="11" name="Rectangle 19"/>
          <p:cNvSpPr/>
          <p:nvPr userDrawn="1"/>
        </p:nvSpPr>
        <p:spPr bwMode="gray">
          <a:xfrm>
            <a:off x="4584700" y="2868613"/>
            <a:ext cx="4559300" cy="1751012"/>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dirty="0">
              <a:solidFill>
                <a:srgbClr val="232323"/>
              </a:solidFill>
              <a:latin typeface="+mn-lt"/>
              <a:cs typeface="+mn-cs"/>
            </a:endParaRPr>
          </a:p>
        </p:txBody>
      </p:sp>
      <p:sp>
        <p:nvSpPr>
          <p:cNvPr id="3" name="Espace réservé du contenu 2"/>
          <p:cNvSpPr>
            <a:spLocks noGrp="1"/>
          </p:cNvSpPr>
          <p:nvPr>
            <p:ph idx="1"/>
          </p:nvPr>
        </p:nvSpPr>
        <p:spPr bwMode="gray">
          <a:xfrm>
            <a:off x="515939" y="1106092"/>
            <a:ext cx="4040407" cy="1735931"/>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8" name="Titre 7"/>
          <p:cNvSpPr>
            <a:spLocks noGrp="1"/>
          </p:cNvSpPr>
          <p:nvPr>
            <p:ph type="title"/>
          </p:nvPr>
        </p:nvSpPr>
        <p:spPr bwMode="gray"/>
        <p:txBody>
          <a:bodyPr/>
          <a:lstStyle/>
          <a:p>
            <a:r>
              <a:rPr lang="es-ES" noProof="0" smtClean="0"/>
              <a:t>Haga clic para modificar el estilo de título del patrón</a:t>
            </a:r>
            <a:endParaRPr lang="en-GB" noProof="0" dirty="0"/>
          </a:p>
        </p:txBody>
      </p:sp>
      <p:sp>
        <p:nvSpPr>
          <p:cNvPr id="21" name="Espace réservé du contenu 2"/>
          <p:cNvSpPr>
            <a:spLocks noGrp="1"/>
          </p:cNvSpPr>
          <p:nvPr>
            <p:ph idx="13"/>
          </p:nvPr>
        </p:nvSpPr>
        <p:spPr bwMode="gray">
          <a:xfrm>
            <a:off x="4706951" y="1106092"/>
            <a:ext cx="4017130" cy="1735931"/>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22" name="Espace réservé du contenu 2"/>
          <p:cNvSpPr>
            <a:spLocks noGrp="1"/>
          </p:cNvSpPr>
          <p:nvPr>
            <p:ph idx="14"/>
          </p:nvPr>
        </p:nvSpPr>
        <p:spPr bwMode="gray">
          <a:xfrm>
            <a:off x="4706951" y="2883457"/>
            <a:ext cx="4017130" cy="1735931"/>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23" name="Espace réservé du contenu 2"/>
          <p:cNvSpPr>
            <a:spLocks noGrp="1"/>
          </p:cNvSpPr>
          <p:nvPr>
            <p:ph idx="15"/>
          </p:nvPr>
        </p:nvSpPr>
        <p:spPr bwMode="gray">
          <a:xfrm>
            <a:off x="515939" y="2883457"/>
            <a:ext cx="4040407" cy="1735931"/>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12" name="Espace réservé de la date 8"/>
          <p:cNvSpPr>
            <a:spLocks noGrp="1"/>
          </p:cNvSpPr>
          <p:nvPr>
            <p:ph type="dt" sz="half" idx="16"/>
          </p:nvPr>
        </p:nvSpPr>
        <p:spPr/>
        <p:txBody>
          <a:bodyPr/>
          <a:lstStyle>
            <a:lvl1pPr>
              <a:defRPr/>
            </a:lvl1pPr>
          </a:lstStyle>
          <a:p>
            <a:pPr>
              <a:defRPr/>
            </a:pPr>
            <a:endParaRPr lang="en-GB"/>
          </a:p>
        </p:txBody>
      </p:sp>
      <p:sp>
        <p:nvSpPr>
          <p:cNvPr id="13" name="Espace réservé du numéro de diapositive 10"/>
          <p:cNvSpPr>
            <a:spLocks noGrp="1"/>
          </p:cNvSpPr>
          <p:nvPr>
            <p:ph type="sldNum" sz="quarter" idx="17"/>
          </p:nvPr>
        </p:nvSpPr>
        <p:spPr/>
        <p:txBody>
          <a:bodyPr/>
          <a:lstStyle>
            <a:lvl1pPr>
              <a:defRPr smtClean="0"/>
            </a:lvl1pPr>
          </a:lstStyle>
          <a:p>
            <a:pPr>
              <a:defRPr/>
            </a:pPr>
            <a:fld id="{D9682E64-011A-4F9B-B87C-BED0EEB2B59A}" type="slidenum">
              <a:rPr lang="en-GB" altLang="fr-FR"/>
              <a:pPr>
                <a:defRPr/>
              </a:pPr>
              <a:t>‹N°›</a:t>
            </a:fld>
            <a:endParaRPr lang="en-GB" altLang="fr-FR"/>
          </a:p>
        </p:txBody>
      </p:sp>
    </p:spTree>
    <p:extLst>
      <p:ext uri="{BB962C8B-B14F-4D97-AF65-F5344CB8AC3E}">
        <p14:creationId xmlns:p14="http://schemas.microsoft.com/office/powerpoint/2010/main" val="2748194691"/>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ntents">
    <p:spTree>
      <p:nvGrpSpPr>
        <p:cNvPr id="1" name=""/>
        <p:cNvGrpSpPr/>
        <p:nvPr/>
      </p:nvGrpSpPr>
      <p:grpSpPr>
        <a:xfrm>
          <a:off x="0" y="0"/>
          <a:ext cx="0" cy="0"/>
          <a:chOff x="0" y="0"/>
          <a:chExt cx="0" cy="0"/>
        </a:xfrm>
      </p:grpSpPr>
      <p:sp>
        <p:nvSpPr>
          <p:cNvPr id="6" name="Rectangle 3"/>
          <p:cNvSpPr/>
          <p:nvPr userDrawn="1"/>
        </p:nvSpPr>
        <p:spPr bwMode="gray">
          <a:xfrm>
            <a:off x="0" y="1106488"/>
            <a:ext cx="4891088" cy="3517900"/>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dirty="0">
              <a:solidFill>
                <a:srgbClr val="232323"/>
              </a:solidFill>
              <a:latin typeface="+mn-lt"/>
              <a:cs typeface="+mn-cs"/>
            </a:endParaRPr>
          </a:p>
        </p:txBody>
      </p:sp>
      <p:sp>
        <p:nvSpPr>
          <p:cNvPr id="7" name="Rectangle 15"/>
          <p:cNvSpPr/>
          <p:nvPr userDrawn="1"/>
        </p:nvSpPr>
        <p:spPr bwMode="gray">
          <a:xfrm>
            <a:off x="4932363" y="1106488"/>
            <a:ext cx="4211637" cy="1735137"/>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dirty="0">
              <a:solidFill>
                <a:srgbClr val="232323"/>
              </a:solidFill>
              <a:latin typeface="+mn-lt"/>
              <a:cs typeface="+mn-cs"/>
            </a:endParaRPr>
          </a:p>
        </p:txBody>
      </p:sp>
      <p:sp>
        <p:nvSpPr>
          <p:cNvPr id="9" name="Rectangle 19"/>
          <p:cNvSpPr/>
          <p:nvPr userDrawn="1"/>
        </p:nvSpPr>
        <p:spPr bwMode="gray">
          <a:xfrm>
            <a:off x="4932363" y="2868613"/>
            <a:ext cx="4211637" cy="1751012"/>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dirty="0">
              <a:solidFill>
                <a:srgbClr val="232323"/>
              </a:solidFill>
              <a:latin typeface="+mn-lt"/>
              <a:cs typeface="+mn-cs"/>
            </a:endParaRPr>
          </a:p>
        </p:txBody>
      </p:sp>
      <p:sp>
        <p:nvSpPr>
          <p:cNvPr id="3" name="Espace réservé du contenu 2"/>
          <p:cNvSpPr>
            <a:spLocks noGrp="1"/>
          </p:cNvSpPr>
          <p:nvPr>
            <p:ph idx="1"/>
          </p:nvPr>
        </p:nvSpPr>
        <p:spPr bwMode="gray">
          <a:xfrm>
            <a:off x="1" y="1106091"/>
            <a:ext cx="4891138" cy="3518297"/>
          </a:xfrm>
          <a:prstGeom prst="rect">
            <a:avLst/>
          </a:prstGeom>
          <a:noFill/>
          <a:ln w="38100">
            <a:noFill/>
          </a:ln>
        </p:spPr>
        <p:txBody>
          <a:bodyPr lIns="504000" rIns="108000"/>
          <a:lstStyle>
            <a:lvl1pPr>
              <a:defRPr sz="20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8" name="Titre 7"/>
          <p:cNvSpPr>
            <a:spLocks noGrp="1"/>
          </p:cNvSpPr>
          <p:nvPr>
            <p:ph type="title"/>
          </p:nvPr>
        </p:nvSpPr>
        <p:spPr bwMode="gray"/>
        <p:txBody>
          <a:bodyPr/>
          <a:lstStyle/>
          <a:p>
            <a:r>
              <a:rPr lang="es-ES" noProof="0" smtClean="0"/>
              <a:t>Haga clic para modificar el estilo de título del patrón</a:t>
            </a:r>
            <a:endParaRPr lang="en-GB" noProof="0" dirty="0"/>
          </a:p>
        </p:txBody>
      </p:sp>
      <p:sp>
        <p:nvSpPr>
          <p:cNvPr id="21" name="Espace réservé du contenu 2"/>
          <p:cNvSpPr>
            <a:spLocks noGrp="1"/>
          </p:cNvSpPr>
          <p:nvPr>
            <p:ph idx="13"/>
          </p:nvPr>
        </p:nvSpPr>
        <p:spPr bwMode="gray">
          <a:xfrm>
            <a:off x="5206300" y="1106092"/>
            <a:ext cx="3663440" cy="1735931"/>
          </a:xfrm>
          <a:prstGeom prst="rect">
            <a:avLst/>
          </a:prstGeom>
          <a:noFill/>
          <a:ln w="38100">
            <a:noFill/>
          </a:ln>
        </p:spPr>
        <p:txBody>
          <a:bodyPr lIns="108000" rIns="108000"/>
          <a:lstStyle>
            <a:lvl1pPr>
              <a:defRPr sz="2000"/>
            </a:lvl1pPr>
            <a:lvl2pPr>
              <a:defRPr sz="1600"/>
            </a:lvl2pPr>
            <a:lvl3pPr>
              <a:defRPr sz="1400"/>
            </a:lvl3pPr>
            <a:lvl4pPr>
              <a:defRPr sz="1050"/>
            </a:lvl4pPr>
            <a:lvl5pPr>
              <a:defRPr sz="1100"/>
            </a:lvl5p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22" name="Espace réservé du contenu 2"/>
          <p:cNvSpPr>
            <a:spLocks noGrp="1"/>
          </p:cNvSpPr>
          <p:nvPr>
            <p:ph idx="14"/>
          </p:nvPr>
        </p:nvSpPr>
        <p:spPr bwMode="gray">
          <a:xfrm>
            <a:off x="5206300" y="2883457"/>
            <a:ext cx="3663440" cy="1735931"/>
          </a:xfrm>
          <a:prstGeom prst="rect">
            <a:avLst/>
          </a:prstGeom>
          <a:noFill/>
          <a:ln w="38100">
            <a:noFill/>
          </a:ln>
        </p:spPr>
        <p:txBody>
          <a:bodyPr lIns="108000" rIns="108000"/>
          <a:lstStyle>
            <a:lvl1pPr>
              <a:defRPr sz="20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10" name="Espace réservé de la date 8"/>
          <p:cNvSpPr>
            <a:spLocks noGrp="1"/>
          </p:cNvSpPr>
          <p:nvPr>
            <p:ph type="dt" sz="half" idx="15"/>
          </p:nvPr>
        </p:nvSpPr>
        <p:spPr/>
        <p:txBody>
          <a:bodyPr/>
          <a:lstStyle>
            <a:lvl1pPr>
              <a:defRPr/>
            </a:lvl1pPr>
          </a:lstStyle>
          <a:p>
            <a:pPr>
              <a:defRPr/>
            </a:pPr>
            <a:endParaRPr lang="en-GB"/>
          </a:p>
        </p:txBody>
      </p:sp>
      <p:sp>
        <p:nvSpPr>
          <p:cNvPr id="11" name="Espace réservé du numéro de diapositive 10"/>
          <p:cNvSpPr>
            <a:spLocks noGrp="1"/>
          </p:cNvSpPr>
          <p:nvPr>
            <p:ph type="sldNum" sz="quarter" idx="16"/>
          </p:nvPr>
        </p:nvSpPr>
        <p:spPr/>
        <p:txBody>
          <a:bodyPr/>
          <a:lstStyle>
            <a:lvl1pPr>
              <a:defRPr smtClean="0"/>
            </a:lvl1pPr>
          </a:lstStyle>
          <a:p>
            <a:pPr>
              <a:defRPr/>
            </a:pPr>
            <a:fld id="{8B323056-77EC-47D3-A154-EBD820DF505B}" type="slidenum">
              <a:rPr lang="en-GB" altLang="fr-FR"/>
              <a:pPr>
                <a:defRPr/>
              </a:pPr>
              <a:t>‹N°›</a:t>
            </a:fld>
            <a:endParaRPr lang="en-GB" altLang="fr-FR"/>
          </a:p>
        </p:txBody>
      </p:sp>
    </p:spTree>
    <p:extLst>
      <p:ext uri="{BB962C8B-B14F-4D97-AF65-F5344CB8AC3E}">
        <p14:creationId xmlns:p14="http://schemas.microsoft.com/office/powerpoint/2010/main" val="11927222"/>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text columns">
    <p:spTree>
      <p:nvGrpSpPr>
        <p:cNvPr id="1" name=""/>
        <p:cNvGrpSpPr/>
        <p:nvPr/>
      </p:nvGrpSpPr>
      <p:grpSpPr>
        <a:xfrm>
          <a:off x="0" y="0"/>
          <a:ext cx="0" cy="0"/>
          <a:chOff x="0" y="0"/>
          <a:chExt cx="0" cy="0"/>
        </a:xfrm>
      </p:grpSpPr>
      <p:sp>
        <p:nvSpPr>
          <p:cNvPr id="6" name="Rectangle 3"/>
          <p:cNvSpPr/>
          <p:nvPr userDrawn="1"/>
        </p:nvSpPr>
        <p:spPr bwMode="gray">
          <a:xfrm>
            <a:off x="0" y="1106488"/>
            <a:ext cx="3019425" cy="3517900"/>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dirty="0">
              <a:solidFill>
                <a:srgbClr val="232323"/>
              </a:solidFill>
              <a:latin typeface="+mn-lt"/>
              <a:cs typeface="+mn-cs"/>
            </a:endParaRPr>
          </a:p>
        </p:txBody>
      </p:sp>
      <p:sp>
        <p:nvSpPr>
          <p:cNvPr id="7" name="Rectangle 11"/>
          <p:cNvSpPr/>
          <p:nvPr userDrawn="1"/>
        </p:nvSpPr>
        <p:spPr bwMode="gray">
          <a:xfrm>
            <a:off x="3057525" y="1106488"/>
            <a:ext cx="3024188" cy="3517900"/>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dirty="0">
              <a:solidFill>
                <a:srgbClr val="232323"/>
              </a:solidFill>
              <a:latin typeface="+mn-lt"/>
              <a:cs typeface="+mn-cs"/>
            </a:endParaRPr>
          </a:p>
        </p:txBody>
      </p:sp>
      <p:sp>
        <p:nvSpPr>
          <p:cNvPr id="9" name="Rectangle 12"/>
          <p:cNvSpPr/>
          <p:nvPr userDrawn="1"/>
        </p:nvSpPr>
        <p:spPr bwMode="gray">
          <a:xfrm>
            <a:off x="6118225" y="1106488"/>
            <a:ext cx="3024188" cy="3517900"/>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dirty="0">
              <a:solidFill>
                <a:srgbClr val="232323"/>
              </a:solidFill>
              <a:latin typeface="+mn-lt"/>
              <a:cs typeface="+mn-cs"/>
            </a:endParaRPr>
          </a:p>
        </p:txBody>
      </p:sp>
      <p:sp>
        <p:nvSpPr>
          <p:cNvPr id="3" name="Espace réservé du contenu 2"/>
          <p:cNvSpPr>
            <a:spLocks noGrp="1"/>
          </p:cNvSpPr>
          <p:nvPr>
            <p:ph idx="1"/>
          </p:nvPr>
        </p:nvSpPr>
        <p:spPr bwMode="gray">
          <a:xfrm>
            <a:off x="520127" y="1106091"/>
            <a:ext cx="2499174" cy="3518297"/>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8" name="Titre 7"/>
          <p:cNvSpPr>
            <a:spLocks noGrp="1"/>
          </p:cNvSpPr>
          <p:nvPr>
            <p:ph type="title"/>
          </p:nvPr>
        </p:nvSpPr>
        <p:spPr bwMode="gray"/>
        <p:txBody>
          <a:bodyPr/>
          <a:lstStyle/>
          <a:p>
            <a:r>
              <a:rPr lang="es-ES" noProof="0" smtClean="0"/>
              <a:t>Haga clic para modificar el estilo de título del patrón</a:t>
            </a:r>
            <a:endParaRPr lang="en-GB" noProof="0" dirty="0"/>
          </a:p>
        </p:txBody>
      </p:sp>
      <p:sp>
        <p:nvSpPr>
          <p:cNvPr id="14" name="Espace réservé du contenu 2"/>
          <p:cNvSpPr>
            <a:spLocks noGrp="1"/>
          </p:cNvSpPr>
          <p:nvPr>
            <p:ph idx="13"/>
          </p:nvPr>
        </p:nvSpPr>
        <p:spPr bwMode="gray">
          <a:xfrm>
            <a:off x="3313956" y="1106091"/>
            <a:ext cx="2499174" cy="3518297"/>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15" name="Espace réservé du contenu 2"/>
          <p:cNvSpPr>
            <a:spLocks noGrp="1"/>
          </p:cNvSpPr>
          <p:nvPr>
            <p:ph idx="14"/>
          </p:nvPr>
        </p:nvSpPr>
        <p:spPr bwMode="gray">
          <a:xfrm>
            <a:off x="6366867" y="1106091"/>
            <a:ext cx="2499174" cy="3518297"/>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10" name="Espace réservé de la date 8"/>
          <p:cNvSpPr>
            <a:spLocks noGrp="1"/>
          </p:cNvSpPr>
          <p:nvPr>
            <p:ph type="dt" sz="half" idx="15"/>
          </p:nvPr>
        </p:nvSpPr>
        <p:spPr/>
        <p:txBody>
          <a:bodyPr/>
          <a:lstStyle>
            <a:lvl1pPr>
              <a:defRPr/>
            </a:lvl1pPr>
          </a:lstStyle>
          <a:p>
            <a:pPr>
              <a:defRPr/>
            </a:pPr>
            <a:endParaRPr lang="en-GB"/>
          </a:p>
        </p:txBody>
      </p:sp>
      <p:sp>
        <p:nvSpPr>
          <p:cNvPr id="11" name="Espace réservé du numéro de diapositive 10"/>
          <p:cNvSpPr>
            <a:spLocks noGrp="1"/>
          </p:cNvSpPr>
          <p:nvPr>
            <p:ph type="sldNum" sz="quarter" idx="16"/>
          </p:nvPr>
        </p:nvSpPr>
        <p:spPr/>
        <p:txBody>
          <a:bodyPr/>
          <a:lstStyle>
            <a:lvl1pPr>
              <a:defRPr smtClean="0"/>
            </a:lvl1pPr>
          </a:lstStyle>
          <a:p>
            <a:pPr>
              <a:defRPr/>
            </a:pPr>
            <a:fld id="{4DEAAA82-FFB2-4EA7-B388-287BF95B6970}" type="slidenum">
              <a:rPr lang="en-GB" altLang="fr-FR"/>
              <a:pPr>
                <a:defRPr/>
              </a:pPr>
              <a:t>‹N°›</a:t>
            </a:fld>
            <a:endParaRPr lang="en-GB" altLang="fr-FR"/>
          </a:p>
        </p:txBody>
      </p:sp>
    </p:spTree>
    <p:extLst>
      <p:ext uri="{BB962C8B-B14F-4D97-AF65-F5344CB8AC3E}">
        <p14:creationId xmlns:p14="http://schemas.microsoft.com/office/powerpoint/2010/main" val="112405770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3" name="Groupe 39"/>
          <p:cNvGrpSpPr/>
          <p:nvPr userDrawn="1"/>
        </p:nvGrpSpPr>
        <p:grpSpPr bwMode="gray">
          <a:xfrm>
            <a:off x="1" y="0"/>
            <a:ext cx="9145587" cy="1329929"/>
            <a:chOff x="0" y="1958231"/>
            <a:chExt cx="9145587" cy="1773238"/>
          </a:xfrm>
          <a:solidFill>
            <a:schemeClr val="accent4"/>
          </a:solidFill>
        </p:grpSpPr>
        <p:sp>
          <p:nvSpPr>
            <p:cNvPr id="4" name="Freeform 20"/>
            <p:cNvSpPr>
              <a:spLocks/>
            </p:cNvSpPr>
            <p:nvPr/>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fr-FR">
                <a:latin typeface="+mn-lt"/>
                <a:cs typeface="+mn-cs"/>
              </a:endParaRPr>
            </a:p>
          </p:txBody>
        </p:sp>
        <p:sp>
          <p:nvSpPr>
            <p:cNvPr id="5" name="Freeform 22"/>
            <p:cNvSpPr>
              <a:spLocks/>
            </p:cNvSpPr>
            <p:nvPr/>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fr-FR">
                <a:latin typeface="+mn-lt"/>
                <a:cs typeface="+mn-cs"/>
              </a:endParaRPr>
            </a:p>
          </p:txBody>
        </p:sp>
      </p:grpSp>
      <p:sp>
        <p:nvSpPr>
          <p:cNvPr id="6" name="Freeform 21"/>
          <p:cNvSpPr>
            <a:spLocks/>
          </p:cNvSpPr>
          <p:nvPr userDrawn="1"/>
        </p:nvSpPr>
        <p:spPr bwMode="gray">
          <a:xfrm>
            <a:off x="0" y="0"/>
            <a:ext cx="9145588" cy="1271588"/>
          </a:xfrm>
          <a:custGeom>
            <a:avLst/>
            <a:gdLst>
              <a:gd name="T0" fmla="*/ 0 w 5596"/>
              <a:gd name="T1" fmla="*/ 0 h 1037"/>
              <a:gd name="T2" fmla="*/ 0 w 5596"/>
              <a:gd name="T3" fmla="*/ 2147483646 h 1037"/>
              <a:gd name="T4" fmla="*/ 2147483646 w 5596"/>
              <a:gd name="T5" fmla="*/ 2147483646 h 1037"/>
              <a:gd name="T6" fmla="*/ 2147483646 w 5596"/>
              <a:gd name="T7" fmla="*/ 2147483646 h 1037"/>
              <a:gd name="T8" fmla="*/ 2147483646 w 5596"/>
              <a:gd name="T9" fmla="*/ 0 h 1037"/>
              <a:gd name="T10" fmla="*/ 0 w 5596"/>
              <a:gd name="T11" fmla="*/ 0 h 10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ZoneTexte 9"/>
          <p:cNvSpPr txBox="1">
            <a:spLocks noChangeArrowheads="1"/>
          </p:cNvSpPr>
          <p:nvPr userDrawn="1"/>
        </p:nvSpPr>
        <p:spPr bwMode="gray">
          <a:xfrm>
            <a:off x="461963" y="582613"/>
            <a:ext cx="2381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defRPr/>
            </a:pPr>
            <a:r>
              <a:rPr lang="it-IT" altLang="fr-FR" sz="2800" smtClean="0">
                <a:solidFill>
                  <a:schemeClr val="bg1"/>
                </a:solidFill>
                <a:cs typeface="Arial" charset="0"/>
              </a:rPr>
              <a:t>TUESDAY 24th</a:t>
            </a:r>
          </a:p>
        </p:txBody>
      </p:sp>
      <p:sp>
        <p:nvSpPr>
          <p:cNvPr id="9" name="Espace réservé du texte 8"/>
          <p:cNvSpPr>
            <a:spLocks noGrp="1"/>
          </p:cNvSpPr>
          <p:nvPr>
            <p:ph type="body" sz="quarter" idx="13"/>
          </p:nvPr>
        </p:nvSpPr>
        <p:spPr bwMode="gray">
          <a:xfrm>
            <a:off x="539750" y="1869672"/>
            <a:ext cx="8232775" cy="2754716"/>
          </a:xfrm>
          <a:prstGeom prst="rect">
            <a:avLst/>
          </a:prstGeom>
        </p:spPr>
        <p:txBody>
          <a:bodyPr/>
          <a:lstStyle>
            <a:lvl1pPr marL="0" indent="0">
              <a:spcBef>
                <a:spcPts val="800"/>
              </a:spcBef>
              <a:buFont typeface="Arial" panose="020B0604020202020204" pitchFamily="34" charset="0"/>
              <a:buNone/>
              <a:defRPr sz="2400" b="0"/>
            </a:lvl1pPr>
            <a:lvl2pPr marL="0" indent="0">
              <a:spcBef>
                <a:spcPts val="800"/>
              </a:spcBef>
              <a:buFont typeface="Arial" panose="020B0604020202020204" pitchFamily="34" charset="0"/>
              <a:buNone/>
              <a:defRPr sz="2800" b="1"/>
            </a:lvl2pPr>
            <a:lvl3pPr marL="493713" indent="0">
              <a:buNone/>
              <a:defRPr/>
            </a:lvl3pPr>
            <a:lvl4pPr marL="898525" indent="0">
              <a:buFont typeface="Arial" panose="020B0604020202020204" pitchFamily="34" charset="0"/>
              <a:buNone/>
              <a:defRPr/>
            </a:lvl4pPr>
            <a:lvl5pPr marL="898525" indent="0">
              <a:buFont typeface="Arial" panose="020B0604020202020204" pitchFamily="34" charset="0"/>
              <a:buNone/>
              <a:defRPr/>
            </a:lvl5pPr>
          </a:lstStyle>
          <a:p>
            <a:pPr lvl="0"/>
            <a:r>
              <a:rPr lang="es-ES" noProof="0" smtClean="0"/>
              <a:t>Haga clic para modificar el estilo de texto del patrón</a:t>
            </a:r>
          </a:p>
          <a:p>
            <a:pPr lvl="1"/>
            <a:r>
              <a:rPr lang="es-ES" noProof="0" smtClean="0"/>
              <a:t>Segundo nivel</a:t>
            </a:r>
          </a:p>
        </p:txBody>
      </p:sp>
      <p:sp>
        <p:nvSpPr>
          <p:cNvPr id="8" name="Espace réservé de la date 2"/>
          <p:cNvSpPr>
            <a:spLocks noGrp="1"/>
          </p:cNvSpPr>
          <p:nvPr>
            <p:ph type="dt" sz="half" idx="14"/>
          </p:nvPr>
        </p:nvSpPr>
        <p:spPr/>
        <p:txBody>
          <a:bodyPr/>
          <a:lstStyle>
            <a:lvl1pPr>
              <a:defRPr/>
            </a:lvl1pPr>
          </a:lstStyle>
          <a:p>
            <a:pPr>
              <a:defRPr/>
            </a:pPr>
            <a:endParaRPr lang="fr-FR"/>
          </a:p>
        </p:txBody>
      </p:sp>
      <p:sp>
        <p:nvSpPr>
          <p:cNvPr id="10" name="Espace réservé du numéro de diapositive 4"/>
          <p:cNvSpPr>
            <a:spLocks noGrp="1"/>
          </p:cNvSpPr>
          <p:nvPr>
            <p:ph type="sldNum" sz="quarter" idx="15"/>
          </p:nvPr>
        </p:nvSpPr>
        <p:spPr/>
        <p:txBody>
          <a:bodyPr/>
          <a:lstStyle>
            <a:lvl1pPr>
              <a:defRPr smtClean="0"/>
            </a:lvl1pPr>
          </a:lstStyle>
          <a:p>
            <a:pPr>
              <a:defRPr/>
            </a:pPr>
            <a:fld id="{3CCA5359-A11E-42E4-A3E2-A83AFB1EF606}" type="slidenum">
              <a:rPr lang="fr-FR" altLang="fr-FR"/>
              <a:pPr>
                <a:defRPr/>
              </a:pPr>
              <a:t>‹N°›</a:t>
            </a:fld>
            <a:endParaRPr lang="fr-FR" altLang="fr-FR"/>
          </a:p>
        </p:txBody>
      </p:sp>
    </p:spTree>
    <p:extLst>
      <p:ext uri="{BB962C8B-B14F-4D97-AF65-F5344CB8AC3E}">
        <p14:creationId xmlns:p14="http://schemas.microsoft.com/office/powerpoint/2010/main" val="3302548575"/>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p:nvPr>
        </p:nvSpPr>
        <p:spPr bwMode="gray"/>
        <p:txBody>
          <a:bodyPr/>
          <a:lstStyle/>
          <a:p>
            <a:r>
              <a:rPr lang="es-ES" noProof="0" smtClean="0"/>
              <a:t>Haga clic para modificar el estilo de título del patrón</a:t>
            </a:r>
            <a:endParaRPr lang="en-GB" noProof="0" dirty="0"/>
          </a:p>
        </p:txBody>
      </p:sp>
      <p:sp>
        <p:nvSpPr>
          <p:cNvPr id="3" name="Espace réservé de la date 3"/>
          <p:cNvSpPr>
            <a:spLocks noGrp="1"/>
          </p:cNvSpPr>
          <p:nvPr>
            <p:ph type="dt" sz="half" idx="10"/>
          </p:nvPr>
        </p:nvSpPr>
        <p:spPr/>
        <p:txBody>
          <a:bodyPr/>
          <a:lstStyle>
            <a:lvl1pPr>
              <a:defRPr/>
            </a:lvl1pPr>
          </a:lstStyle>
          <a:p>
            <a:pPr>
              <a:defRPr/>
            </a:pPr>
            <a:endParaRPr lang="en-GB"/>
          </a:p>
        </p:txBody>
      </p:sp>
      <p:sp>
        <p:nvSpPr>
          <p:cNvPr id="4" name="Espace réservé du numéro de diapositive 5"/>
          <p:cNvSpPr>
            <a:spLocks noGrp="1"/>
          </p:cNvSpPr>
          <p:nvPr>
            <p:ph type="sldNum" sz="quarter" idx="11"/>
          </p:nvPr>
        </p:nvSpPr>
        <p:spPr/>
        <p:txBody>
          <a:bodyPr/>
          <a:lstStyle>
            <a:lvl1pPr>
              <a:defRPr smtClean="0"/>
            </a:lvl1pPr>
          </a:lstStyle>
          <a:p>
            <a:pPr>
              <a:defRPr/>
            </a:pPr>
            <a:fld id="{F4813B0A-2C9F-4BC0-B763-1DE728A88368}" type="slidenum">
              <a:rPr lang="en-GB" altLang="fr-FR"/>
              <a:pPr>
                <a:defRPr/>
              </a:pPr>
              <a:t>‹N°›</a:t>
            </a:fld>
            <a:endParaRPr lang="en-GB" altLang="fr-FR"/>
          </a:p>
        </p:txBody>
      </p:sp>
    </p:spTree>
    <p:extLst>
      <p:ext uri="{BB962C8B-B14F-4D97-AF65-F5344CB8AC3E}">
        <p14:creationId xmlns:p14="http://schemas.microsoft.com/office/powerpoint/2010/main" val="2744993127"/>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cxnSp>
        <p:nvCxnSpPr>
          <p:cNvPr id="2" name="Connecteur droit 11"/>
          <p:cNvCxnSpPr/>
          <p:nvPr userDrawn="1"/>
        </p:nvCxnSpPr>
        <p:spPr bwMode="gray">
          <a:xfrm>
            <a:off x="531813" y="4903788"/>
            <a:ext cx="0" cy="74612"/>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sp>
        <p:nvSpPr>
          <p:cNvPr id="3" name="Rectangle 9"/>
          <p:cNvSpPr/>
          <p:nvPr userDrawn="1"/>
        </p:nvSpPr>
        <p:spPr bwMode="gray">
          <a:xfrm>
            <a:off x="0" y="0"/>
            <a:ext cx="9144000" cy="79375"/>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9" eaLnBrk="1" fontAlgn="auto" hangingPunct="1">
              <a:spcBef>
                <a:spcPts val="0"/>
              </a:spcBef>
              <a:spcAft>
                <a:spcPts val="0"/>
              </a:spcAft>
              <a:defRPr/>
            </a:pPr>
            <a:endParaRPr lang="en-GB" dirty="0">
              <a:solidFill>
                <a:srgbClr val="FFFFFF"/>
              </a:solidFill>
            </a:endParaRPr>
          </a:p>
        </p:txBody>
      </p:sp>
      <p:pic>
        <p:nvPicPr>
          <p:cNvPr id="4" name="Imag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043863" y="4681538"/>
            <a:ext cx="56038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e la date 1"/>
          <p:cNvSpPr>
            <a:spLocks noGrp="1"/>
          </p:cNvSpPr>
          <p:nvPr>
            <p:ph type="dt" sz="half" idx="10"/>
          </p:nvPr>
        </p:nvSpPr>
        <p:spPr/>
        <p:txBody>
          <a:bodyPr/>
          <a:lstStyle>
            <a:lvl1pPr>
              <a:defRPr/>
            </a:lvl1pPr>
          </a:lstStyle>
          <a:p>
            <a:pPr>
              <a:defRPr/>
            </a:pPr>
            <a:endParaRPr lang="en-GB"/>
          </a:p>
        </p:txBody>
      </p:sp>
      <p:sp>
        <p:nvSpPr>
          <p:cNvPr id="6" name="Espace réservé du numéro de diapositive 3"/>
          <p:cNvSpPr>
            <a:spLocks noGrp="1"/>
          </p:cNvSpPr>
          <p:nvPr>
            <p:ph type="sldNum" sz="quarter" idx="11"/>
          </p:nvPr>
        </p:nvSpPr>
        <p:spPr/>
        <p:txBody>
          <a:bodyPr/>
          <a:lstStyle>
            <a:lvl1pPr>
              <a:defRPr smtClean="0"/>
            </a:lvl1pPr>
          </a:lstStyle>
          <a:p>
            <a:pPr>
              <a:defRPr/>
            </a:pPr>
            <a:fld id="{00794868-B27A-43D4-9B91-E19F49B2C267}" type="slidenum">
              <a:rPr lang="en-GB" altLang="fr-FR"/>
              <a:pPr>
                <a:defRPr/>
              </a:pPr>
              <a:t>‹N°›</a:t>
            </a:fld>
            <a:endParaRPr lang="en-GB" altLang="fr-FR"/>
          </a:p>
        </p:txBody>
      </p:sp>
    </p:spTree>
    <p:extLst>
      <p:ext uri="{BB962C8B-B14F-4D97-AF65-F5344CB8AC3E}">
        <p14:creationId xmlns:p14="http://schemas.microsoft.com/office/powerpoint/2010/main" val="126750504"/>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grpSp>
        <p:nvGrpSpPr>
          <p:cNvPr id="2" name="Groupe 39"/>
          <p:cNvGrpSpPr/>
          <p:nvPr userDrawn="1"/>
        </p:nvGrpSpPr>
        <p:grpSpPr bwMode="gray">
          <a:xfrm>
            <a:off x="1" y="0"/>
            <a:ext cx="9145587" cy="1329929"/>
            <a:chOff x="0" y="1958231"/>
            <a:chExt cx="9145587" cy="1773238"/>
          </a:xfrm>
          <a:solidFill>
            <a:schemeClr val="accent4"/>
          </a:solidFill>
        </p:grpSpPr>
        <p:sp>
          <p:nvSpPr>
            <p:cNvPr id="3" name="Freeform 20"/>
            <p:cNvSpPr>
              <a:spLocks/>
            </p:cNvSpPr>
            <p:nvPr/>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en-GB" dirty="0">
                <a:solidFill>
                  <a:srgbClr val="232323"/>
                </a:solidFill>
                <a:latin typeface="+mn-lt"/>
                <a:cs typeface="+mn-cs"/>
              </a:endParaRPr>
            </a:p>
          </p:txBody>
        </p:sp>
        <p:sp>
          <p:nvSpPr>
            <p:cNvPr id="4" name="Freeform 22"/>
            <p:cNvSpPr>
              <a:spLocks/>
            </p:cNvSpPr>
            <p:nvPr/>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en-GB" dirty="0">
                <a:solidFill>
                  <a:srgbClr val="232323"/>
                </a:solidFill>
                <a:latin typeface="+mn-lt"/>
                <a:cs typeface="+mn-cs"/>
              </a:endParaRPr>
            </a:p>
          </p:txBody>
        </p:sp>
      </p:grpSp>
      <p:sp>
        <p:nvSpPr>
          <p:cNvPr id="5" name="Freeform 21"/>
          <p:cNvSpPr>
            <a:spLocks/>
          </p:cNvSpPr>
          <p:nvPr userDrawn="1"/>
        </p:nvSpPr>
        <p:spPr bwMode="gray">
          <a:xfrm>
            <a:off x="0" y="0"/>
            <a:ext cx="9145588" cy="1271588"/>
          </a:xfrm>
          <a:custGeom>
            <a:avLst/>
            <a:gdLst>
              <a:gd name="T0" fmla="*/ 0 w 5596"/>
              <a:gd name="T1" fmla="*/ 0 h 1037"/>
              <a:gd name="T2" fmla="*/ 0 w 5596"/>
              <a:gd name="T3" fmla="*/ 2147483646 h 1037"/>
              <a:gd name="T4" fmla="*/ 2147483646 w 5596"/>
              <a:gd name="T5" fmla="*/ 2147483646 h 1037"/>
              <a:gd name="T6" fmla="*/ 2147483646 w 5596"/>
              <a:gd name="T7" fmla="*/ 2147483646 h 1037"/>
              <a:gd name="T8" fmla="*/ 2147483646 w 5596"/>
              <a:gd name="T9" fmla="*/ 0 h 1037"/>
              <a:gd name="T10" fmla="*/ 0 w 5596"/>
              <a:gd name="T11" fmla="*/ 0 h 10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ZoneTexte 8"/>
          <p:cNvSpPr txBox="1">
            <a:spLocks noChangeArrowheads="1"/>
          </p:cNvSpPr>
          <p:nvPr userDrawn="1"/>
        </p:nvSpPr>
        <p:spPr bwMode="gray">
          <a:xfrm>
            <a:off x="461963" y="582613"/>
            <a:ext cx="2381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defRPr/>
            </a:pPr>
            <a:r>
              <a:rPr lang="en-GB" altLang="fr-FR" sz="2800" smtClean="0">
                <a:solidFill>
                  <a:srgbClr val="FFFFFF"/>
                </a:solidFill>
                <a:cs typeface="Arial" charset="0"/>
              </a:rPr>
              <a:t>CONTACTS</a:t>
            </a:r>
          </a:p>
        </p:txBody>
      </p:sp>
      <p:sp>
        <p:nvSpPr>
          <p:cNvPr id="7" name="Espace réservé de la date 2"/>
          <p:cNvSpPr>
            <a:spLocks noGrp="1"/>
          </p:cNvSpPr>
          <p:nvPr>
            <p:ph type="dt" sz="half" idx="10"/>
          </p:nvPr>
        </p:nvSpPr>
        <p:spPr/>
        <p:txBody>
          <a:bodyPr/>
          <a:lstStyle>
            <a:lvl1pPr>
              <a:defRPr/>
            </a:lvl1pPr>
          </a:lstStyle>
          <a:p>
            <a:pPr>
              <a:defRPr/>
            </a:pPr>
            <a:endParaRPr lang="en-GB"/>
          </a:p>
        </p:txBody>
      </p:sp>
      <p:sp>
        <p:nvSpPr>
          <p:cNvPr id="8" name="Espace réservé du numéro de diapositive 4"/>
          <p:cNvSpPr>
            <a:spLocks noGrp="1"/>
          </p:cNvSpPr>
          <p:nvPr>
            <p:ph type="sldNum" sz="quarter" idx="11"/>
          </p:nvPr>
        </p:nvSpPr>
        <p:spPr/>
        <p:txBody>
          <a:bodyPr/>
          <a:lstStyle>
            <a:lvl1pPr>
              <a:defRPr smtClean="0"/>
            </a:lvl1pPr>
          </a:lstStyle>
          <a:p>
            <a:pPr>
              <a:defRPr/>
            </a:pPr>
            <a:fld id="{4A210964-E4B8-41D7-B357-70613E00D835}" type="slidenum">
              <a:rPr lang="en-GB" altLang="fr-FR"/>
              <a:pPr>
                <a:defRPr/>
              </a:pPr>
              <a:t>‹N°›</a:t>
            </a:fld>
            <a:endParaRPr lang="en-GB" altLang="fr-FR"/>
          </a:p>
        </p:txBody>
      </p:sp>
    </p:spTree>
    <p:extLst>
      <p:ext uri="{BB962C8B-B14F-4D97-AF65-F5344CB8AC3E}">
        <p14:creationId xmlns:p14="http://schemas.microsoft.com/office/powerpoint/2010/main" val="247842951"/>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grpSp>
        <p:nvGrpSpPr>
          <p:cNvPr id="2" name="Groupe 39"/>
          <p:cNvGrpSpPr/>
          <p:nvPr userDrawn="1"/>
        </p:nvGrpSpPr>
        <p:grpSpPr bwMode="gray">
          <a:xfrm>
            <a:off x="1" y="0"/>
            <a:ext cx="9145587" cy="1329929"/>
            <a:chOff x="0" y="1958231"/>
            <a:chExt cx="9145587" cy="1773238"/>
          </a:xfrm>
          <a:solidFill>
            <a:schemeClr val="accent4"/>
          </a:solidFill>
        </p:grpSpPr>
        <p:sp>
          <p:nvSpPr>
            <p:cNvPr id="3" name="Freeform 20"/>
            <p:cNvSpPr>
              <a:spLocks/>
            </p:cNvSpPr>
            <p:nvPr/>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en-GB" dirty="0">
                <a:solidFill>
                  <a:srgbClr val="232323"/>
                </a:solidFill>
                <a:latin typeface="+mn-lt"/>
                <a:cs typeface="+mn-cs"/>
              </a:endParaRPr>
            </a:p>
          </p:txBody>
        </p:sp>
        <p:sp>
          <p:nvSpPr>
            <p:cNvPr id="4" name="Freeform 22"/>
            <p:cNvSpPr>
              <a:spLocks/>
            </p:cNvSpPr>
            <p:nvPr/>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en-GB" dirty="0">
                <a:solidFill>
                  <a:srgbClr val="232323"/>
                </a:solidFill>
                <a:latin typeface="+mn-lt"/>
                <a:cs typeface="+mn-cs"/>
              </a:endParaRPr>
            </a:p>
          </p:txBody>
        </p:sp>
      </p:grpSp>
      <p:sp>
        <p:nvSpPr>
          <p:cNvPr id="5" name="Freeform 21"/>
          <p:cNvSpPr>
            <a:spLocks/>
          </p:cNvSpPr>
          <p:nvPr userDrawn="1"/>
        </p:nvSpPr>
        <p:spPr bwMode="gray">
          <a:xfrm>
            <a:off x="0" y="0"/>
            <a:ext cx="9145588" cy="1271588"/>
          </a:xfrm>
          <a:custGeom>
            <a:avLst/>
            <a:gdLst>
              <a:gd name="T0" fmla="*/ 0 w 5596"/>
              <a:gd name="T1" fmla="*/ 0 h 1037"/>
              <a:gd name="T2" fmla="*/ 0 w 5596"/>
              <a:gd name="T3" fmla="*/ 2147483646 h 1037"/>
              <a:gd name="T4" fmla="*/ 2147483646 w 5596"/>
              <a:gd name="T5" fmla="*/ 2147483646 h 1037"/>
              <a:gd name="T6" fmla="*/ 2147483646 w 5596"/>
              <a:gd name="T7" fmla="*/ 2147483646 h 1037"/>
              <a:gd name="T8" fmla="*/ 2147483646 w 5596"/>
              <a:gd name="T9" fmla="*/ 0 h 1037"/>
              <a:gd name="T10" fmla="*/ 0 w 5596"/>
              <a:gd name="T11" fmla="*/ 0 h 10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Espace réservé de la date 2"/>
          <p:cNvSpPr>
            <a:spLocks noGrp="1"/>
          </p:cNvSpPr>
          <p:nvPr>
            <p:ph type="dt" sz="half" idx="10"/>
          </p:nvPr>
        </p:nvSpPr>
        <p:spPr/>
        <p:txBody>
          <a:bodyPr/>
          <a:lstStyle>
            <a:lvl1pPr>
              <a:defRPr/>
            </a:lvl1pPr>
          </a:lstStyle>
          <a:p>
            <a:pPr>
              <a:defRPr/>
            </a:pPr>
            <a:endParaRPr lang="en-GB"/>
          </a:p>
        </p:txBody>
      </p:sp>
      <p:sp>
        <p:nvSpPr>
          <p:cNvPr id="7" name="Espace réservé du numéro de diapositive 4"/>
          <p:cNvSpPr>
            <a:spLocks noGrp="1"/>
          </p:cNvSpPr>
          <p:nvPr>
            <p:ph type="sldNum" sz="quarter" idx="11"/>
          </p:nvPr>
        </p:nvSpPr>
        <p:spPr/>
        <p:txBody>
          <a:bodyPr/>
          <a:lstStyle>
            <a:lvl1pPr>
              <a:defRPr smtClean="0"/>
            </a:lvl1pPr>
          </a:lstStyle>
          <a:p>
            <a:pPr>
              <a:defRPr/>
            </a:pPr>
            <a:fld id="{56D38434-ADD0-49BE-A4A8-421624CF0506}" type="slidenum">
              <a:rPr lang="en-GB" altLang="fr-FR"/>
              <a:pPr>
                <a:defRPr/>
              </a:pPr>
              <a:t>‹N°›</a:t>
            </a:fld>
            <a:endParaRPr lang="en-GB" altLang="fr-FR"/>
          </a:p>
        </p:txBody>
      </p:sp>
    </p:spTree>
    <p:extLst>
      <p:ext uri="{BB962C8B-B14F-4D97-AF65-F5344CB8AC3E}">
        <p14:creationId xmlns:p14="http://schemas.microsoft.com/office/powerpoint/2010/main" val="3689465225"/>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re, sous-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15939" y="1113234"/>
            <a:ext cx="8088511" cy="351115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p:txBody>
      </p:sp>
      <p:sp>
        <p:nvSpPr>
          <p:cNvPr id="8" name="Titre 7"/>
          <p:cNvSpPr>
            <a:spLocks noGrp="1"/>
          </p:cNvSpPr>
          <p:nvPr>
            <p:ph type="title"/>
          </p:nvPr>
        </p:nvSpPr>
        <p:spPr>
          <a:xfrm>
            <a:off x="544439" y="237135"/>
            <a:ext cx="8045374" cy="249410"/>
          </a:xfrm>
        </p:spPr>
        <p:txBody>
          <a:bodyPr anchor="ctr"/>
          <a:lstStyle/>
          <a:p>
            <a:r>
              <a:rPr lang="fr-FR" smtClean="0"/>
              <a:t>Cliquez pour modifier le style du titre</a:t>
            </a:r>
            <a:endParaRPr lang="fr-FR" dirty="0"/>
          </a:p>
        </p:txBody>
      </p:sp>
      <p:sp>
        <p:nvSpPr>
          <p:cNvPr id="4" name="Espace réservé du texte 3"/>
          <p:cNvSpPr>
            <a:spLocks noGrp="1"/>
          </p:cNvSpPr>
          <p:nvPr>
            <p:ph type="body" sz="quarter" idx="13"/>
          </p:nvPr>
        </p:nvSpPr>
        <p:spPr>
          <a:xfrm>
            <a:off x="544439" y="492469"/>
            <a:ext cx="8045450" cy="202406"/>
          </a:xfrm>
          <a:prstGeom prst="rect">
            <a:avLst/>
          </a:prstGeom>
        </p:spPr>
        <p:txBody>
          <a:bodyPr tIns="45710" bIns="45710" rtlCol="0" anchor="ctr">
            <a:noAutofit/>
          </a:bodyPr>
          <a:lstStyle>
            <a:lvl1pPr marL="0" indent="0">
              <a:buFont typeface="Arial" panose="020B0604020202020204" pitchFamily="34" charset="0"/>
              <a:buNone/>
              <a:defRPr lang="fr-FR" sz="1800" cap="all" smtClean="0">
                <a:solidFill>
                  <a:srgbClr val="CF022B"/>
                </a:solidFill>
                <a:latin typeface="+mj-lt"/>
                <a:ea typeface="+mj-ea"/>
                <a:cs typeface="+mj-cs"/>
              </a:defRPr>
            </a:lvl1pPr>
            <a:lvl2pPr>
              <a:defRPr lang="fr-FR" smtClean="0"/>
            </a:lvl2pPr>
            <a:lvl3pPr>
              <a:defRPr lang="fr-FR" smtClean="0"/>
            </a:lvl3pPr>
            <a:lvl4pPr>
              <a:defRPr lang="fr-FR" smtClean="0"/>
            </a:lvl4pPr>
            <a:lvl5pPr>
              <a:defRPr lang="en-GB"/>
            </a:lvl5pPr>
          </a:lstStyle>
          <a:p>
            <a:pPr lvl="0"/>
            <a:r>
              <a:rPr lang="fr-FR" smtClean="0"/>
              <a:t>Cliquez pour modifier les styles du texte du masque</a:t>
            </a:r>
          </a:p>
        </p:txBody>
      </p:sp>
      <p:sp>
        <p:nvSpPr>
          <p:cNvPr id="5" name="Espace réservé de la date 8"/>
          <p:cNvSpPr>
            <a:spLocks noGrp="1"/>
          </p:cNvSpPr>
          <p:nvPr>
            <p:ph type="dt" sz="half" idx="14"/>
          </p:nvPr>
        </p:nvSpPr>
        <p:spPr/>
        <p:txBody>
          <a:bodyPr/>
          <a:lstStyle>
            <a:lvl1pPr>
              <a:defRPr/>
            </a:lvl1pPr>
          </a:lstStyle>
          <a:p>
            <a:pPr>
              <a:defRPr/>
            </a:pPr>
            <a:endParaRPr lang="fr-FR"/>
          </a:p>
        </p:txBody>
      </p:sp>
      <p:sp>
        <p:nvSpPr>
          <p:cNvPr id="6" name="Espace réservé du numéro de diapositive 10"/>
          <p:cNvSpPr>
            <a:spLocks noGrp="1"/>
          </p:cNvSpPr>
          <p:nvPr>
            <p:ph type="sldNum" sz="quarter" idx="15"/>
          </p:nvPr>
        </p:nvSpPr>
        <p:spPr/>
        <p:txBody>
          <a:bodyPr/>
          <a:lstStyle>
            <a:lvl1pPr>
              <a:defRPr smtClean="0"/>
            </a:lvl1pPr>
          </a:lstStyle>
          <a:p>
            <a:pPr>
              <a:defRPr/>
            </a:pPr>
            <a:fld id="{69814F34-E343-4772-908F-41431F213401}" type="slidenum">
              <a:rPr lang="fr-FR" altLang="fr-FR"/>
              <a:pPr>
                <a:defRPr/>
              </a:pPr>
              <a:t>‹N°›</a:t>
            </a:fld>
            <a:endParaRPr lang="fr-FR" altLang="fr-FR"/>
          </a:p>
        </p:txBody>
      </p:sp>
    </p:spTree>
    <p:extLst>
      <p:ext uri="{BB962C8B-B14F-4D97-AF65-F5344CB8AC3E}">
        <p14:creationId xmlns:p14="http://schemas.microsoft.com/office/powerpoint/2010/main" val="3798098231"/>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cxnSp>
        <p:nvCxnSpPr>
          <p:cNvPr id="5" name="Connecteur droit 17"/>
          <p:cNvCxnSpPr/>
          <p:nvPr userDrawn="1"/>
        </p:nvCxnSpPr>
        <p:spPr bwMode="gray">
          <a:xfrm>
            <a:off x="531813" y="4903788"/>
            <a:ext cx="0" cy="74612"/>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grpSp>
        <p:nvGrpSpPr>
          <p:cNvPr id="6" name="Groupe 13"/>
          <p:cNvGrpSpPr/>
          <p:nvPr userDrawn="1"/>
        </p:nvGrpSpPr>
        <p:grpSpPr bwMode="gray">
          <a:xfrm>
            <a:off x="1" y="1301670"/>
            <a:ext cx="9145587" cy="1329929"/>
            <a:chOff x="0" y="1958231"/>
            <a:chExt cx="9145587" cy="1773238"/>
          </a:xfrm>
          <a:solidFill>
            <a:schemeClr val="tx2">
              <a:lumMod val="10000"/>
              <a:lumOff val="90000"/>
            </a:schemeClr>
          </a:solidFill>
        </p:grpSpPr>
        <p:sp>
          <p:nvSpPr>
            <p:cNvPr id="7" name="Freeform 20"/>
            <p:cNvSpPr>
              <a:spLocks/>
            </p:cNvSpPr>
            <p:nvPr/>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fr-FR">
                <a:latin typeface="+mn-lt"/>
                <a:cs typeface="+mn-cs"/>
              </a:endParaRPr>
            </a:p>
          </p:txBody>
        </p:sp>
        <p:sp>
          <p:nvSpPr>
            <p:cNvPr id="8" name="Freeform 22"/>
            <p:cNvSpPr>
              <a:spLocks/>
            </p:cNvSpPr>
            <p:nvPr/>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99" eaLnBrk="1" fontAlgn="auto" hangingPunct="1">
                <a:spcBef>
                  <a:spcPts val="0"/>
                </a:spcBef>
                <a:spcAft>
                  <a:spcPts val="0"/>
                </a:spcAft>
                <a:defRPr/>
              </a:pPr>
              <a:endParaRPr lang="fr-FR">
                <a:latin typeface="+mn-lt"/>
                <a:cs typeface="+mn-cs"/>
              </a:endParaRPr>
            </a:p>
          </p:txBody>
        </p:sp>
      </p:grpSp>
      <p:sp>
        <p:nvSpPr>
          <p:cNvPr id="3" name="Espace réservé pour une image  2"/>
          <p:cNvSpPr>
            <a:spLocks noGrp="1"/>
          </p:cNvSpPr>
          <p:nvPr>
            <p:ph type="pic" sz="quarter" idx="15"/>
          </p:nvPr>
        </p:nvSpPr>
        <p:spPr bwMode="gray">
          <a:xfrm>
            <a:off x="-5490" y="-1904"/>
            <a:ext cx="9155891" cy="257365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txBody>
          <a:bodyPr rtlCol="0">
            <a:noAutofit/>
          </a:bodyPr>
          <a:lstStyle>
            <a:lvl1pPr marL="271463" marR="0" indent="-271463" algn="l" defTabSz="914199" rtl="0" eaLnBrk="1" fontAlgn="auto" latinLnBrk="0" hangingPunct="1">
              <a:lnSpc>
                <a:spcPct val="100000"/>
              </a:lnSpc>
              <a:spcBef>
                <a:spcPts val="1800"/>
              </a:spcBef>
              <a:spcAft>
                <a:spcPts val="0"/>
              </a:spcAft>
              <a:buClr>
                <a:srgbClr val="CF022B"/>
              </a:buClr>
              <a:buSzPct val="90000"/>
              <a:buFontTx/>
              <a:buBlip>
                <a:blip r:embed="rId2"/>
              </a:buBlip>
              <a:tabLst/>
              <a:defRPr/>
            </a:lvl1pPr>
          </a:lstStyle>
          <a:p>
            <a:pPr lvl="0"/>
            <a:r>
              <a:rPr lang="es-ES" noProof="0" smtClean="0"/>
              <a:t>Haga clic en el icono para agregar una imagen</a:t>
            </a:r>
            <a:endParaRPr lang="fr-FR" noProof="0" dirty="0"/>
          </a:p>
        </p:txBody>
      </p:sp>
      <p:sp>
        <p:nvSpPr>
          <p:cNvPr id="24" name="Titre 1"/>
          <p:cNvSpPr>
            <a:spLocks noGrp="1"/>
          </p:cNvSpPr>
          <p:nvPr>
            <p:ph type="ctrTitle"/>
          </p:nvPr>
        </p:nvSpPr>
        <p:spPr bwMode="gray">
          <a:xfrm>
            <a:off x="551885" y="2725343"/>
            <a:ext cx="6451431" cy="757110"/>
          </a:xfrm>
        </p:spPr>
        <p:txBody>
          <a:bodyPr wrap="square">
            <a:spAutoFit/>
          </a:bodyPr>
          <a:lstStyle>
            <a:lvl1pPr algn="l">
              <a:defRPr sz="2400" cap="all" baseline="0">
                <a:solidFill>
                  <a:schemeClr val="tx1"/>
                </a:solidFill>
              </a:defRPr>
            </a:lvl1pPr>
          </a:lstStyle>
          <a:p>
            <a:r>
              <a:rPr lang="es-ES" noProof="0" smtClean="0"/>
              <a:t>Haga clic para modificar el estilo de título del patrón</a:t>
            </a:r>
            <a:endParaRPr lang="fr-FR" dirty="0"/>
          </a:p>
        </p:txBody>
      </p:sp>
      <p:sp>
        <p:nvSpPr>
          <p:cNvPr id="25" name="Sous-titre 2"/>
          <p:cNvSpPr>
            <a:spLocks noGrp="1"/>
          </p:cNvSpPr>
          <p:nvPr>
            <p:ph type="subTitle" idx="1"/>
          </p:nvPr>
        </p:nvSpPr>
        <p:spPr bwMode="gray">
          <a:xfrm>
            <a:off x="546100" y="3490915"/>
            <a:ext cx="6457215" cy="307777"/>
          </a:xfrm>
          <a:prstGeom prst="rect">
            <a:avLst/>
          </a:prstGeom>
        </p:spPr>
        <p:txBody>
          <a:bodyPr>
            <a:spAutoFit/>
          </a:bodyPr>
          <a:lstStyle>
            <a:lvl1pPr marL="0" indent="0" algn="l">
              <a:spcBef>
                <a:spcPts val="411"/>
              </a:spcBef>
              <a:buFont typeface="Arial" panose="020B0604020202020204" pitchFamily="34" charset="0"/>
              <a:buNone/>
              <a:defRPr>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s-ES" noProof="0" smtClean="0"/>
              <a:t>Haga clic para modificar el estilo de subtítulo del patrón</a:t>
            </a:r>
            <a:endParaRPr lang="en-GB" noProof="0" dirty="0"/>
          </a:p>
        </p:txBody>
      </p:sp>
      <p:sp>
        <p:nvSpPr>
          <p:cNvPr id="9" name="Espace réservé de la date 14"/>
          <p:cNvSpPr>
            <a:spLocks noGrp="1"/>
          </p:cNvSpPr>
          <p:nvPr>
            <p:ph type="dt" sz="half" idx="16"/>
          </p:nvPr>
        </p:nvSpPr>
        <p:spPr/>
        <p:txBody>
          <a:bodyPr/>
          <a:lstStyle>
            <a:lvl1pPr>
              <a:defRPr/>
            </a:lvl1pPr>
          </a:lstStyle>
          <a:p>
            <a:pPr>
              <a:defRPr/>
            </a:pPr>
            <a:endParaRPr lang="fr-FR"/>
          </a:p>
        </p:txBody>
      </p:sp>
      <p:sp>
        <p:nvSpPr>
          <p:cNvPr id="10" name="Espace réservé du numéro de diapositive 16"/>
          <p:cNvSpPr>
            <a:spLocks noGrp="1"/>
          </p:cNvSpPr>
          <p:nvPr>
            <p:ph type="sldNum" sz="quarter" idx="17"/>
          </p:nvPr>
        </p:nvSpPr>
        <p:spPr/>
        <p:txBody>
          <a:bodyPr/>
          <a:lstStyle>
            <a:lvl1pPr>
              <a:defRPr smtClean="0"/>
            </a:lvl1pPr>
          </a:lstStyle>
          <a:p>
            <a:pPr>
              <a:defRPr/>
            </a:pPr>
            <a:fld id="{A223976E-7A4D-4E76-BE54-038AA7AA8A4D}" type="slidenum">
              <a:rPr lang="fr-FR" altLang="fr-FR"/>
              <a:pPr>
                <a:defRPr/>
              </a:pPr>
              <a:t>‹N°›</a:t>
            </a:fld>
            <a:endParaRPr lang="fr-FR" altLang="fr-FR"/>
          </a:p>
        </p:txBody>
      </p:sp>
    </p:spTree>
    <p:extLst>
      <p:ext uri="{BB962C8B-B14F-4D97-AF65-F5344CB8AC3E}">
        <p14:creationId xmlns:p14="http://schemas.microsoft.com/office/powerpoint/2010/main" val="246588534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3" name="Espace réservé du contenu 2"/>
          <p:cNvSpPr>
            <a:spLocks noGrp="1"/>
          </p:cNvSpPr>
          <p:nvPr>
            <p:ph idx="1"/>
          </p:nvPr>
        </p:nvSpPr>
        <p:spPr bwMode="gray">
          <a:xfrm>
            <a:off x="515939" y="1113234"/>
            <a:ext cx="8088511" cy="3511153"/>
          </a:xfrm>
          <a:prstGeom prst="rect">
            <a:avLst/>
          </a:prstGeom>
        </p:spPr>
        <p:txBody>
          <a:body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8" name="Titre 7"/>
          <p:cNvSpPr>
            <a:spLocks noGrp="1"/>
          </p:cNvSpPr>
          <p:nvPr>
            <p:ph type="title"/>
          </p:nvPr>
        </p:nvSpPr>
        <p:spPr bwMode="gray">
          <a:xfrm>
            <a:off x="544439" y="237135"/>
            <a:ext cx="8045374" cy="249410"/>
          </a:xfrm>
        </p:spPr>
        <p:txBody>
          <a:bodyPr anchor="ctr"/>
          <a:lstStyle/>
          <a:p>
            <a:r>
              <a:rPr lang="es-ES" noProof="0" smtClean="0"/>
              <a:t>Haga clic para modificar el estilo de título del patrón</a:t>
            </a:r>
            <a:endParaRPr lang="fr-FR" dirty="0"/>
          </a:p>
        </p:txBody>
      </p:sp>
      <p:sp>
        <p:nvSpPr>
          <p:cNvPr id="4" name="Espace réservé du texte 3"/>
          <p:cNvSpPr>
            <a:spLocks noGrp="1"/>
          </p:cNvSpPr>
          <p:nvPr>
            <p:ph type="body" sz="quarter" idx="13"/>
          </p:nvPr>
        </p:nvSpPr>
        <p:spPr bwMode="gray">
          <a:xfrm>
            <a:off x="544439" y="492469"/>
            <a:ext cx="8045450" cy="202406"/>
          </a:xfrm>
          <a:prstGeom prst="rect">
            <a:avLst/>
          </a:prstGeom>
        </p:spPr>
        <p:txBody>
          <a:bodyPr tIns="45710" bIns="45710" rtlCol="0" anchor="ctr">
            <a:noAutofit/>
          </a:bodyPr>
          <a:lstStyle>
            <a:lvl1pPr marL="0" indent="0">
              <a:lnSpc>
                <a:spcPct val="90000"/>
              </a:lnSpc>
              <a:spcBef>
                <a:spcPct val="0"/>
              </a:spcBef>
              <a:buFont typeface="Arial" panose="020B0604020202020204" pitchFamily="34" charset="0"/>
              <a:buNone/>
              <a:defRPr lang="fr-FR" sz="1800" cap="all" smtClean="0">
                <a:solidFill>
                  <a:srgbClr val="CF022B"/>
                </a:solidFill>
                <a:latin typeface="+mj-lt"/>
                <a:ea typeface="+mj-ea"/>
                <a:cs typeface="+mj-cs"/>
              </a:defRPr>
            </a:lvl1pPr>
            <a:lvl2pPr>
              <a:defRPr lang="fr-FR" smtClean="0"/>
            </a:lvl2pPr>
            <a:lvl3pPr>
              <a:defRPr lang="fr-FR" smtClean="0"/>
            </a:lvl3pPr>
            <a:lvl4pPr>
              <a:defRPr lang="fr-FR" smtClean="0"/>
            </a:lvl4pPr>
            <a:lvl5pPr>
              <a:defRPr lang="en-GB"/>
            </a:lvl5pPr>
          </a:lstStyle>
          <a:p>
            <a:pPr lvl="0"/>
            <a:r>
              <a:rPr lang="es-ES" noProof="0" smtClean="0"/>
              <a:t>Haga clic para modificar el estilo de texto del patrón</a:t>
            </a:r>
          </a:p>
        </p:txBody>
      </p:sp>
      <p:sp>
        <p:nvSpPr>
          <p:cNvPr id="5" name="Espace réservé de la date 3"/>
          <p:cNvSpPr>
            <a:spLocks noGrp="1"/>
          </p:cNvSpPr>
          <p:nvPr>
            <p:ph type="dt" sz="half" idx="14"/>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5"/>
          </p:nvPr>
        </p:nvSpPr>
        <p:spPr/>
        <p:txBody>
          <a:bodyPr/>
          <a:lstStyle>
            <a:lvl1pPr>
              <a:defRPr smtClean="0"/>
            </a:lvl1pPr>
          </a:lstStyle>
          <a:p>
            <a:pPr>
              <a:defRPr/>
            </a:pPr>
            <a:fld id="{629B86CF-FDEE-4F89-89D4-F1AD0A5F7FEE}" type="slidenum">
              <a:rPr lang="fr-FR" altLang="fr-FR"/>
              <a:pPr>
                <a:defRPr/>
              </a:pPr>
              <a:t>‹N°›</a:t>
            </a:fld>
            <a:endParaRPr lang="fr-FR" altLang="fr-FR"/>
          </a:p>
        </p:txBody>
      </p:sp>
    </p:spTree>
    <p:extLst>
      <p:ext uri="{BB962C8B-B14F-4D97-AF65-F5344CB8AC3E}">
        <p14:creationId xmlns:p14="http://schemas.microsoft.com/office/powerpoint/2010/main" val="145693823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Espace réservé du contenu 4"/>
          <p:cNvSpPr>
            <a:spLocks noGrp="1"/>
          </p:cNvSpPr>
          <p:nvPr>
            <p:ph sz="quarter" idx="14"/>
          </p:nvPr>
        </p:nvSpPr>
        <p:spPr bwMode="gray">
          <a:xfrm>
            <a:off x="4716016" y="1113235"/>
            <a:ext cx="3888234" cy="3509297"/>
          </a:xfrm>
          <a:prstGeom prst="rect">
            <a:avLst/>
          </a:prstGeom>
        </p:spPr>
        <p:txBody>
          <a:bodyPr/>
          <a:lstStyle>
            <a:lvl1pPr>
              <a:defRPr sz="2000"/>
            </a:lvl1pPr>
            <a:lvl2pPr>
              <a:defRPr sz="1800"/>
            </a:lvl2pPr>
            <a:lvl3pPr>
              <a:defRPr sz="1600"/>
            </a:lvl3pPr>
            <a:lvl4pPr>
              <a:defRPr sz="1600"/>
            </a:lvl4pPr>
            <a:lvl5pPr>
              <a:defRPr sz="1600"/>
            </a:lvl5p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3" name="Espace réservé du contenu 2"/>
          <p:cNvSpPr>
            <a:spLocks noGrp="1"/>
          </p:cNvSpPr>
          <p:nvPr>
            <p:ph idx="1"/>
          </p:nvPr>
        </p:nvSpPr>
        <p:spPr bwMode="gray">
          <a:xfrm>
            <a:off x="515939" y="1113235"/>
            <a:ext cx="3912046" cy="3508941"/>
          </a:xfrm>
          <a:prstGeom prst="rect">
            <a:avLst/>
          </a:prstGeom>
        </p:spPr>
        <p:txBody>
          <a:bodyPr/>
          <a:lstStyle>
            <a:lvl1pPr>
              <a:defRPr sz="2000"/>
            </a:lvl1pPr>
            <a:lvl2pPr>
              <a:defRPr sz="1800"/>
            </a:lvl2pPr>
            <a:lvl3pPr>
              <a:defRPr sz="1600"/>
            </a:lvl3p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8" name="Titre 7"/>
          <p:cNvSpPr>
            <a:spLocks noGrp="1"/>
          </p:cNvSpPr>
          <p:nvPr>
            <p:ph type="title"/>
          </p:nvPr>
        </p:nvSpPr>
        <p:spPr bwMode="gray"/>
        <p:txBody>
          <a:bodyPr/>
          <a:lstStyle/>
          <a:p>
            <a:r>
              <a:rPr lang="es-ES" noProof="0" smtClean="0"/>
              <a:t>Haga clic para modificar el estilo de título del patrón</a:t>
            </a:r>
            <a:endParaRPr lang="fr-FR" dirty="0"/>
          </a:p>
        </p:txBody>
      </p:sp>
      <p:sp>
        <p:nvSpPr>
          <p:cNvPr id="6" name="Espace réservé de la date 3"/>
          <p:cNvSpPr>
            <a:spLocks noGrp="1"/>
          </p:cNvSpPr>
          <p:nvPr>
            <p:ph type="dt" sz="half" idx="15"/>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6"/>
          </p:nvPr>
        </p:nvSpPr>
        <p:spPr/>
        <p:txBody>
          <a:bodyPr/>
          <a:lstStyle>
            <a:lvl1pPr>
              <a:defRPr smtClean="0"/>
            </a:lvl1pPr>
          </a:lstStyle>
          <a:p>
            <a:pPr>
              <a:defRPr/>
            </a:pPr>
            <a:fld id="{0B26E355-1C98-4718-939E-A10CDA33F4B3}" type="slidenum">
              <a:rPr lang="fr-FR" altLang="fr-FR"/>
              <a:pPr>
                <a:defRPr/>
              </a:pPr>
              <a:t>‹N°›</a:t>
            </a:fld>
            <a:endParaRPr lang="fr-FR" altLang="fr-FR"/>
          </a:p>
        </p:txBody>
      </p:sp>
    </p:spTree>
    <p:extLst>
      <p:ext uri="{BB962C8B-B14F-4D97-AF65-F5344CB8AC3E}">
        <p14:creationId xmlns:p14="http://schemas.microsoft.com/office/powerpoint/2010/main" val="240909937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mp; rectangular picture">
    <p:spTree>
      <p:nvGrpSpPr>
        <p:cNvPr id="1" name=""/>
        <p:cNvGrpSpPr/>
        <p:nvPr/>
      </p:nvGrpSpPr>
      <p:grpSpPr>
        <a:xfrm>
          <a:off x="0" y="0"/>
          <a:ext cx="0" cy="0"/>
          <a:chOff x="0" y="0"/>
          <a:chExt cx="0" cy="0"/>
        </a:xfrm>
      </p:grpSpPr>
      <p:sp>
        <p:nvSpPr>
          <p:cNvPr id="3" name="Espace réservé du contenu 2"/>
          <p:cNvSpPr>
            <a:spLocks noGrp="1"/>
          </p:cNvSpPr>
          <p:nvPr>
            <p:ph idx="1"/>
          </p:nvPr>
        </p:nvSpPr>
        <p:spPr bwMode="gray">
          <a:xfrm>
            <a:off x="515939" y="1113234"/>
            <a:ext cx="4056063" cy="3511153"/>
          </a:xfrm>
          <a:prstGeom prst="rect">
            <a:avLst/>
          </a:prstGeom>
        </p:spPr>
        <p:txBody>
          <a:bodyPr/>
          <a:lstStyle>
            <a:lvl1pPr>
              <a:defRPr sz="2000"/>
            </a:lvl1pPr>
            <a:lvl2pPr>
              <a:defRPr sz="1800"/>
            </a:lvl2pPr>
            <a:lvl3pPr>
              <a:defRPr sz="1600"/>
            </a:lvl3pPr>
          </a:lstStyle>
          <a:p>
            <a:pPr lvl="0"/>
            <a:r>
              <a:rPr lang="es-ES" noProof="0" smtClean="0"/>
              <a:t>Haga clic para modificar el estilo de texto del patrón</a:t>
            </a:r>
          </a:p>
          <a:p>
            <a:pPr lvl="1"/>
            <a:r>
              <a:rPr lang="es-ES" noProof="0" smtClean="0"/>
              <a:t>Segundo nivel</a:t>
            </a:r>
          </a:p>
          <a:p>
            <a:pPr lvl="2"/>
            <a:r>
              <a:rPr lang="es-ES" noProof="0" smtClean="0"/>
              <a:t>Tercer nivel</a:t>
            </a:r>
          </a:p>
        </p:txBody>
      </p:sp>
      <p:sp>
        <p:nvSpPr>
          <p:cNvPr id="8" name="Titre 7"/>
          <p:cNvSpPr>
            <a:spLocks noGrp="1"/>
          </p:cNvSpPr>
          <p:nvPr>
            <p:ph type="title"/>
          </p:nvPr>
        </p:nvSpPr>
        <p:spPr bwMode="gray"/>
        <p:txBody>
          <a:bodyPr/>
          <a:lstStyle/>
          <a:p>
            <a:r>
              <a:rPr lang="es-ES" noProof="0" smtClean="0"/>
              <a:t>Haga clic para modificar el estilo de título del patrón</a:t>
            </a:r>
            <a:endParaRPr lang="fr-FR" dirty="0"/>
          </a:p>
        </p:txBody>
      </p:sp>
      <p:sp>
        <p:nvSpPr>
          <p:cNvPr id="4" name="Espace réservé pour une image  3"/>
          <p:cNvSpPr>
            <a:spLocks noGrp="1"/>
          </p:cNvSpPr>
          <p:nvPr>
            <p:ph type="pic" sz="quarter" idx="13"/>
          </p:nvPr>
        </p:nvSpPr>
        <p:spPr bwMode="gray">
          <a:xfrm>
            <a:off x="4788025" y="1106092"/>
            <a:ext cx="4355975" cy="3518297"/>
          </a:xfrm>
          <a:prstGeom prst="rect">
            <a:avLst/>
          </a:prstGeom>
        </p:spPr>
        <p:txBody>
          <a:bodyPr rtlCol="0">
            <a:noAutofit/>
          </a:bodyPr>
          <a:lstStyle/>
          <a:p>
            <a:pPr lvl="0"/>
            <a:r>
              <a:rPr lang="es-ES" noProof="0" smtClean="0"/>
              <a:t>Haga clic en el icono para agregar una imagen</a:t>
            </a:r>
            <a:endParaRPr lang="en-GB" noProof="0" dirty="0"/>
          </a:p>
        </p:txBody>
      </p:sp>
      <p:sp>
        <p:nvSpPr>
          <p:cNvPr id="5" name="Espace réservé de la date 3"/>
          <p:cNvSpPr>
            <a:spLocks noGrp="1"/>
          </p:cNvSpPr>
          <p:nvPr>
            <p:ph type="dt" sz="half" idx="14"/>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5"/>
          </p:nvPr>
        </p:nvSpPr>
        <p:spPr/>
        <p:txBody>
          <a:bodyPr/>
          <a:lstStyle>
            <a:lvl1pPr>
              <a:defRPr smtClean="0"/>
            </a:lvl1pPr>
          </a:lstStyle>
          <a:p>
            <a:pPr>
              <a:defRPr/>
            </a:pPr>
            <a:fld id="{711052C8-735B-408D-80E5-5C0156E3B8AA}" type="slidenum">
              <a:rPr lang="fr-FR" altLang="fr-FR"/>
              <a:pPr>
                <a:defRPr/>
              </a:pPr>
              <a:t>‹N°›</a:t>
            </a:fld>
            <a:endParaRPr lang="fr-FR" altLang="fr-FR"/>
          </a:p>
        </p:txBody>
      </p:sp>
    </p:spTree>
    <p:extLst>
      <p:ext uri="{BB962C8B-B14F-4D97-AF65-F5344CB8AC3E}">
        <p14:creationId xmlns:p14="http://schemas.microsoft.com/office/powerpoint/2010/main" val="352163345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7" name="Rectangle 3"/>
          <p:cNvSpPr/>
          <p:nvPr userDrawn="1"/>
        </p:nvSpPr>
        <p:spPr bwMode="gray">
          <a:xfrm>
            <a:off x="0" y="1106488"/>
            <a:ext cx="4556125" cy="1735137"/>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9" name="Rectangle 15"/>
          <p:cNvSpPr/>
          <p:nvPr userDrawn="1"/>
        </p:nvSpPr>
        <p:spPr bwMode="gray">
          <a:xfrm>
            <a:off x="4584700" y="1106488"/>
            <a:ext cx="4559300" cy="1735137"/>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10" name="Rectangle 18"/>
          <p:cNvSpPr/>
          <p:nvPr userDrawn="1"/>
        </p:nvSpPr>
        <p:spPr bwMode="gray">
          <a:xfrm>
            <a:off x="0" y="2868613"/>
            <a:ext cx="4556125" cy="1751012"/>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11" name="Rectangle 19"/>
          <p:cNvSpPr/>
          <p:nvPr userDrawn="1"/>
        </p:nvSpPr>
        <p:spPr bwMode="gray">
          <a:xfrm>
            <a:off x="4584700" y="2868613"/>
            <a:ext cx="4559300" cy="1751012"/>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3" name="Espace réservé du contenu 2"/>
          <p:cNvSpPr>
            <a:spLocks noGrp="1"/>
          </p:cNvSpPr>
          <p:nvPr>
            <p:ph idx="1"/>
          </p:nvPr>
        </p:nvSpPr>
        <p:spPr bwMode="gray">
          <a:xfrm>
            <a:off x="515939" y="1106092"/>
            <a:ext cx="4040407" cy="1735931"/>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8" name="Titre 7"/>
          <p:cNvSpPr>
            <a:spLocks noGrp="1"/>
          </p:cNvSpPr>
          <p:nvPr>
            <p:ph type="title"/>
          </p:nvPr>
        </p:nvSpPr>
        <p:spPr bwMode="gray"/>
        <p:txBody>
          <a:bodyPr/>
          <a:lstStyle/>
          <a:p>
            <a:r>
              <a:rPr lang="es-ES" noProof="0" smtClean="0"/>
              <a:t>Haga clic para modificar el estilo de título del patrón</a:t>
            </a:r>
            <a:endParaRPr lang="fr-FR" dirty="0"/>
          </a:p>
        </p:txBody>
      </p:sp>
      <p:sp>
        <p:nvSpPr>
          <p:cNvPr id="21" name="Espace réservé du contenu 2"/>
          <p:cNvSpPr>
            <a:spLocks noGrp="1"/>
          </p:cNvSpPr>
          <p:nvPr>
            <p:ph idx="13"/>
          </p:nvPr>
        </p:nvSpPr>
        <p:spPr bwMode="gray">
          <a:xfrm>
            <a:off x="4706951" y="1106092"/>
            <a:ext cx="4017130" cy="1735931"/>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22" name="Espace réservé du contenu 2"/>
          <p:cNvSpPr>
            <a:spLocks noGrp="1"/>
          </p:cNvSpPr>
          <p:nvPr>
            <p:ph idx="14"/>
          </p:nvPr>
        </p:nvSpPr>
        <p:spPr bwMode="gray">
          <a:xfrm>
            <a:off x="4706951" y="2883457"/>
            <a:ext cx="4017130" cy="1735931"/>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23" name="Espace réservé du contenu 2"/>
          <p:cNvSpPr>
            <a:spLocks noGrp="1"/>
          </p:cNvSpPr>
          <p:nvPr>
            <p:ph idx="15"/>
          </p:nvPr>
        </p:nvSpPr>
        <p:spPr bwMode="gray">
          <a:xfrm>
            <a:off x="515939" y="2883457"/>
            <a:ext cx="4040407" cy="1735931"/>
          </a:xfrm>
          <a:prstGeom prst="rect">
            <a:avLst/>
          </a:prstGeom>
          <a:noFill/>
          <a:ln w="38100">
            <a:noFill/>
          </a:ln>
        </p:spPr>
        <p:txBody>
          <a:bodyPr/>
          <a:lstStyle>
            <a:lvl1pPr>
              <a:defRPr sz="1800"/>
            </a:lvl1pPr>
            <a:lvl2pPr>
              <a:defRPr sz="1600"/>
            </a:lvl2pPr>
            <a:lvl3pPr>
              <a:defRPr sz="1400"/>
            </a:lvl3pPr>
            <a:lvl4pPr>
              <a:defRPr sz="1100"/>
            </a:lvl4pPr>
            <a:lvl5pPr>
              <a:defRPr sz="1100"/>
            </a:lvl5pPr>
          </a:lstStyle>
          <a:p>
            <a:pPr lvl="0"/>
            <a:r>
              <a:rPr lang="es-ES" noProof="0" smtClean="0"/>
              <a:t>Haga clic para modificar el estilo de texto del patrón</a:t>
            </a:r>
          </a:p>
          <a:p>
            <a:pPr lvl="1"/>
            <a:r>
              <a:rPr lang="es-ES" noProof="0" smtClean="0"/>
              <a:t>Segundo nivel</a:t>
            </a:r>
          </a:p>
        </p:txBody>
      </p:sp>
      <p:sp>
        <p:nvSpPr>
          <p:cNvPr id="12" name="Espace réservé de la date 8"/>
          <p:cNvSpPr>
            <a:spLocks noGrp="1"/>
          </p:cNvSpPr>
          <p:nvPr>
            <p:ph type="dt" sz="half" idx="16"/>
          </p:nvPr>
        </p:nvSpPr>
        <p:spPr/>
        <p:txBody>
          <a:bodyPr/>
          <a:lstStyle>
            <a:lvl1pPr>
              <a:defRPr/>
            </a:lvl1pPr>
          </a:lstStyle>
          <a:p>
            <a:pPr>
              <a:defRPr/>
            </a:pPr>
            <a:endParaRPr lang="fr-FR"/>
          </a:p>
        </p:txBody>
      </p:sp>
      <p:sp>
        <p:nvSpPr>
          <p:cNvPr id="13" name="Espace réservé du numéro de diapositive 10"/>
          <p:cNvSpPr>
            <a:spLocks noGrp="1"/>
          </p:cNvSpPr>
          <p:nvPr>
            <p:ph type="sldNum" sz="quarter" idx="17"/>
          </p:nvPr>
        </p:nvSpPr>
        <p:spPr/>
        <p:txBody>
          <a:bodyPr/>
          <a:lstStyle>
            <a:lvl1pPr>
              <a:defRPr smtClean="0"/>
            </a:lvl1pPr>
          </a:lstStyle>
          <a:p>
            <a:pPr>
              <a:defRPr/>
            </a:pPr>
            <a:fld id="{A6748750-FAA3-4B52-8D40-DC97B4B7318E}" type="slidenum">
              <a:rPr lang="fr-FR" altLang="fr-FR"/>
              <a:pPr>
                <a:defRPr/>
              </a:pPr>
              <a:t>‹N°›</a:t>
            </a:fld>
            <a:endParaRPr lang="fr-FR" altLang="fr-FR"/>
          </a:p>
        </p:txBody>
      </p:sp>
    </p:spTree>
    <p:extLst>
      <p:ext uri="{BB962C8B-B14F-4D97-AF65-F5344CB8AC3E}">
        <p14:creationId xmlns:p14="http://schemas.microsoft.com/office/powerpoint/2010/main" val="427546587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ntents">
    <p:spTree>
      <p:nvGrpSpPr>
        <p:cNvPr id="1" name=""/>
        <p:cNvGrpSpPr/>
        <p:nvPr/>
      </p:nvGrpSpPr>
      <p:grpSpPr>
        <a:xfrm>
          <a:off x="0" y="0"/>
          <a:ext cx="0" cy="0"/>
          <a:chOff x="0" y="0"/>
          <a:chExt cx="0" cy="0"/>
        </a:xfrm>
      </p:grpSpPr>
      <p:sp>
        <p:nvSpPr>
          <p:cNvPr id="6" name="Rectangle 3"/>
          <p:cNvSpPr/>
          <p:nvPr userDrawn="1"/>
        </p:nvSpPr>
        <p:spPr bwMode="gray">
          <a:xfrm>
            <a:off x="0" y="1106488"/>
            <a:ext cx="4891088" cy="3517900"/>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7" name="Rectangle 15"/>
          <p:cNvSpPr/>
          <p:nvPr userDrawn="1"/>
        </p:nvSpPr>
        <p:spPr bwMode="gray">
          <a:xfrm>
            <a:off x="4932363" y="1106488"/>
            <a:ext cx="4211637" cy="1735137"/>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9" name="Rectangle 19"/>
          <p:cNvSpPr/>
          <p:nvPr userDrawn="1"/>
        </p:nvSpPr>
        <p:spPr bwMode="gray">
          <a:xfrm>
            <a:off x="4932363" y="2868613"/>
            <a:ext cx="4211637" cy="1751012"/>
          </a:xfrm>
          <a:prstGeom prst="rect">
            <a:avLst/>
          </a:prstGeom>
          <a:solidFill>
            <a:schemeClr val="bg1">
              <a:lumMod val="95000"/>
            </a:schemeClr>
          </a:solidFill>
          <a:ln w="38100">
            <a:noFill/>
          </a:ln>
        </p:spPr>
        <p:txBody>
          <a:bodyPr lIns="108000" tIns="45710" rIns="108000" bIns="45710"/>
          <a:lstStyle/>
          <a:p>
            <a:pPr marL="266700" indent="-266700" defTabSz="914199" eaLnBrk="1" fontAlgn="auto" hangingPunct="1">
              <a:spcBef>
                <a:spcPts val="1234"/>
              </a:spcBef>
              <a:spcAft>
                <a:spcPts val="0"/>
              </a:spcAft>
              <a:buSzPct val="70000"/>
              <a:buFontTx/>
              <a:buBlip>
                <a:blip r:embed="rId2"/>
              </a:buBlip>
              <a:defRPr/>
            </a:pPr>
            <a:endParaRPr lang="en-GB" sz="2400">
              <a:latin typeface="+mn-lt"/>
              <a:cs typeface="+mn-cs"/>
            </a:endParaRPr>
          </a:p>
        </p:txBody>
      </p:sp>
      <p:sp>
        <p:nvSpPr>
          <p:cNvPr id="3" name="Espace réservé du contenu 2"/>
          <p:cNvSpPr>
            <a:spLocks noGrp="1"/>
          </p:cNvSpPr>
          <p:nvPr>
            <p:ph idx="1"/>
          </p:nvPr>
        </p:nvSpPr>
        <p:spPr bwMode="gray">
          <a:xfrm>
            <a:off x="1" y="1106091"/>
            <a:ext cx="4891138" cy="3518297"/>
          </a:xfrm>
          <a:prstGeom prst="rect">
            <a:avLst/>
          </a:prstGeom>
          <a:noFill/>
          <a:ln w="38100">
            <a:noFill/>
          </a:ln>
        </p:spPr>
        <p:txBody>
          <a:bodyPr lIns="504000" rIns="108000"/>
          <a:lstStyle>
            <a:lvl1pPr>
              <a:defRPr sz="2000"/>
            </a:lvl1pPr>
            <a:lvl2pPr>
              <a:defRPr sz="1600"/>
            </a:lvl2pPr>
            <a:lvl3pPr>
              <a:defRPr sz="1400"/>
            </a:lvl3pPr>
            <a:lvl4pPr>
              <a:defRPr sz="1100"/>
            </a:lvl4pPr>
            <a:lvl5pPr>
              <a:defRPr sz="1100"/>
            </a:lvl5pPr>
          </a:lstStyle>
          <a:p>
            <a:pPr lvl="0"/>
            <a:r>
              <a:rPr lang="es-ES" smtClean="0"/>
              <a:t>Haga clic para modificar el estilo de texto del patrón</a:t>
            </a:r>
          </a:p>
          <a:p>
            <a:pPr lvl="1"/>
            <a:r>
              <a:rPr lang="es-ES" smtClean="0"/>
              <a:t>Segundo nivel</a:t>
            </a:r>
          </a:p>
          <a:p>
            <a:pPr lvl="2"/>
            <a:r>
              <a:rPr lang="es-ES" smtClean="0"/>
              <a:t>Tercer nivel</a:t>
            </a:r>
          </a:p>
        </p:txBody>
      </p:sp>
      <p:sp>
        <p:nvSpPr>
          <p:cNvPr id="8" name="Titre 7"/>
          <p:cNvSpPr>
            <a:spLocks noGrp="1"/>
          </p:cNvSpPr>
          <p:nvPr>
            <p:ph type="title"/>
          </p:nvPr>
        </p:nvSpPr>
        <p:spPr bwMode="gray"/>
        <p:txBody>
          <a:bodyPr/>
          <a:lstStyle/>
          <a:p>
            <a:r>
              <a:rPr lang="es-ES" noProof="0" smtClean="0"/>
              <a:t>Haga clic para modificar el estilo de título del patrón</a:t>
            </a:r>
            <a:endParaRPr lang="fr-FR" dirty="0"/>
          </a:p>
        </p:txBody>
      </p:sp>
      <p:sp>
        <p:nvSpPr>
          <p:cNvPr id="21" name="Espace réservé du contenu 2"/>
          <p:cNvSpPr>
            <a:spLocks noGrp="1"/>
          </p:cNvSpPr>
          <p:nvPr>
            <p:ph idx="13"/>
          </p:nvPr>
        </p:nvSpPr>
        <p:spPr bwMode="gray">
          <a:xfrm>
            <a:off x="5206300" y="1106092"/>
            <a:ext cx="3663440" cy="1735931"/>
          </a:xfrm>
          <a:prstGeom prst="rect">
            <a:avLst/>
          </a:prstGeom>
          <a:noFill/>
          <a:ln w="38100">
            <a:noFill/>
          </a:ln>
        </p:spPr>
        <p:txBody>
          <a:bodyPr lIns="108000" rIns="108000"/>
          <a:lstStyle>
            <a:lvl1pPr>
              <a:defRPr sz="2000"/>
            </a:lvl1pPr>
            <a:lvl2pPr>
              <a:defRPr sz="1600"/>
            </a:lvl2pPr>
            <a:lvl3pPr>
              <a:defRPr sz="1400"/>
            </a:lvl3pPr>
            <a:lvl4pPr>
              <a:defRPr sz="1050"/>
            </a:lvl4pPr>
            <a:lvl5pPr>
              <a:defRPr sz="1100"/>
            </a:lvl5pPr>
          </a:lstStyle>
          <a:p>
            <a:pPr lvl="0"/>
            <a:r>
              <a:rPr lang="es-ES" smtClean="0"/>
              <a:t>Haga clic para modificar el estilo de texto del patrón</a:t>
            </a:r>
          </a:p>
          <a:p>
            <a:pPr lvl="1"/>
            <a:r>
              <a:rPr lang="es-ES" smtClean="0"/>
              <a:t>Segundo nivel</a:t>
            </a:r>
          </a:p>
          <a:p>
            <a:pPr lvl="2"/>
            <a:r>
              <a:rPr lang="es-ES" smtClean="0"/>
              <a:t>Tercer nivel</a:t>
            </a:r>
          </a:p>
        </p:txBody>
      </p:sp>
      <p:sp>
        <p:nvSpPr>
          <p:cNvPr id="22" name="Espace réservé du contenu 2"/>
          <p:cNvSpPr>
            <a:spLocks noGrp="1"/>
          </p:cNvSpPr>
          <p:nvPr>
            <p:ph idx="14"/>
          </p:nvPr>
        </p:nvSpPr>
        <p:spPr bwMode="gray">
          <a:xfrm>
            <a:off x="5206300" y="2883457"/>
            <a:ext cx="3663440" cy="1735931"/>
          </a:xfrm>
          <a:prstGeom prst="rect">
            <a:avLst/>
          </a:prstGeom>
          <a:noFill/>
          <a:ln w="38100">
            <a:noFill/>
          </a:ln>
        </p:spPr>
        <p:txBody>
          <a:bodyPr lIns="108000" rIns="108000"/>
          <a:lstStyle>
            <a:lvl1pPr>
              <a:defRPr sz="2000"/>
            </a:lvl1pPr>
            <a:lvl2pPr>
              <a:defRPr sz="1600"/>
            </a:lvl2pPr>
            <a:lvl3pPr>
              <a:defRPr sz="1400"/>
            </a:lvl3pPr>
            <a:lvl4pPr>
              <a:defRPr sz="1100"/>
            </a:lvl4pPr>
            <a:lvl5pPr>
              <a:defRPr sz="1100"/>
            </a:lvl5pPr>
          </a:lstStyle>
          <a:p>
            <a:pPr lvl="0"/>
            <a:r>
              <a:rPr lang="es-ES" smtClean="0"/>
              <a:t>Haga clic para modificar el estilo de texto del patrón</a:t>
            </a:r>
          </a:p>
          <a:p>
            <a:pPr lvl="1"/>
            <a:r>
              <a:rPr lang="es-ES" smtClean="0"/>
              <a:t>Segundo nivel</a:t>
            </a:r>
          </a:p>
          <a:p>
            <a:pPr lvl="2"/>
            <a:r>
              <a:rPr lang="es-ES" smtClean="0"/>
              <a:t>Tercer nivel</a:t>
            </a:r>
          </a:p>
        </p:txBody>
      </p:sp>
      <p:sp>
        <p:nvSpPr>
          <p:cNvPr id="10" name="Espace réservé de la date 8"/>
          <p:cNvSpPr>
            <a:spLocks noGrp="1"/>
          </p:cNvSpPr>
          <p:nvPr>
            <p:ph type="dt" sz="half" idx="15"/>
          </p:nvPr>
        </p:nvSpPr>
        <p:spPr/>
        <p:txBody>
          <a:bodyPr/>
          <a:lstStyle>
            <a:lvl1pPr>
              <a:defRPr/>
            </a:lvl1pPr>
          </a:lstStyle>
          <a:p>
            <a:pPr>
              <a:defRPr/>
            </a:pPr>
            <a:endParaRPr lang="fr-FR"/>
          </a:p>
        </p:txBody>
      </p:sp>
      <p:sp>
        <p:nvSpPr>
          <p:cNvPr id="11" name="Espace réservé du numéro de diapositive 10"/>
          <p:cNvSpPr>
            <a:spLocks noGrp="1"/>
          </p:cNvSpPr>
          <p:nvPr>
            <p:ph type="sldNum" sz="quarter" idx="16"/>
          </p:nvPr>
        </p:nvSpPr>
        <p:spPr/>
        <p:txBody>
          <a:bodyPr/>
          <a:lstStyle>
            <a:lvl1pPr>
              <a:defRPr smtClean="0"/>
            </a:lvl1pPr>
          </a:lstStyle>
          <a:p>
            <a:pPr>
              <a:defRPr/>
            </a:pPr>
            <a:fld id="{4FBB775A-8663-470B-9F70-828C0BEAA4C5}" type="slidenum">
              <a:rPr lang="fr-FR" altLang="fr-FR"/>
              <a:pPr>
                <a:defRPr/>
              </a:pPr>
              <a:t>‹N°›</a:t>
            </a:fld>
            <a:endParaRPr lang="fr-FR" altLang="fr-FR"/>
          </a:p>
        </p:txBody>
      </p:sp>
    </p:spTree>
    <p:extLst>
      <p:ext uri="{BB962C8B-B14F-4D97-AF65-F5344CB8AC3E}">
        <p14:creationId xmlns:p14="http://schemas.microsoft.com/office/powerpoint/2010/main" val="413216731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1.png"/><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44513" y="142875"/>
            <a:ext cx="8045450" cy="593725"/>
          </a:xfrm>
          <a:prstGeom prst="rect">
            <a:avLst/>
          </a:prstGeom>
        </p:spPr>
        <p:txBody>
          <a:bodyPr vert="horz" lIns="0" tIns="45710" rIns="0" bIns="45710" rtlCol="0" anchor="b">
            <a:noAutofit/>
          </a:bodyPr>
          <a:lstStyle/>
          <a:p>
            <a:r>
              <a:rPr lang="en-GB" noProof="0" dirty="0" smtClean="0"/>
              <a:t>Title</a:t>
            </a:r>
            <a:endParaRPr lang="fr-FR" dirty="0"/>
          </a:p>
        </p:txBody>
      </p:sp>
      <p:sp>
        <p:nvSpPr>
          <p:cNvPr id="4" name="Espace réservé de la date 3"/>
          <p:cNvSpPr>
            <a:spLocks noGrp="1"/>
          </p:cNvSpPr>
          <p:nvPr>
            <p:ph type="dt" sz="half" idx="2"/>
          </p:nvPr>
        </p:nvSpPr>
        <p:spPr bwMode="gray">
          <a:xfrm>
            <a:off x="5141913" y="4851400"/>
            <a:ext cx="1085850" cy="153988"/>
          </a:xfrm>
          <a:prstGeom prst="rect">
            <a:avLst/>
          </a:prstGeom>
        </p:spPr>
        <p:txBody>
          <a:bodyPr vert="horz" lIns="91420" tIns="45710" rIns="91420" bIns="45710" rtlCol="0" anchor="ctr"/>
          <a:lstStyle>
            <a:lvl1pPr algn="l" defTabSz="914199" eaLnBrk="1" fontAlgn="auto" hangingPunct="1">
              <a:spcBef>
                <a:spcPts val="0"/>
              </a:spcBef>
              <a:spcAft>
                <a:spcPts val="0"/>
              </a:spcAft>
              <a:defRPr sz="1000">
                <a:solidFill>
                  <a:srgbClr val="464646"/>
                </a:solidFill>
                <a:latin typeface="+mn-lt"/>
                <a:cs typeface="+mn-cs"/>
              </a:defRPr>
            </a:lvl1pPr>
          </a:lstStyle>
          <a:p>
            <a:pPr>
              <a:defRPr/>
            </a:pPr>
            <a:endParaRPr lang="fr-FR"/>
          </a:p>
        </p:txBody>
      </p:sp>
      <p:sp>
        <p:nvSpPr>
          <p:cNvPr id="5" name="Espace réservé du pied de page 4"/>
          <p:cNvSpPr>
            <a:spLocks noGrp="1"/>
          </p:cNvSpPr>
          <p:nvPr>
            <p:ph type="ftr" sz="quarter" idx="3"/>
          </p:nvPr>
        </p:nvSpPr>
        <p:spPr bwMode="gray">
          <a:xfrm>
            <a:off x="531813" y="4876800"/>
            <a:ext cx="4545012" cy="122238"/>
          </a:xfrm>
          <a:prstGeom prst="rect">
            <a:avLst/>
          </a:prstGeom>
        </p:spPr>
        <p:txBody>
          <a:bodyPr vert="horz" lIns="91420" tIns="45710" rIns="91420" bIns="45710" rtlCol="0" anchor="ctr"/>
          <a:lstStyle>
            <a:lvl1pPr algn="l" defTabSz="914199" eaLnBrk="1" fontAlgn="auto" hangingPunct="1">
              <a:spcBef>
                <a:spcPts val="0"/>
              </a:spcBef>
              <a:spcAft>
                <a:spcPts val="0"/>
              </a:spcAft>
              <a:defRPr sz="1000">
                <a:solidFill>
                  <a:srgbClr val="464646"/>
                </a:solidFill>
                <a:latin typeface="+mn-lt"/>
                <a:cs typeface="+mn-cs"/>
              </a:defRPr>
            </a:lvl1pPr>
          </a:lstStyle>
          <a:p>
            <a:pPr>
              <a:defRPr/>
            </a:pPr>
            <a:r>
              <a:rPr lang="fr-FR" smtClean="0"/>
              <a:t>Centre de Services Espagna</a:t>
            </a:r>
            <a:endParaRPr lang="fr-FR" dirty="0"/>
          </a:p>
        </p:txBody>
      </p:sp>
      <p:sp>
        <p:nvSpPr>
          <p:cNvPr id="6" name="Espace réservé du numéro de diapositive 5"/>
          <p:cNvSpPr>
            <a:spLocks noGrp="1"/>
          </p:cNvSpPr>
          <p:nvPr>
            <p:ph type="sldNum" sz="quarter" idx="4"/>
          </p:nvPr>
        </p:nvSpPr>
        <p:spPr bwMode="gray">
          <a:xfrm>
            <a:off x="122238" y="4876800"/>
            <a:ext cx="296862" cy="122238"/>
          </a:xfrm>
          <a:prstGeom prst="rect">
            <a:avLst/>
          </a:prstGeom>
        </p:spPr>
        <p:txBody>
          <a:bodyPr vert="horz" wrap="square" lIns="0" tIns="45710" rIns="0" bIns="45710" numCol="1" anchor="ctr" anchorCtr="0" compatLnSpc="1">
            <a:prstTxWarp prst="textNoShape">
              <a:avLst/>
            </a:prstTxWarp>
          </a:bodyPr>
          <a:lstStyle>
            <a:lvl1pPr algn="r" eaLnBrk="1" hangingPunct="1">
              <a:defRPr sz="1000" smtClean="0">
                <a:solidFill>
                  <a:srgbClr val="464646"/>
                </a:solidFill>
              </a:defRPr>
            </a:lvl1pPr>
          </a:lstStyle>
          <a:p>
            <a:pPr>
              <a:defRPr/>
            </a:pPr>
            <a:fld id="{D4A3213F-8DD8-407F-AF3E-65701EFFDD9F}" type="slidenum">
              <a:rPr lang="fr-FR" altLang="fr-FR"/>
              <a:pPr>
                <a:defRPr/>
              </a:pPr>
              <a:t>‹N°›</a:t>
            </a:fld>
            <a:endParaRPr lang="fr-FR" altLang="fr-FR"/>
          </a:p>
        </p:txBody>
      </p:sp>
      <p:cxnSp>
        <p:nvCxnSpPr>
          <p:cNvPr id="11" name="Connecteur droit 10"/>
          <p:cNvCxnSpPr/>
          <p:nvPr/>
        </p:nvCxnSpPr>
        <p:spPr bwMode="gray">
          <a:xfrm>
            <a:off x="531813" y="4903788"/>
            <a:ext cx="0" cy="74612"/>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bwMode="gray">
          <a:xfrm>
            <a:off x="539750" y="790575"/>
            <a:ext cx="641350" cy="0"/>
          </a:xfrm>
          <a:prstGeom prst="line">
            <a:avLst/>
          </a:prstGeom>
          <a:ln w="12700">
            <a:solidFill>
              <a:srgbClr val="CF022B"/>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gray">
          <a:xfrm>
            <a:off x="0" y="0"/>
            <a:ext cx="9144000" cy="79375"/>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9" eaLnBrk="1" fontAlgn="auto" hangingPunct="1">
              <a:spcBef>
                <a:spcPts val="0"/>
              </a:spcBef>
              <a:spcAft>
                <a:spcPts val="0"/>
              </a:spcAft>
              <a:defRPr/>
            </a:pPr>
            <a:endParaRPr lang="en-GB"/>
          </a:p>
        </p:txBody>
      </p:sp>
      <p:sp>
        <p:nvSpPr>
          <p:cNvPr id="1033" name="Espace réservé du texte 6"/>
          <p:cNvSpPr>
            <a:spLocks noGrp="1"/>
          </p:cNvSpPr>
          <p:nvPr>
            <p:ph type="body" idx="1"/>
          </p:nvPr>
        </p:nvSpPr>
        <p:spPr bwMode="gray">
          <a:xfrm>
            <a:off x="515938" y="1112838"/>
            <a:ext cx="8088312"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smtClean="0"/>
              <a:t>Text level one</a:t>
            </a:r>
          </a:p>
          <a:p>
            <a:pPr lvl="1"/>
            <a:r>
              <a:rPr lang="en-GB" altLang="fr-FR" smtClean="0"/>
              <a:t>Text level two</a:t>
            </a:r>
          </a:p>
          <a:p>
            <a:pPr lvl="2"/>
            <a:r>
              <a:rPr lang="en-GB" altLang="fr-FR" smtClean="0"/>
              <a:t>Text level three</a:t>
            </a:r>
          </a:p>
        </p:txBody>
      </p:sp>
      <p:pic>
        <p:nvPicPr>
          <p:cNvPr id="1034" name="Image 14"/>
          <p:cNvPicPr>
            <a:picLocks noChangeAspect="1"/>
          </p:cNvPicPr>
          <p:nvPr userDrawn="1"/>
        </p:nvPicPr>
        <p:blipFill>
          <a:blip r:embed="rId21">
            <a:extLst>
              <a:ext uri="{28A0092B-C50C-407E-A947-70E740481C1C}">
                <a14:useLocalDpi xmlns:a14="http://schemas.microsoft.com/office/drawing/2010/main" val="0"/>
              </a:ext>
            </a:extLst>
          </a:blip>
          <a:srcRect/>
          <a:stretch>
            <a:fillRect/>
          </a:stretch>
        </p:blipFill>
        <p:spPr bwMode="gray">
          <a:xfrm>
            <a:off x="8043863" y="4681538"/>
            <a:ext cx="56038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42" r:id="rId17"/>
    <p:sldLayoutId id="2147483943" r:id="rId18"/>
    <p:sldLayoutId id="2147483944" r:id="rId19"/>
  </p:sldLayoutIdLst>
  <p:transition spd="slow">
    <p:wipe/>
  </p:transition>
  <p:timing>
    <p:tnLst>
      <p:par>
        <p:cTn id="1" dur="indefinite" restart="never" nodeType="tmRoot"/>
      </p:par>
    </p:tnLst>
  </p:timing>
  <p:hf hdr="0" dt="0"/>
  <p:txStyles>
    <p:titleStyle>
      <a:lvl1pPr algn="l" defTabSz="912813" rtl="0" eaLnBrk="0" fontAlgn="base" hangingPunct="0">
        <a:lnSpc>
          <a:spcPct val="90000"/>
        </a:lnSpc>
        <a:spcBef>
          <a:spcPct val="0"/>
        </a:spcBef>
        <a:spcAft>
          <a:spcPct val="0"/>
        </a:spcAft>
        <a:defRPr sz="2200" kern="1200" cap="all">
          <a:solidFill>
            <a:schemeClr val="tx1"/>
          </a:solidFill>
          <a:latin typeface="Tahoma" panose="020B0604030504040204" pitchFamily="34" charset="0"/>
          <a:ea typeface="Tahoma" panose="020B0604030504040204" pitchFamily="34" charset="0"/>
          <a:cs typeface="Tahoma" panose="020B0604030504040204" pitchFamily="34" charset="0"/>
        </a:defRPr>
      </a:lvl1pPr>
      <a:lvl2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2pPr>
      <a:lvl3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3pPr>
      <a:lvl4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4pPr>
      <a:lvl5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5pPr>
      <a:lvl6pPr marL="4572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6pPr>
      <a:lvl7pPr marL="9144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7pPr>
      <a:lvl8pPr marL="13716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8pPr>
      <a:lvl9pPr marL="18288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9pPr>
    </p:titleStyle>
    <p:bodyStyle>
      <a:lvl1pPr marL="271463" indent="-271463" algn="l" defTabSz="912813" rtl="0" eaLnBrk="0" fontAlgn="base" hangingPunct="0">
        <a:spcBef>
          <a:spcPts val="1800"/>
        </a:spcBef>
        <a:spcAft>
          <a:spcPct val="0"/>
        </a:spcAft>
        <a:buClr>
          <a:srgbClr val="CF022B"/>
        </a:buClr>
        <a:buSzPct val="90000"/>
        <a:buBlip>
          <a:blip r:embed="rId22"/>
        </a:buBlip>
        <a:defRPr sz="2000" kern="1200">
          <a:solidFill>
            <a:schemeClr val="tx1"/>
          </a:solidFill>
          <a:latin typeface="+mn-lt"/>
          <a:ea typeface="+mn-ea"/>
          <a:cs typeface="+mn-cs"/>
        </a:defRPr>
      </a:lvl1pPr>
      <a:lvl2pPr marL="715963" indent="-242888" algn="l" defTabSz="912813" rtl="0" eaLnBrk="0" fontAlgn="base" hangingPunct="0">
        <a:spcBef>
          <a:spcPts val="413"/>
        </a:spcBef>
        <a:spcAft>
          <a:spcPct val="0"/>
        </a:spcAft>
        <a:buClr>
          <a:srgbClr val="F07D00"/>
        </a:buClr>
        <a:buSzPct val="100000"/>
        <a:buFont typeface="Wingdings" panose="05000000000000000000" pitchFamily="2" charset="2"/>
        <a:buChar char=""/>
        <a:defRPr kern="1200">
          <a:solidFill>
            <a:schemeClr val="tx1"/>
          </a:solidFill>
          <a:latin typeface="+mn-lt"/>
          <a:ea typeface="+mn-ea"/>
          <a:cs typeface="+mn-cs"/>
        </a:defRPr>
      </a:lvl2pPr>
      <a:lvl3pPr marL="989013" indent="-203200" algn="l" defTabSz="725488" rtl="0" eaLnBrk="0" fontAlgn="base" hangingPunct="0">
        <a:spcBef>
          <a:spcPts val="413"/>
        </a:spcBef>
        <a:spcAft>
          <a:spcPct val="0"/>
        </a:spcAft>
        <a:buFont typeface="Calibri" panose="020F0502020204030204" pitchFamily="34" charset="0"/>
        <a:buChar char="‐"/>
        <a:defRPr lang="fr-FR" sz="1600" kern="1200" dirty="0">
          <a:solidFill>
            <a:schemeClr val="tx1"/>
          </a:solidFill>
          <a:latin typeface="+mn-lt"/>
          <a:ea typeface="+mn-ea"/>
          <a:cs typeface="+mn-cs"/>
        </a:defRPr>
      </a:lvl3pPr>
      <a:lvl4pPr marL="990600" indent="-206375" algn="l" defTabSz="912813" rtl="0" eaLnBrk="0" fontAlgn="base" hangingPunct="0">
        <a:spcBef>
          <a:spcPct val="0"/>
        </a:spcBef>
        <a:spcAft>
          <a:spcPct val="0"/>
        </a:spcAft>
        <a:buFont typeface="Calibri" panose="020F0502020204030204" pitchFamily="34" charset="0"/>
        <a:buChar char="‐"/>
        <a:defRPr sz="1600" kern="1200">
          <a:solidFill>
            <a:schemeClr val="tx1"/>
          </a:solidFill>
          <a:latin typeface="+mn-lt"/>
          <a:ea typeface="+mn-ea"/>
          <a:cs typeface="+mn-cs"/>
        </a:defRPr>
      </a:lvl4pPr>
      <a:lvl5pPr marL="985838" indent="-198438" algn="l" defTabSz="912813" rtl="0" eaLnBrk="0" fontAlgn="base" hangingPunct="0">
        <a:spcBef>
          <a:spcPct val="0"/>
        </a:spcBef>
        <a:spcAft>
          <a:spcPct val="0"/>
        </a:spcAft>
        <a:buFont typeface="Calibri" panose="020F0502020204030204" pitchFamily="34" charset="0"/>
        <a:buChar char="‐"/>
        <a:defRPr sz="160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44513" y="142875"/>
            <a:ext cx="8045450" cy="593725"/>
          </a:xfrm>
          <a:prstGeom prst="rect">
            <a:avLst/>
          </a:prstGeom>
        </p:spPr>
        <p:txBody>
          <a:bodyPr vert="horz" lIns="0" tIns="45710" rIns="0" bIns="45710" rtlCol="0" anchor="b">
            <a:noAutofit/>
          </a:bodyPr>
          <a:lstStyle/>
          <a:p>
            <a:r>
              <a:rPr lang="en-GB" noProof="0" dirty="0" smtClean="0"/>
              <a:t>Title</a:t>
            </a:r>
            <a:endParaRPr lang="en-GB" noProof="0" dirty="0"/>
          </a:p>
        </p:txBody>
      </p:sp>
      <p:sp>
        <p:nvSpPr>
          <p:cNvPr id="4" name="Espace réservé de la date 3"/>
          <p:cNvSpPr>
            <a:spLocks noGrp="1"/>
          </p:cNvSpPr>
          <p:nvPr>
            <p:ph type="dt" sz="half" idx="2"/>
          </p:nvPr>
        </p:nvSpPr>
        <p:spPr bwMode="gray">
          <a:xfrm>
            <a:off x="5141913" y="4851400"/>
            <a:ext cx="1085850" cy="153988"/>
          </a:xfrm>
          <a:prstGeom prst="rect">
            <a:avLst/>
          </a:prstGeom>
        </p:spPr>
        <p:txBody>
          <a:bodyPr vert="horz" lIns="91420" tIns="45710" rIns="91420" bIns="45710" rtlCol="0" anchor="ctr"/>
          <a:lstStyle>
            <a:lvl1pPr algn="l" defTabSz="914199" eaLnBrk="1" fontAlgn="auto" hangingPunct="1">
              <a:spcBef>
                <a:spcPts val="0"/>
              </a:spcBef>
              <a:spcAft>
                <a:spcPts val="0"/>
              </a:spcAft>
              <a:defRPr sz="1000">
                <a:solidFill>
                  <a:srgbClr val="464646"/>
                </a:solidFill>
                <a:latin typeface="+mn-lt"/>
                <a:cs typeface="+mn-cs"/>
              </a:defRPr>
            </a:lvl1pPr>
          </a:lstStyle>
          <a:p>
            <a:pPr>
              <a:defRPr/>
            </a:pPr>
            <a:endParaRPr lang="en-GB"/>
          </a:p>
        </p:txBody>
      </p:sp>
      <p:sp>
        <p:nvSpPr>
          <p:cNvPr id="5" name="Espace réservé du pied de page 4"/>
          <p:cNvSpPr>
            <a:spLocks noGrp="1"/>
          </p:cNvSpPr>
          <p:nvPr>
            <p:ph type="ftr" sz="quarter" idx="3"/>
          </p:nvPr>
        </p:nvSpPr>
        <p:spPr bwMode="gray">
          <a:xfrm>
            <a:off x="531813" y="4876800"/>
            <a:ext cx="4545012" cy="122238"/>
          </a:xfrm>
          <a:prstGeom prst="rect">
            <a:avLst/>
          </a:prstGeom>
        </p:spPr>
        <p:txBody>
          <a:bodyPr vert="horz" lIns="91420" tIns="45710" rIns="91420" bIns="45710" rtlCol="0" anchor="ctr"/>
          <a:lstStyle>
            <a:lvl1pPr algn="l" defTabSz="914199" eaLnBrk="1" fontAlgn="auto" hangingPunct="1">
              <a:spcBef>
                <a:spcPts val="0"/>
              </a:spcBef>
              <a:spcAft>
                <a:spcPts val="0"/>
              </a:spcAft>
              <a:defRPr sz="1000">
                <a:solidFill>
                  <a:srgbClr val="464646"/>
                </a:solidFill>
                <a:latin typeface="+mn-lt"/>
                <a:cs typeface="+mn-cs"/>
              </a:defRPr>
            </a:lvl1pPr>
          </a:lstStyle>
          <a:p>
            <a:pPr>
              <a:defRPr/>
            </a:pPr>
            <a:r>
              <a:rPr lang="es-ES" smtClean="0"/>
              <a:t>Centre de Services Espagna</a:t>
            </a:r>
            <a:endParaRPr lang="en-GB" dirty="0"/>
          </a:p>
        </p:txBody>
      </p:sp>
      <p:sp>
        <p:nvSpPr>
          <p:cNvPr id="6" name="Espace réservé du numéro de diapositive 5"/>
          <p:cNvSpPr>
            <a:spLocks noGrp="1"/>
          </p:cNvSpPr>
          <p:nvPr>
            <p:ph type="sldNum" sz="quarter" idx="4"/>
          </p:nvPr>
        </p:nvSpPr>
        <p:spPr bwMode="gray">
          <a:xfrm>
            <a:off x="122238" y="4876800"/>
            <a:ext cx="296862" cy="122238"/>
          </a:xfrm>
          <a:prstGeom prst="rect">
            <a:avLst/>
          </a:prstGeom>
        </p:spPr>
        <p:txBody>
          <a:bodyPr vert="horz" wrap="square" lIns="0" tIns="45710" rIns="0" bIns="45710" numCol="1" anchor="ctr" anchorCtr="0" compatLnSpc="1">
            <a:prstTxWarp prst="textNoShape">
              <a:avLst/>
            </a:prstTxWarp>
          </a:bodyPr>
          <a:lstStyle>
            <a:lvl1pPr algn="r" eaLnBrk="1" hangingPunct="1">
              <a:defRPr sz="1000" smtClean="0">
                <a:solidFill>
                  <a:srgbClr val="464646"/>
                </a:solidFill>
              </a:defRPr>
            </a:lvl1pPr>
          </a:lstStyle>
          <a:p>
            <a:pPr>
              <a:defRPr/>
            </a:pPr>
            <a:fld id="{766796F0-D705-4CDC-84EF-B87FCA4F108F}" type="slidenum">
              <a:rPr lang="en-GB" altLang="fr-FR"/>
              <a:pPr>
                <a:defRPr/>
              </a:pPr>
              <a:t>‹N°›</a:t>
            </a:fld>
            <a:endParaRPr lang="en-GB" altLang="fr-FR"/>
          </a:p>
        </p:txBody>
      </p:sp>
      <p:cxnSp>
        <p:nvCxnSpPr>
          <p:cNvPr id="11" name="Connecteur droit 10"/>
          <p:cNvCxnSpPr/>
          <p:nvPr/>
        </p:nvCxnSpPr>
        <p:spPr bwMode="gray">
          <a:xfrm>
            <a:off x="531813" y="4903788"/>
            <a:ext cx="0" cy="74612"/>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bwMode="gray">
          <a:xfrm>
            <a:off x="539750" y="790575"/>
            <a:ext cx="641350" cy="0"/>
          </a:xfrm>
          <a:prstGeom prst="line">
            <a:avLst/>
          </a:prstGeom>
          <a:ln w="12700">
            <a:solidFill>
              <a:srgbClr val="CF022B"/>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gray">
          <a:xfrm>
            <a:off x="0" y="0"/>
            <a:ext cx="9144000" cy="79375"/>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9" eaLnBrk="1" fontAlgn="auto" hangingPunct="1">
              <a:spcBef>
                <a:spcPts val="0"/>
              </a:spcBef>
              <a:spcAft>
                <a:spcPts val="0"/>
              </a:spcAft>
              <a:defRPr/>
            </a:pPr>
            <a:endParaRPr lang="en-GB" dirty="0">
              <a:solidFill>
                <a:srgbClr val="FFFFFF"/>
              </a:solidFill>
            </a:endParaRPr>
          </a:p>
        </p:txBody>
      </p:sp>
      <p:sp>
        <p:nvSpPr>
          <p:cNvPr id="2057" name="Espace réservé du texte 6"/>
          <p:cNvSpPr>
            <a:spLocks noGrp="1"/>
          </p:cNvSpPr>
          <p:nvPr>
            <p:ph type="body" idx="1"/>
          </p:nvPr>
        </p:nvSpPr>
        <p:spPr bwMode="gray">
          <a:xfrm>
            <a:off x="515938" y="1112838"/>
            <a:ext cx="8088312"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smtClean="0"/>
              <a:t>Text level one</a:t>
            </a:r>
          </a:p>
          <a:p>
            <a:pPr lvl="1"/>
            <a:r>
              <a:rPr lang="en-GB" altLang="fr-FR" smtClean="0"/>
              <a:t>Text level two</a:t>
            </a:r>
          </a:p>
          <a:p>
            <a:pPr lvl="2"/>
            <a:r>
              <a:rPr lang="en-GB" altLang="fr-FR" smtClean="0"/>
              <a:t>Text level three</a:t>
            </a:r>
          </a:p>
        </p:txBody>
      </p:sp>
      <p:pic>
        <p:nvPicPr>
          <p:cNvPr id="2058" name="Image 14"/>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gray">
          <a:xfrm>
            <a:off x="8043863" y="4681538"/>
            <a:ext cx="56038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Lst>
  <p:transition spd="slow">
    <p:wipe/>
  </p:transition>
  <p:timing>
    <p:tnLst>
      <p:par>
        <p:cTn id="1" dur="indefinite" restart="never" nodeType="tmRoot"/>
      </p:par>
    </p:tnLst>
  </p:timing>
  <p:hf hdr="0" dt="0"/>
  <p:txStyles>
    <p:titleStyle>
      <a:lvl1pPr algn="l" defTabSz="912813" rtl="0" eaLnBrk="0" fontAlgn="base" hangingPunct="0">
        <a:lnSpc>
          <a:spcPct val="90000"/>
        </a:lnSpc>
        <a:spcBef>
          <a:spcPct val="0"/>
        </a:spcBef>
        <a:spcAft>
          <a:spcPct val="0"/>
        </a:spcAft>
        <a:defRPr sz="2200" kern="1200" cap="all">
          <a:solidFill>
            <a:schemeClr val="tx1"/>
          </a:solidFill>
          <a:latin typeface="Tahoma" panose="020B0604030504040204" pitchFamily="34" charset="0"/>
          <a:ea typeface="Tahoma" panose="020B0604030504040204" pitchFamily="34" charset="0"/>
          <a:cs typeface="Tahoma" panose="020B0604030504040204" pitchFamily="34" charset="0"/>
        </a:defRPr>
      </a:lvl1pPr>
      <a:lvl2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2pPr>
      <a:lvl3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3pPr>
      <a:lvl4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4pPr>
      <a:lvl5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5pPr>
      <a:lvl6pPr marL="4572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6pPr>
      <a:lvl7pPr marL="9144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7pPr>
      <a:lvl8pPr marL="13716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8pPr>
      <a:lvl9pPr marL="18288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9pPr>
    </p:titleStyle>
    <p:bodyStyle>
      <a:lvl1pPr marL="271463" indent="-271463" algn="l" defTabSz="912813" rtl="0" eaLnBrk="0" fontAlgn="base" hangingPunct="0">
        <a:spcBef>
          <a:spcPts val="1800"/>
        </a:spcBef>
        <a:spcAft>
          <a:spcPct val="0"/>
        </a:spcAft>
        <a:buClr>
          <a:srgbClr val="CF022B"/>
        </a:buClr>
        <a:buSzPct val="90000"/>
        <a:buBlip>
          <a:blip r:embed="rId18"/>
        </a:buBlip>
        <a:defRPr sz="2000" kern="1200">
          <a:solidFill>
            <a:schemeClr val="tx1"/>
          </a:solidFill>
          <a:latin typeface="+mn-lt"/>
          <a:ea typeface="+mn-ea"/>
          <a:cs typeface="+mn-cs"/>
        </a:defRPr>
      </a:lvl1pPr>
      <a:lvl2pPr marL="715963" indent="-242888" algn="l" defTabSz="912813" rtl="0" eaLnBrk="0" fontAlgn="base" hangingPunct="0">
        <a:spcBef>
          <a:spcPts val="413"/>
        </a:spcBef>
        <a:spcAft>
          <a:spcPct val="0"/>
        </a:spcAft>
        <a:buClr>
          <a:srgbClr val="F07D00"/>
        </a:buClr>
        <a:buSzPct val="100000"/>
        <a:buFont typeface="Wingdings" panose="05000000000000000000" pitchFamily="2" charset="2"/>
        <a:buChar char=""/>
        <a:defRPr kern="1200">
          <a:solidFill>
            <a:schemeClr val="tx1"/>
          </a:solidFill>
          <a:latin typeface="+mn-lt"/>
          <a:ea typeface="+mn-ea"/>
          <a:cs typeface="+mn-cs"/>
        </a:defRPr>
      </a:lvl2pPr>
      <a:lvl3pPr marL="989013" indent="-203200" algn="l" defTabSz="725488" rtl="0" eaLnBrk="0" fontAlgn="base" hangingPunct="0">
        <a:spcBef>
          <a:spcPts val="413"/>
        </a:spcBef>
        <a:spcAft>
          <a:spcPct val="0"/>
        </a:spcAft>
        <a:buFont typeface="Calibri" panose="020F0502020204030204" pitchFamily="34" charset="0"/>
        <a:buChar char="‐"/>
        <a:defRPr lang="fr-FR" sz="1600" kern="1200" dirty="0">
          <a:solidFill>
            <a:schemeClr val="tx1"/>
          </a:solidFill>
          <a:latin typeface="+mn-lt"/>
          <a:ea typeface="+mn-ea"/>
          <a:cs typeface="+mn-cs"/>
        </a:defRPr>
      </a:lvl3pPr>
      <a:lvl4pPr marL="990600" indent="-206375" algn="l" defTabSz="912813" rtl="0" eaLnBrk="0" fontAlgn="base" hangingPunct="0">
        <a:spcBef>
          <a:spcPct val="0"/>
        </a:spcBef>
        <a:spcAft>
          <a:spcPct val="0"/>
        </a:spcAft>
        <a:buFont typeface="Calibri" panose="020F0502020204030204" pitchFamily="34" charset="0"/>
        <a:buChar char="‐"/>
        <a:defRPr sz="1600" kern="1200">
          <a:solidFill>
            <a:schemeClr val="tx1"/>
          </a:solidFill>
          <a:latin typeface="+mn-lt"/>
          <a:ea typeface="+mn-ea"/>
          <a:cs typeface="+mn-cs"/>
        </a:defRPr>
      </a:lvl4pPr>
      <a:lvl5pPr marL="985838" indent="-198438" algn="l" defTabSz="912813" rtl="0" eaLnBrk="0" fontAlgn="base" hangingPunct="0">
        <a:spcBef>
          <a:spcPct val="0"/>
        </a:spcBef>
        <a:spcAft>
          <a:spcPct val="0"/>
        </a:spcAft>
        <a:buFont typeface="Calibri" panose="020F0502020204030204" pitchFamily="34" charset="0"/>
        <a:buChar char="‐"/>
        <a:defRPr sz="160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75.jpeg"/><Relationship Id="rId7" Type="http://schemas.openxmlformats.org/officeDocument/2006/relationships/diagramData" Target="../diagrams/data1.xml"/><Relationship Id="rId12" Type="http://schemas.openxmlformats.org/officeDocument/2006/relationships/image" Target="../media/image77.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11" Type="http://schemas.microsoft.com/office/2007/relationships/diagramDrawing" Target="../diagrams/drawing1.xml"/><Relationship Id="rId5" Type="http://schemas.openxmlformats.org/officeDocument/2006/relationships/image" Target="../media/image6.png"/><Relationship Id="rId10" Type="http://schemas.openxmlformats.org/officeDocument/2006/relationships/diagramColors" Target="../diagrams/colors1.xml"/><Relationship Id="rId4" Type="http://schemas.openxmlformats.org/officeDocument/2006/relationships/image" Target="../media/image76.jpeg"/><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jpg"/><Relationship Id="rId7"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6.png"/><Relationship Id="rId4" Type="http://schemas.openxmlformats.org/officeDocument/2006/relationships/image" Target="../media/image78.tiff"/></Relationships>
</file>

<file path=ppt/slides/_rels/slide12.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1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png"/><Relationship Id="rId7" Type="http://schemas.openxmlformats.org/officeDocument/2006/relationships/image" Target="../media/image94.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3.tiff"/><Relationship Id="rId5" Type="http://schemas.openxmlformats.org/officeDocument/2006/relationships/image" Target="../media/image92.tiff"/><Relationship Id="rId4" Type="http://schemas.openxmlformats.org/officeDocument/2006/relationships/image" Target="../media/image6.png"/><Relationship Id="rId9" Type="http://schemas.openxmlformats.org/officeDocument/2006/relationships/image" Target="../media/image96.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04.png"/><Relationship Id="rId7" Type="http://schemas.openxmlformats.org/officeDocument/2006/relationships/diagramLayout" Target="../diagrams/layout3.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Data" Target="../diagrams/data3.xml"/><Relationship Id="rId11" Type="http://schemas.openxmlformats.org/officeDocument/2006/relationships/image" Target="../media/image107.png"/><Relationship Id="rId5" Type="http://schemas.openxmlformats.org/officeDocument/2006/relationships/image" Target="../media/image106.jpeg"/><Relationship Id="rId10" Type="http://schemas.microsoft.com/office/2007/relationships/diagramDrawing" Target="../diagrams/drawing3.xml"/><Relationship Id="rId4" Type="http://schemas.openxmlformats.org/officeDocument/2006/relationships/image" Target="../media/image105.png"/><Relationship Id="rId9" Type="http://schemas.openxmlformats.org/officeDocument/2006/relationships/diagramColors" Target="../diagrams/colors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13.gif"/><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23.jpg"/><Relationship Id="rId13" Type="http://schemas.openxmlformats.org/officeDocument/2006/relationships/image" Target="../media/image128.png"/><Relationship Id="rId3" Type="http://schemas.openxmlformats.org/officeDocument/2006/relationships/image" Target="../media/image118.jpg"/><Relationship Id="rId7" Type="http://schemas.openxmlformats.org/officeDocument/2006/relationships/image" Target="../media/image122.jpg"/><Relationship Id="rId12" Type="http://schemas.openxmlformats.org/officeDocument/2006/relationships/image" Target="../media/image127.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1.jpg"/><Relationship Id="rId11" Type="http://schemas.openxmlformats.org/officeDocument/2006/relationships/image" Target="../media/image126.jpg"/><Relationship Id="rId5" Type="http://schemas.openxmlformats.org/officeDocument/2006/relationships/image" Target="../media/image120.jpg"/><Relationship Id="rId10" Type="http://schemas.openxmlformats.org/officeDocument/2006/relationships/image" Target="../media/image125.png"/><Relationship Id="rId4" Type="http://schemas.openxmlformats.org/officeDocument/2006/relationships/image" Target="../media/image119.jpg"/><Relationship Id="rId9" Type="http://schemas.openxmlformats.org/officeDocument/2006/relationships/image" Target="../media/image124.jpg"/><Relationship Id="rId14" Type="http://schemas.openxmlformats.org/officeDocument/2006/relationships/image" Target="../media/image117.png"/></Relationships>
</file>

<file path=ppt/slides/_rels/slide26.xml.rels><?xml version="1.0" encoding="UTF-8" standalone="yes"?>
<Relationships xmlns="http://schemas.openxmlformats.org/package/2006/relationships"><Relationship Id="rId8" Type="http://schemas.openxmlformats.org/officeDocument/2006/relationships/image" Target="../media/image123.jpg"/><Relationship Id="rId3" Type="http://schemas.openxmlformats.org/officeDocument/2006/relationships/image" Target="../media/image122.jpg"/><Relationship Id="rId7" Type="http://schemas.openxmlformats.org/officeDocument/2006/relationships/image" Target="../media/image131.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0.jpg"/><Relationship Id="rId5" Type="http://schemas.openxmlformats.org/officeDocument/2006/relationships/image" Target="../media/image126.jpg"/><Relationship Id="rId10" Type="http://schemas.openxmlformats.org/officeDocument/2006/relationships/image" Target="../media/image132.png"/><Relationship Id="rId4" Type="http://schemas.openxmlformats.org/officeDocument/2006/relationships/image" Target="../media/image129.jpg"/><Relationship Id="rId9" Type="http://schemas.openxmlformats.org/officeDocument/2006/relationships/image" Target="../media/image125.png"/></Relationships>
</file>

<file path=ppt/slides/_rels/slide27.xml.rels><?xml version="1.0" encoding="UTF-8" standalone="yes"?>
<Relationships xmlns="http://schemas.openxmlformats.org/package/2006/relationships"><Relationship Id="rId8" Type="http://schemas.openxmlformats.org/officeDocument/2006/relationships/image" Target="../media/image122.jpg"/><Relationship Id="rId3" Type="http://schemas.openxmlformats.org/officeDocument/2006/relationships/image" Target="../media/image130.jpg"/><Relationship Id="rId7" Type="http://schemas.openxmlformats.org/officeDocument/2006/relationships/image" Target="../media/image132.png"/><Relationship Id="rId2" Type="http://schemas.openxmlformats.org/officeDocument/2006/relationships/image" Target="../media/image129.jp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3.jpg"/><Relationship Id="rId4" Type="http://schemas.openxmlformats.org/officeDocument/2006/relationships/image" Target="../media/image131.jpg"/></Relationships>
</file>

<file path=ppt/slides/_rels/slide28.xml.rels><?xml version="1.0" encoding="UTF-8" standalone="yes"?>
<Relationships xmlns="http://schemas.openxmlformats.org/package/2006/relationships"><Relationship Id="rId8" Type="http://schemas.openxmlformats.org/officeDocument/2006/relationships/image" Target="../media/image138.gif"/><Relationship Id="rId13" Type="http://schemas.openxmlformats.org/officeDocument/2006/relationships/image" Target="../media/image143.jpeg"/><Relationship Id="rId18" Type="http://schemas.openxmlformats.org/officeDocument/2006/relationships/image" Target="../media/image148.jpeg"/><Relationship Id="rId26" Type="http://schemas.openxmlformats.org/officeDocument/2006/relationships/image" Target="../media/image156.jpeg"/><Relationship Id="rId3" Type="http://schemas.openxmlformats.org/officeDocument/2006/relationships/image" Target="../media/image133.jpg"/><Relationship Id="rId21" Type="http://schemas.openxmlformats.org/officeDocument/2006/relationships/image" Target="../media/image151.jpeg"/><Relationship Id="rId34" Type="http://schemas.openxmlformats.org/officeDocument/2006/relationships/image" Target="../media/image164.jpg"/><Relationship Id="rId7" Type="http://schemas.openxmlformats.org/officeDocument/2006/relationships/image" Target="../media/image137.png"/><Relationship Id="rId12" Type="http://schemas.openxmlformats.org/officeDocument/2006/relationships/image" Target="../media/image142.jpeg"/><Relationship Id="rId17" Type="http://schemas.openxmlformats.org/officeDocument/2006/relationships/image" Target="../media/image147.jpeg"/><Relationship Id="rId25" Type="http://schemas.openxmlformats.org/officeDocument/2006/relationships/image" Target="../media/image155.jpeg"/><Relationship Id="rId33" Type="http://schemas.openxmlformats.org/officeDocument/2006/relationships/image" Target="../media/image163.png"/><Relationship Id="rId2" Type="http://schemas.openxmlformats.org/officeDocument/2006/relationships/notesSlide" Target="../notesSlides/notesSlide13.xml"/><Relationship Id="rId16" Type="http://schemas.openxmlformats.org/officeDocument/2006/relationships/image" Target="../media/image146.jpeg"/><Relationship Id="rId20" Type="http://schemas.openxmlformats.org/officeDocument/2006/relationships/image" Target="../media/image150.jpeg"/><Relationship Id="rId29" Type="http://schemas.openxmlformats.org/officeDocument/2006/relationships/image" Target="../media/image159.jpg"/><Relationship Id="rId1" Type="http://schemas.openxmlformats.org/officeDocument/2006/relationships/slideLayout" Target="../slideLayouts/slideLayout5.xml"/><Relationship Id="rId6" Type="http://schemas.openxmlformats.org/officeDocument/2006/relationships/image" Target="../media/image136.gif"/><Relationship Id="rId11" Type="http://schemas.openxmlformats.org/officeDocument/2006/relationships/image" Target="../media/image141.jpeg"/><Relationship Id="rId24" Type="http://schemas.openxmlformats.org/officeDocument/2006/relationships/image" Target="../media/image154.jpeg"/><Relationship Id="rId32" Type="http://schemas.openxmlformats.org/officeDocument/2006/relationships/image" Target="../media/image162.png"/><Relationship Id="rId5" Type="http://schemas.openxmlformats.org/officeDocument/2006/relationships/image" Target="../media/image135.png"/><Relationship Id="rId15" Type="http://schemas.openxmlformats.org/officeDocument/2006/relationships/image" Target="../media/image145.jpeg"/><Relationship Id="rId23" Type="http://schemas.openxmlformats.org/officeDocument/2006/relationships/image" Target="../media/image153.jpeg"/><Relationship Id="rId28" Type="http://schemas.openxmlformats.org/officeDocument/2006/relationships/image" Target="../media/image158.png"/><Relationship Id="rId10" Type="http://schemas.openxmlformats.org/officeDocument/2006/relationships/image" Target="../media/image140.jpeg"/><Relationship Id="rId19" Type="http://schemas.openxmlformats.org/officeDocument/2006/relationships/image" Target="../media/image149.jpeg"/><Relationship Id="rId31" Type="http://schemas.openxmlformats.org/officeDocument/2006/relationships/image" Target="../media/image161.png"/><Relationship Id="rId4" Type="http://schemas.openxmlformats.org/officeDocument/2006/relationships/image" Target="../media/image134.png"/><Relationship Id="rId9" Type="http://schemas.openxmlformats.org/officeDocument/2006/relationships/image" Target="../media/image139.jpeg"/><Relationship Id="rId14" Type="http://schemas.openxmlformats.org/officeDocument/2006/relationships/image" Target="../media/image144.jpeg"/><Relationship Id="rId22" Type="http://schemas.openxmlformats.org/officeDocument/2006/relationships/image" Target="../media/image152.jpeg"/><Relationship Id="rId27" Type="http://schemas.openxmlformats.org/officeDocument/2006/relationships/image" Target="../media/image157.jpg"/><Relationship Id="rId30" Type="http://schemas.openxmlformats.org/officeDocument/2006/relationships/image" Target="../media/image160.jpg"/><Relationship Id="rId35" Type="http://schemas.openxmlformats.org/officeDocument/2006/relationships/image" Target="../media/image165.png"/></Relationships>
</file>

<file path=ppt/slides/_rels/slide29.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5.xml"/><Relationship Id="rId5" Type="http://schemas.openxmlformats.org/officeDocument/2006/relationships/image" Target="../media/image170.png"/><Relationship Id="rId4" Type="http://schemas.openxmlformats.org/officeDocument/2006/relationships/image" Target="../media/image169.jpeg"/></Relationships>
</file>

<file path=ppt/slides/_rels/slide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32.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png"/><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3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http://www.nutravita.fr/IMG/jpg/Limagrain_RVB_Ver_FR.jpg" TargetMode="External"/><Relationship Id="rId2" Type="http://schemas.openxmlformats.org/officeDocument/2006/relationships/image" Target="../media/image192.jpe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4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8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jpeg"/><Relationship Id="rId7" Type="http://schemas.openxmlformats.org/officeDocument/2006/relationships/image" Target="../media/image20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10" Type="http://schemas.openxmlformats.org/officeDocument/2006/relationships/image" Target="../media/image2.png"/><Relationship Id="rId4" Type="http://schemas.openxmlformats.org/officeDocument/2006/relationships/image" Target="../media/image201.jpeg"/><Relationship Id="rId9" Type="http://schemas.openxmlformats.org/officeDocument/2006/relationships/image" Target="../media/image20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0.jpeg"/><Relationship Id="rId7" Type="http://schemas.openxmlformats.org/officeDocument/2006/relationships/image" Target="../media/image209.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1.jpeg"/></Relationships>
</file>

<file path=ppt/slides/_rels/slide51.xml.rels><?xml version="1.0" encoding="UTF-8" standalone="yes"?>
<Relationships xmlns="http://schemas.openxmlformats.org/package/2006/relationships"><Relationship Id="rId3" Type="http://schemas.openxmlformats.org/officeDocument/2006/relationships/image" Target="../media/image211.gif"/><Relationship Id="rId7" Type="http://schemas.openxmlformats.org/officeDocument/2006/relationships/image" Target="../media/image215.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52.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6.jpeg"/><Relationship Id="rId7" Type="http://schemas.openxmlformats.org/officeDocument/2006/relationships/image" Target="../media/image220.jpe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219.jpeg"/><Relationship Id="rId5" Type="http://schemas.openxmlformats.org/officeDocument/2006/relationships/image" Target="../media/image218.png"/><Relationship Id="rId4" Type="http://schemas.openxmlformats.org/officeDocument/2006/relationships/image" Target="../media/image217.jpeg"/><Relationship Id="rId9" Type="http://schemas.openxmlformats.org/officeDocument/2006/relationships/image" Target="../media/image215.png"/></Relationships>
</file>

<file path=ppt/slides/_rels/slide53.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jpeg"/><Relationship Id="rId7" Type="http://schemas.openxmlformats.org/officeDocument/2006/relationships/image" Target="../media/image22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24.jpeg"/><Relationship Id="rId5" Type="http://schemas.openxmlformats.org/officeDocument/2006/relationships/image" Target="../media/image223.jpeg"/><Relationship Id="rId4" Type="http://schemas.openxmlformats.org/officeDocument/2006/relationships/image" Target="../media/image222.jpeg"/><Relationship Id="rId9" Type="http://schemas.openxmlformats.org/officeDocument/2006/relationships/image" Target="../media/image214.png"/></Relationships>
</file>

<file path=ppt/slides/_rels/slide54.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28.png"/></Relationships>
</file>

<file path=ppt/slides/_rels/slide55.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9.jpeg"/><Relationship Id="rId7" Type="http://schemas.openxmlformats.org/officeDocument/2006/relationships/image" Target="../media/image231.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230.jpeg"/><Relationship Id="rId5" Type="http://schemas.openxmlformats.org/officeDocument/2006/relationships/image" Target="../media/image215.png"/><Relationship Id="rId4" Type="http://schemas.openxmlformats.org/officeDocument/2006/relationships/image" Target="../media/image214.png"/></Relationships>
</file>

<file path=ppt/slides/_rels/slide56.xml.rels><?xml version="1.0" encoding="UTF-8" standalone="yes"?>
<Relationships xmlns="http://schemas.openxmlformats.org/package/2006/relationships"><Relationship Id="rId8" Type="http://schemas.openxmlformats.org/officeDocument/2006/relationships/image" Target="../media/image200.jpeg"/><Relationship Id="rId3" Type="http://schemas.openxmlformats.org/officeDocument/2006/relationships/image" Target="../media/image233.jpeg"/><Relationship Id="rId7" Type="http://schemas.openxmlformats.org/officeDocument/2006/relationships/image" Target="../media/image237.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5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15.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241.jpeg"/><Relationship Id="rId5" Type="http://schemas.openxmlformats.org/officeDocument/2006/relationships/image" Target="../media/image240.jpeg"/><Relationship Id="rId4" Type="http://schemas.openxmlformats.org/officeDocument/2006/relationships/image" Target="../media/image239.jpeg"/></Relationships>
</file>

<file path=ppt/slides/_rels/slide58.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244.jpeg"/><Relationship Id="rId5" Type="http://schemas.openxmlformats.org/officeDocument/2006/relationships/image" Target="../media/image243.jpeg"/><Relationship Id="rId4" Type="http://schemas.openxmlformats.org/officeDocument/2006/relationships/image" Target="../media/image242.jpeg"/></Relationships>
</file>

<file path=ppt/slides/_rels/slide59.xml.rels><?xml version="1.0" encoding="UTF-8" standalone="yes"?>
<Relationships xmlns="http://schemas.openxmlformats.org/package/2006/relationships"><Relationship Id="rId3" Type="http://schemas.openxmlformats.org/officeDocument/2006/relationships/image" Target="../media/image248.jpg"/><Relationship Id="rId2" Type="http://schemas.openxmlformats.org/officeDocument/2006/relationships/image" Target="../media/image24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3" Type="http://schemas.openxmlformats.org/officeDocument/2006/relationships/image" Target="../media/image17.jpeg"/><Relationship Id="rId18" Type="http://schemas.openxmlformats.org/officeDocument/2006/relationships/image" Target="../media/image22.jpeg"/><Relationship Id="rId26" Type="http://schemas.openxmlformats.org/officeDocument/2006/relationships/image" Target="../media/image28.png"/><Relationship Id="rId39" Type="http://schemas.openxmlformats.org/officeDocument/2006/relationships/image" Target="../media/image40.jpeg"/><Relationship Id="rId21" Type="http://schemas.openxmlformats.org/officeDocument/2006/relationships/image" Target="../media/image25.jpeg"/><Relationship Id="rId34" Type="http://schemas.openxmlformats.org/officeDocument/2006/relationships/image" Target="../media/image35.png"/><Relationship Id="rId42" Type="http://schemas.openxmlformats.org/officeDocument/2006/relationships/image" Target="../media/image43.jpeg"/><Relationship Id="rId47" Type="http://schemas.openxmlformats.org/officeDocument/2006/relationships/image" Target="../media/image48.jpeg"/><Relationship Id="rId50" Type="http://schemas.openxmlformats.org/officeDocument/2006/relationships/image" Target="../media/image51.png"/><Relationship Id="rId55" Type="http://schemas.openxmlformats.org/officeDocument/2006/relationships/image" Target="../media/image54.png"/><Relationship Id="rId63" Type="http://schemas.openxmlformats.org/officeDocument/2006/relationships/image" Target="../media/image60.jpeg"/><Relationship Id="rId68" Type="http://schemas.openxmlformats.org/officeDocument/2006/relationships/image" Target="../media/image64.png"/><Relationship Id="rId76" Type="http://schemas.openxmlformats.org/officeDocument/2006/relationships/image" Target="../media/image71.png"/><Relationship Id="rId7" Type="http://schemas.openxmlformats.org/officeDocument/2006/relationships/image" Target="../media/image12.png"/><Relationship Id="rId71" Type="http://schemas.openxmlformats.org/officeDocument/2006/relationships/image" Target="../media/image67.gif"/><Relationship Id="rId2" Type="http://schemas.openxmlformats.org/officeDocument/2006/relationships/image" Target="../media/image2.png"/><Relationship Id="rId16" Type="http://schemas.openxmlformats.org/officeDocument/2006/relationships/image" Target="../media/image20.jpeg"/><Relationship Id="rId29" Type="http://schemas.openxmlformats.org/officeDocument/2006/relationships/image" Target="../media/image31.png"/><Relationship Id="rId11" Type="http://schemas.openxmlformats.org/officeDocument/2006/relationships/image" Target="../media/image15.jpeg"/><Relationship Id="rId24" Type="http://schemas.openxmlformats.org/officeDocument/2006/relationships/image" Target="../media/image27.jpeg"/><Relationship Id="rId32" Type="http://schemas.openxmlformats.org/officeDocument/2006/relationships/image" Target="../media/image33.png"/><Relationship Id="rId37" Type="http://schemas.openxmlformats.org/officeDocument/2006/relationships/image" Target="../media/image38.jpeg"/><Relationship Id="rId40" Type="http://schemas.openxmlformats.org/officeDocument/2006/relationships/image" Target="../media/image41.png"/><Relationship Id="rId45" Type="http://schemas.openxmlformats.org/officeDocument/2006/relationships/image" Target="../media/image46.jpeg"/><Relationship Id="rId53" Type="http://schemas.openxmlformats.org/officeDocument/2006/relationships/image" Target="../media/image53.jpeg"/><Relationship Id="rId58" Type="http://schemas.openxmlformats.org/officeDocument/2006/relationships/hyperlink" Target="http://www.ine.es/" TargetMode="External"/><Relationship Id="rId66" Type="http://schemas.openxmlformats.org/officeDocument/2006/relationships/hyperlink" Target="http://www.mineco.gob.es/" TargetMode="External"/><Relationship Id="rId74" Type="http://schemas.openxmlformats.org/officeDocument/2006/relationships/image" Target="../media/image69.png"/><Relationship Id="rId5" Type="http://schemas.openxmlformats.org/officeDocument/2006/relationships/hyperlink" Target="http://www.bbva.es/TLBS/tlbs/jsp/esp/home/index.jsp" TargetMode="External"/><Relationship Id="rId15" Type="http://schemas.openxmlformats.org/officeDocument/2006/relationships/image" Target="../media/image19.jpeg"/><Relationship Id="rId23" Type="http://schemas.openxmlformats.org/officeDocument/2006/relationships/image" Target="../media/image26.png"/><Relationship Id="rId28" Type="http://schemas.openxmlformats.org/officeDocument/2006/relationships/image" Target="../media/image30.jpeg"/><Relationship Id="rId36" Type="http://schemas.openxmlformats.org/officeDocument/2006/relationships/image" Target="../media/image37.jpeg"/><Relationship Id="rId49" Type="http://schemas.openxmlformats.org/officeDocument/2006/relationships/image" Target="../media/image50.jpeg"/><Relationship Id="rId57" Type="http://schemas.openxmlformats.org/officeDocument/2006/relationships/image" Target="../media/image55.jpeg"/><Relationship Id="rId61" Type="http://schemas.openxmlformats.org/officeDocument/2006/relationships/image" Target="../media/image58.jpeg"/><Relationship Id="rId10" Type="http://schemas.openxmlformats.org/officeDocument/2006/relationships/image" Target="../media/image14.jpeg"/><Relationship Id="rId19" Type="http://schemas.openxmlformats.org/officeDocument/2006/relationships/image" Target="../media/image23.jpeg"/><Relationship Id="rId31" Type="http://schemas.openxmlformats.org/officeDocument/2006/relationships/hyperlink" Target="http://www.enagas.es/cs/Satellite?language=es&amp;pagename=ENAGAS/Page/ENAG_home" TargetMode="External"/><Relationship Id="rId44" Type="http://schemas.openxmlformats.org/officeDocument/2006/relationships/image" Target="../media/image45.jpeg"/><Relationship Id="rId52" Type="http://schemas.openxmlformats.org/officeDocument/2006/relationships/image" Target="../media/image52.png"/><Relationship Id="rId60" Type="http://schemas.openxmlformats.org/officeDocument/2006/relationships/image" Target="../media/image57.jpeg"/><Relationship Id="rId65" Type="http://schemas.openxmlformats.org/officeDocument/2006/relationships/image" Target="../media/image62.png"/><Relationship Id="rId73" Type="http://schemas.openxmlformats.org/officeDocument/2006/relationships/image" Target="../media/image68.jpeg"/><Relationship Id="rId78" Type="http://schemas.openxmlformats.org/officeDocument/2006/relationships/image" Target="../media/image73.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8.jpeg"/><Relationship Id="rId22" Type="http://schemas.openxmlformats.org/officeDocument/2006/relationships/hyperlink" Target="http://www.ocaso.es/es/paginas/" TargetMode="External"/><Relationship Id="rId27" Type="http://schemas.openxmlformats.org/officeDocument/2006/relationships/image" Target="../media/image29.png"/><Relationship Id="rId30" Type="http://schemas.openxmlformats.org/officeDocument/2006/relationships/image" Target="../media/image32.jpe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jpeg"/><Relationship Id="rId56" Type="http://schemas.openxmlformats.org/officeDocument/2006/relationships/hyperlink" Target="http://www.meyss.es/es/index.htm" TargetMode="External"/><Relationship Id="rId64" Type="http://schemas.openxmlformats.org/officeDocument/2006/relationships/image" Target="../media/image61.jpeg"/><Relationship Id="rId69" Type="http://schemas.openxmlformats.org/officeDocument/2006/relationships/image" Target="../media/image65.png"/><Relationship Id="rId77" Type="http://schemas.openxmlformats.org/officeDocument/2006/relationships/image" Target="../media/image72.png"/><Relationship Id="rId8" Type="http://schemas.openxmlformats.org/officeDocument/2006/relationships/hyperlink" Target="http://portal1.lacaixa.es/Home/Inicio/?loc=P199-1-1-1-1-30-23-1-3268-3" TargetMode="External"/><Relationship Id="rId51" Type="http://schemas.openxmlformats.org/officeDocument/2006/relationships/hyperlink" Target="http://www.mjusticia.gob.es/" TargetMode="External"/><Relationship Id="rId72" Type="http://schemas.openxmlformats.org/officeDocument/2006/relationships/hyperlink" Target="https://www.bankoa.es/" TargetMode="External"/><Relationship Id="rId3" Type="http://schemas.openxmlformats.org/officeDocument/2006/relationships/image" Target="../media/image6.png"/><Relationship Id="rId12" Type="http://schemas.openxmlformats.org/officeDocument/2006/relationships/image" Target="../media/image16.png"/><Relationship Id="rId17" Type="http://schemas.openxmlformats.org/officeDocument/2006/relationships/image" Target="../media/image21.jpeg"/><Relationship Id="rId25" Type="http://schemas.openxmlformats.org/officeDocument/2006/relationships/hyperlink" Target="https://www.generali.es/Index" TargetMode="External"/><Relationship Id="rId33" Type="http://schemas.openxmlformats.org/officeDocument/2006/relationships/image" Target="../media/image34.jpeg"/><Relationship Id="rId38" Type="http://schemas.openxmlformats.org/officeDocument/2006/relationships/image" Target="../media/image39.jpeg"/><Relationship Id="rId46" Type="http://schemas.openxmlformats.org/officeDocument/2006/relationships/image" Target="../media/image47.png"/><Relationship Id="rId59" Type="http://schemas.openxmlformats.org/officeDocument/2006/relationships/image" Target="../media/image56.jpeg"/><Relationship Id="rId67" Type="http://schemas.openxmlformats.org/officeDocument/2006/relationships/image" Target="../media/image63.jpeg"/><Relationship Id="rId20" Type="http://schemas.openxmlformats.org/officeDocument/2006/relationships/image" Target="../media/image24.jpeg"/><Relationship Id="rId41" Type="http://schemas.openxmlformats.org/officeDocument/2006/relationships/image" Target="../media/image42.jpeg"/><Relationship Id="rId54" Type="http://schemas.openxmlformats.org/officeDocument/2006/relationships/hyperlink" Target="http://www.juntadeandalucia.es/SP/JDA/CDA/Secciones/Portada/JDA-Portada/0,18815,,00.html" TargetMode="External"/><Relationship Id="rId62" Type="http://schemas.openxmlformats.org/officeDocument/2006/relationships/image" Target="../media/image59.png"/><Relationship Id="rId70" Type="http://schemas.openxmlformats.org/officeDocument/2006/relationships/image" Target="../media/image66.png"/><Relationship Id="rId75"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p:cNvSpPr>
            <a:spLocks noGrp="1"/>
          </p:cNvSpPr>
          <p:nvPr>
            <p:ph type="ctrTitle"/>
          </p:nvPr>
        </p:nvSpPr>
        <p:spPr>
          <a:xfrm>
            <a:off x="552450" y="3055938"/>
            <a:ext cx="6451600" cy="425450"/>
          </a:xfrm>
        </p:spPr>
        <p:txBody>
          <a:bodyPr/>
          <a:lstStyle/>
          <a:p>
            <a:pPr defTabSz="914199" eaLnBrk="1" fontAlgn="auto" hangingPunct="1">
              <a:spcAft>
                <a:spcPts val="0"/>
              </a:spcAft>
              <a:defRPr/>
            </a:pPr>
            <a:r>
              <a:rPr lang="fr-FR" dirty="0" smtClean="0"/>
              <a:t>CENTRE DE Services ESPAGNE</a:t>
            </a:r>
            <a:endParaRPr lang="en-GB" dirty="0"/>
          </a:p>
        </p:txBody>
      </p:sp>
      <p:sp>
        <p:nvSpPr>
          <p:cNvPr id="12" name="Sous-titre 11"/>
          <p:cNvSpPr>
            <a:spLocks noGrp="1"/>
          </p:cNvSpPr>
          <p:nvPr>
            <p:ph type="subTitle" idx="1"/>
          </p:nvPr>
        </p:nvSpPr>
        <p:spPr>
          <a:xfrm>
            <a:off x="546100" y="3489325"/>
            <a:ext cx="6457950" cy="307975"/>
          </a:xfrm>
        </p:spPr>
        <p:txBody>
          <a:bodyPr rtlCol="0"/>
          <a:lstStyle/>
          <a:p>
            <a:r>
              <a:rPr lang="fr-FR" dirty="0"/>
              <a:t>Mars 2017</a:t>
            </a: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 3"/>
          <p:cNvPicPr>
            <a:picLocks noChangeAspect="1"/>
          </p:cNvPicPr>
          <p:nvPr/>
        </p:nvPicPr>
        <p:blipFill rotWithShape="1">
          <a:blip r:embed="rId3" cstate="email">
            <a:extLst>
              <a:ext uri="{28A0092B-C50C-407E-A947-70E740481C1C}">
                <a14:useLocalDpi xmlns:a14="http://schemas.microsoft.com/office/drawing/2010/main"/>
              </a:ext>
            </a:extLst>
          </a:blip>
          <a:srcRect t="6335" b="12876"/>
          <a:stretch/>
        </p:blipFill>
        <p:spPr>
          <a:xfrm>
            <a:off x="19144" y="930756"/>
            <a:ext cx="9178087" cy="3744416"/>
          </a:xfrm>
          <a:prstGeom prst="rect">
            <a:avLst/>
          </a:prstGeom>
          <a:solidFill>
            <a:schemeClr val="tx1"/>
          </a:solidFill>
        </p:spPr>
      </p:pic>
      <p:grpSp>
        <p:nvGrpSpPr>
          <p:cNvPr id="38" name="Groupe 37"/>
          <p:cNvGrpSpPr/>
          <p:nvPr/>
        </p:nvGrpSpPr>
        <p:grpSpPr>
          <a:xfrm>
            <a:off x="1143438" y="982843"/>
            <a:ext cx="6858000" cy="3479117"/>
            <a:chOff x="584" y="1310457"/>
            <a:chExt cx="9144000" cy="4638823"/>
          </a:xfrm>
        </p:grpSpPr>
        <p:grpSp>
          <p:nvGrpSpPr>
            <p:cNvPr id="39" name="Groupe 38"/>
            <p:cNvGrpSpPr/>
            <p:nvPr/>
          </p:nvGrpSpPr>
          <p:grpSpPr>
            <a:xfrm>
              <a:off x="584" y="1310457"/>
              <a:ext cx="9144000" cy="4638823"/>
              <a:chOff x="584" y="1310457"/>
              <a:chExt cx="9144000" cy="4638823"/>
            </a:xfrm>
          </p:grpSpPr>
          <p:sp>
            <p:nvSpPr>
              <p:cNvPr id="46" name="Rectangle 45"/>
              <p:cNvSpPr/>
              <p:nvPr/>
            </p:nvSpPr>
            <p:spPr>
              <a:xfrm>
                <a:off x="584" y="1310457"/>
                <a:ext cx="9144000" cy="42372"/>
              </a:xfrm>
              <a:prstGeom prst="rect">
                <a:avLst/>
              </a:prstGeom>
              <a:solidFill>
                <a:srgbClr val="A6A6A6">
                  <a:alpha val="30196"/>
                </a:srgbClr>
              </a:solidFill>
              <a:ln w="25400" cap="flat" cmpd="sng" algn="ctr">
                <a:noFill/>
                <a:prstDash val="solid"/>
              </a:ln>
              <a:effectLst/>
            </p:spPr>
            <p:txBody>
              <a:bodyPr rtlCol="0" anchor="ctr"/>
              <a:lstStyle/>
              <a:p>
                <a:pPr algn="ctr" defTabSz="685800">
                  <a:defRPr/>
                </a:pPr>
                <a:endParaRPr lang="fr-FR" kern="0" dirty="0" smtClean="0">
                  <a:solidFill>
                    <a:prstClr val="white"/>
                  </a:solidFill>
                </a:endParaRPr>
              </a:p>
            </p:txBody>
          </p:sp>
          <p:sp>
            <p:nvSpPr>
              <p:cNvPr id="54" name="Rectangle 53"/>
              <p:cNvSpPr/>
              <p:nvPr/>
            </p:nvSpPr>
            <p:spPr>
              <a:xfrm>
                <a:off x="584" y="5906908"/>
                <a:ext cx="9144000" cy="42372"/>
              </a:xfrm>
              <a:prstGeom prst="rect">
                <a:avLst/>
              </a:prstGeom>
              <a:solidFill>
                <a:srgbClr val="A6A6A6">
                  <a:alpha val="30196"/>
                </a:srgbClr>
              </a:solidFill>
              <a:ln w="25400" cap="flat" cmpd="sng" algn="ctr">
                <a:noFill/>
                <a:prstDash val="solid"/>
              </a:ln>
              <a:effectLst/>
            </p:spPr>
            <p:txBody>
              <a:bodyPr rtlCol="0" anchor="ctr"/>
              <a:lstStyle/>
              <a:p>
                <a:pPr algn="ctr" defTabSz="685800">
                  <a:defRPr/>
                </a:pPr>
                <a:endParaRPr lang="fr-FR" kern="0" dirty="0" smtClean="0">
                  <a:solidFill>
                    <a:prstClr val="white"/>
                  </a:solidFill>
                </a:endParaRPr>
              </a:p>
            </p:txBody>
          </p:sp>
        </p:grpSp>
        <p:sp>
          <p:nvSpPr>
            <p:cNvPr id="40" name="Ellipse 39"/>
            <p:cNvSpPr/>
            <p:nvPr/>
          </p:nvSpPr>
          <p:spPr>
            <a:xfrm>
              <a:off x="2839721" y="1467393"/>
              <a:ext cx="3672798" cy="3672655"/>
            </a:xfrm>
            <a:prstGeom prst="ellipse">
              <a:avLst/>
            </a:prstGeom>
            <a:gradFill flip="none" rotWithShape="1">
              <a:gsLst>
                <a:gs pos="41000">
                  <a:sysClr val="window" lastClr="FFFFFF"/>
                </a:gs>
                <a:gs pos="88000">
                  <a:sysClr val="window" lastClr="FFFFFF">
                    <a:lumMod val="75000"/>
                  </a:sysClr>
                </a:gs>
              </a:gsLst>
              <a:lin ang="7200000" scaled="0"/>
              <a:tileRect/>
            </a:gradFill>
            <a:ln w="190500" cap="flat" cmpd="sng" algn="ctr">
              <a:solidFill>
                <a:sysClr val="window" lastClr="FFFFFF">
                  <a:lumMod val="65000"/>
                  <a:alpha val="50000"/>
                </a:sysClr>
              </a:solidFill>
              <a:prstDash val="solid"/>
            </a:ln>
            <a:effectLst/>
          </p:spPr>
          <p:txBody>
            <a:bodyPr wrap="none"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685800">
                <a:defRPr/>
              </a:pPr>
              <a:endParaRPr lang="fr-FR" sz="1200" b="1" kern="0" cap="all" dirty="0">
                <a:solidFill>
                  <a:srgbClr val="000000"/>
                </a:solidFill>
              </a:endParaRPr>
            </a:p>
          </p:txBody>
        </p:sp>
        <p:pic>
          <p:nvPicPr>
            <p:cNvPr id="41" name="Image 4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846832" y="1490233"/>
              <a:ext cx="3675887" cy="3649815"/>
            </a:xfrm>
            <a:prstGeom prst="ellipse">
              <a:avLst/>
            </a:prstGeom>
          </p:spPr>
        </p:pic>
      </p:grpSp>
      <p:sp>
        <p:nvSpPr>
          <p:cNvPr id="2" name="Titre 1"/>
          <p:cNvSpPr>
            <a:spLocks noGrp="1"/>
          </p:cNvSpPr>
          <p:nvPr>
            <p:ph type="title"/>
          </p:nvPr>
        </p:nvSpPr>
        <p:spPr/>
        <p:txBody>
          <a:bodyPr/>
          <a:lstStyle/>
          <a:p>
            <a:r>
              <a:rPr lang="fr-FR" sz="1350" dirty="0">
                <a:solidFill>
                  <a:srgbClr val="CF022B"/>
                </a:solidFill>
              </a:rPr>
              <a:t>LE RÉSEAU DES </a:t>
            </a:r>
            <a:r>
              <a:rPr lang="fr-FR" sz="1350" dirty="0" err="1">
                <a:solidFill>
                  <a:srgbClr val="CF022B"/>
                </a:solidFill>
              </a:rPr>
              <a:t>cs</a:t>
            </a:r>
            <a:r>
              <a:rPr lang="fr-FR" sz="1350" dirty="0">
                <a:solidFill>
                  <a:srgbClr val="CF022B"/>
                </a:solidFill>
              </a:rPr>
              <a:t> Sopra STERIA group</a:t>
            </a:r>
          </a:p>
        </p:txBody>
      </p:sp>
      <p:sp>
        <p:nvSpPr>
          <p:cNvPr id="6" name="Espace réservé du numéro de diapositive 5"/>
          <p:cNvSpPr>
            <a:spLocks noGrp="1"/>
          </p:cNvSpPr>
          <p:nvPr>
            <p:ph type="sldNum" sz="quarter" idx="4294967295"/>
          </p:nvPr>
        </p:nvSpPr>
        <p:spPr/>
        <p:txBody>
          <a:bodyPr/>
          <a:lstStyle/>
          <a:p>
            <a:fld id="{AF43E6FD-AB27-4108-A2FC-346BB5F75E3F}" type="slidenum">
              <a:rPr lang="fr-FR" smtClean="0"/>
              <a:pPr/>
              <a:t>10</a:t>
            </a:fld>
            <a:endParaRPr lang="fr-FR" dirty="0"/>
          </a:p>
        </p:txBody>
      </p:sp>
      <p:sp>
        <p:nvSpPr>
          <p:cNvPr id="42" name="Text Box 483"/>
          <p:cNvSpPr txBox="1">
            <a:spLocks noChangeArrowheads="1"/>
          </p:cNvSpPr>
          <p:nvPr/>
        </p:nvSpPr>
        <p:spPr bwMode="auto">
          <a:xfrm>
            <a:off x="3861874" y="3666776"/>
            <a:ext cx="594066" cy="283140"/>
          </a:xfrm>
          <a:prstGeom prst="roundRect">
            <a:avLst/>
          </a:prstGeom>
          <a:solidFill>
            <a:schemeClr val="accent6">
              <a:lumMod val="60000"/>
              <a:lumOff val="40000"/>
            </a:schemeClr>
          </a:solidFill>
          <a:ln>
            <a:noFill/>
          </a:ln>
        </p:spPr>
        <p:txBody>
          <a:bodyPr wrap="square" lIns="81000" tIns="81000" rIns="81000" bIns="81000">
            <a:spAutoFit/>
          </a:bodyPr>
          <a:lstStyle>
            <a:defPPr>
              <a:defRPr lang="fr-FR"/>
            </a:defPPr>
            <a:lvl1pPr algn="ctr">
              <a:spcBef>
                <a:spcPct val="0"/>
              </a:spcBef>
              <a:buClrTx/>
              <a:buSzTx/>
              <a:buFontTx/>
              <a:buNone/>
              <a:defRPr sz="1000" b="1">
                <a:solidFill>
                  <a:schemeClr val="bg1"/>
                </a:solidFill>
                <a:latin typeface="Calibri" charset="0"/>
              </a:defRPr>
            </a:lvl1pPr>
            <a:lvl2pPr marL="742950" indent="-285750" eaLnBrk="0" hangingPunct="0">
              <a:spcBef>
                <a:spcPts val="413"/>
              </a:spcBef>
              <a:buSzPct val="80000"/>
              <a:buBlip>
                <a:blip r:embed="rId5"/>
              </a:buBlip>
              <a:defRPr>
                <a:latin typeface="Calibri" charset="0"/>
              </a:defRPr>
            </a:lvl2pPr>
            <a:lvl3pPr marL="1143000" indent="-228600" defTabSz="725488" eaLnBrk="0" hangingPunct="0">
              <a:spcBef>
                <a:spcPts val="413"/>
              </a:spcBef>
              <a:buFont typeface="Calibri" charset="0"/>
              <a:buChar char="‐"/>
              <a:defRPr sz="1600">
                <a:latin typeface="Calibri" charset="0"/>
              </a:defRPr>
            </a:lvl3pPr>
            <a:lvl4pPr marL="1600200" indent="-228600" eaLnBrk="0" hangingPunct="0">
              <a:buFont typeface="Calibri" charset="0"/>
              <a:buChar char="‐"/>
              <a:defRPr sz="1600">
                <a:latin typeface="Calibri" charset="0"/>
              </a:defRPr>
            </a:lvl4pPr>
            <a:lvl5pPr marL="2057400" indent="-228600" eaLnBrk="0" hangingPunct="0">
              <a:buFont typeface="Calibri" charset="0"/>
              <a:buChar char="‐"/>
              <a:defRPr sz="1600">
                <a:latin typeface="Calibri" charset="0"/>
              </a:defRPr>
            </a:lvl5pPr>
            <a:lvl6pPr marL="2514600" indent="-228600" defTabSz="912813" eaLnBrk="0" fontAlgn="base" hangingPunct="0">
              <a:spcBef>
                <a:spcPct val="0"/>
              </a:spcBef>
              <a:spcAft>
                <a:spcPct val="0"/>
              </a:spcAft>
              <a:buFont typeface="Calibri" charset="0"/>
              <a:buChar char="‐"/>
              <a:defRPr sz="1600">
                <a:latin typeface="Calibri" charset="0"/>
              </a:defRPr>
            </a:lvl6pPr>
            <a:lvl7pPr marL="2971800" indent="-228600" defTabSz="912813" eaLnBrk="0" fontAlgn="base" hangingPunct="0">
              <a:spcBef>
                <a:spcPct val="0"/>
              </a:spcBef>
              <a:spcAft>
                <a:spcPct val="0"/>
              </a:spcAft>
              <a:buFont typeface="Calibri" charset="0"/>
              <a:buChar char="‐"/>
              <a:defRPr sz="1600">
                <a:latin typeface="Calibri" charset="0"/>
              </a:defRPr>
            </a:lvl7pPr>
            <a:lvl8pPr marL="3429000" indent="-228600" defTabSz="912813" eaLnBrk="0" fontAlgn="base" hangingPunct="0">
              <a:spcBef>
                <a:spcPct val="0"/>
              </a:spcBef>
              <a:spcAft>
                <a:spcPct val="0"/>
              </a:spcAft>
              <a:buFont typeface="Calibri" charset="0"/>
              <a:buChar char="‐"/>
              <a:defRPr sz="1600">
                <a:latin typeface="Calibri" charset="0"/>
              </a:defRPr>
            </a:lvl8pPr>
            <a:lvl9pPr marL="3886200" indent="-228600" defTabSz="912813" eaLnBrk="0" fontAlgn="base" hangingPunct="0">
              <a:spcBef>
                <a:spcPct val="0"/>
              </a:spcBef>
              <a:spcAft>
                <a:spcPct val="0"/>
              </a:spcAft>
              <a:buFont typeface="Calibri" charset="0"/>
              <a:buChar char="‐"/>
              <a:defRPr sz="1600">
                <a:latin typeface="Calibri" charset="0"/>
              </a:defRPr>
            </a:lvl9pPr>
          </a:lstStyle>
          <a:p>
            <a:r>
              <a:rPr lang="fr-FR" altLang="es-ES" sz="600" b="0" dirty="0">
                <a:solidFill>
                  <a:schemeClr val="tx1"/>
                </a:solidFill>
              </a:rPr>
              <a:t>ESPAGNE</a:t>
            </a:r>
          </a:p>
        </p:txBody>
      </p:sp>
      <p:sp>
        <p:nvSpPr>
          <p:cNvPr id="43" name="Text Box 484"/>
          <p:cNvSpPr txBox="1">
            <a:spLocks noChangeArrowheads="1"/>
          </p:cNvSpPr>
          <p:nvPr/>
        </p:nvSpPr>
        <p:spPr bwMode="auto">
          <a:xfrm>
            <a:off x="5389490" y="3398292"/>
            <a:ext cx="525260" cy="283140"/>
          </a:xfrm>
          <a:prstGeom prst="roundRect">
            <a:avLst/>
          </a:prstGeom>
          <a:solidFill>
            <a:schemeClr val="accent6">
              <a:lumMod val="60000"/>
              <a:lumOff val="40000"/>
            </a:schemeClr>
          </a:solidFill>
          <a:ln>
            <a:noFill/>
          </a:ln>
        </p:spPr>
        <p:txBody>
          <a:bodyPr wrap="square" lIns="81000" tIns="81000" rIns="81000" bIns="81000">
            <a:spAutoFit/>
          </a:bodyPr>
          <a:lstStyle>
            <a:defPPr>
              <a:defRPr lang="fr-FR"/>
            </a:defPPr>
            <a:lvl1pPr algn="ctr">
              <a:spcBef>
                <a:spcPct val="0"/>
              </a:spcBef>
              <a:buClrTx/>
              <a:buSzTx/>
              <a:buFontTx/>
              <a:buNone/>
              <a:defRPr sz="800" b="0">
                <a:solidFill>
                  <a:srgbClr val="FFFFFF"/>
                </a:solidFill>
                <a:latin typeface="Calibri" charset="0"/>
              </a:defRPr>
            </a:lvl1pPr>
            <a:lvl2pPr marL="742950" indent="-285750" eaLnBrk="0" hangingPunct="0">
              <a:spcBef>
                <a:spcPts val="413"/>
              </a:spcBef>
              <a:buSzPct val="80000"/>
              <a:buBlip>
                <a:blip r:embed="rId5"/>
              </a:buBlip>
              <a:defRPr>
                <a:latin typeface="Calibri" charset="0"/>
              </a:defRPr>
            </a:lvl2pPr>
            <a:lvl3pPr marL="1143000" indent="-228600" defTabSz="725488" eaLnBrk="0" hangingPunct="0">
              <a:spcBef>
                <a:spcPts val="413"/>
              </a:spcBef>
              <a:buFont typeface="Calibri" charset="0"/>
              <a:buChar char="‐"/>
              <a:defRPr sz="1600">
                <a:latin typeface="Calibri" charset="0"/>
              </a:defRPr>
            </a:lvl3pPr>
            <a:lvl4pPr marL="1600200" indent="-228600" eaLnBrk="0" hangingPunct="0">
              <a:buFont typeface="Calibri" charset="0"/>
              <a:buChar char="‐"/>
              <a:defRPr sz="1600">
                <a:latin typeface="Calibri" charset="0"/>
              </a:defRPr>
            </a:lvl4pPr>
            <a:lvl5pPr marL="2057400" indent="-228600" eaLnBrk="0" hangingPunct="0">
              <a:buFont typeface="Calibri" charset="0"/>
              <a:buChar char="‐"/>
              <a:defRPr sz="1600">
                <a:latin typeface="Calibri" charset="0"/>
              </a:defRPr>
            </a:lvl5pPr>
            <a:lvl6pPr marL="2514600" indent="-228600" defTabSz="912813" eaLnBrk="0" fontAlgn="base" hangingPunct="0">
              <a:spcBef>
                <a:spcPct val="0"/>
              </a:spcBef>
              <a:spcAft>
                <a:spcPct val="0"/>
              </a:spcAft>
              <a:buFont typeface="Calibri" charset="0"/>
              <a:buChar char="‐"/>
              <a:defRPr sz="1600">
                <a:latin typeface="Calibri" charset="0"/>
              </a:defRPr>
            </a:lvl6pPr>
            <a:lvl7pPr marL="2971800" indent="-228600" defTabSz="912813" eaLnBrk="0" fontAlgn="base" hangingPunct="0">
              <a:spcBef>
                <a:spcPct val="0"/>
              </a:spcBef>
              <a:spcAft>
                <a:spcPct val="0"/>
              </a:spcAft>
              <a:buFont typeface="Calibri" charset="0"/>
              <a:buChar char="‐"/>
              <a:defRPr sz="1600">
                <a:latin typeface="Calibri" charset="0"/>
              </a:defRPr>
            </a:lvl7pPr>
            <a:lvl8pPr marL="3429000" indent="-228600" defTabSz="912813" eaLnBrk="0" fontAlgn="base" hangingPunct="0">
              <a:spcBef>
                <a:spcPct val="0"/>
              </a:spcBef>
              <a:spcAft>
                <a:spcPct val="0"/>
              </a:spcAft>
              <a:buFont typeface="Calibri" charset="0"/>
              <a:buChar char="‐"/>
              <a:defRPr sz="1600">
                <a:latin typeface="Calibri" charset="0"/>
              </a:defRPr>
            </a:lvl8pPr>
            <a:lvl9pPr marL="3886200" indent="-228600" defTabSz="912813" eaLnBrk="0" fontAlgn="base" hangingPunct="0">
              <a:spcBef>
                <a:spcPct val="0"/>
              </a:spcBef>
              <a:spcAft>
                <a:spcPct val="0"/>
              </a:spcAft>
              <a:buFont typeface="Calibri" charset="0"/>
              <a:buChar char="‐"/>
              <a:defRPr sz="1600">
                <a:latin typeface="Calibri" charset="0"/>
              </a:defRPr>
            </a:lvl9pPr>
          </a:lstStyle>
          <a:p>
            <a:r>
              <a:rPr lang="fr-FR" altLang="es-ES" sz="600" dirty="0">
                <a:solidFill>
                  <a:schemeClr val="tx1"/>
                </a:solidFill>
              </a:rPr>
              <a:t>INDE</a:t>
            </a:r>
          </a:p>
        </p:txBody>
      </p:sp>
      <p:sp>
        <p:nvSpPr>
          <p:cNvPr id="45" name="Text Box 486"/>
          <p:cNvSpPr txBox="1">
            <a:spLocks noChangeArrowheads="1"/>
          </p:cNvSpPr>
          <p:nvPr/>
        </p:nvSpPr>
        <p:spPr bwMode="auto">
          <a:xfrm>
            <a:off x="3837210" y="1117655"/>
            <a:ext cx="608722" cy="283140"/>
          </a:xfrm>
          <a:prstGeom prst="roundRect">
            <a:avLst/>
          </a:prstGeom>
          <a:solidFill>
            <a:schemeClr val="accent6">
              <a:lumMod val="50000"/>
            </a:schemeClr>
          </a:solidFill>
          <a:ln>
            <a:noFill/>
          </a:ln>
        </p:spPr>
        <p:txBody>
          <a:bodyPr wrap="square" lIns="81000" tIns="81000" rIns="81000" bIns="81000">
            <a:spAutoFit/>
          </a:bodyPr>
          <a:lstStyle>
            <a:defPPr>
              <a:defRPr lang="fr-FR"/>
            </a:defPPr>
            <a:lvl1pPr algn="ctr">
              <a:spcBef>
                <a:spcPct val="0"/>
              </a:spcBef>
              <a:buClrTx/>
              <a:buSzTx/>
              <a:buFontTx/>
              <a:buNone/>
              <a:defRPr sz="800" b="0">
                <a:solidFill>
                  <a:srgbClr val="FFFFFF"/>
                </a:solidFill>
                <a:latin typeface="Calibri" charset="0"/>
              </a:defRPr>
            </a:lvl1pPr>
            <a:lvl2pPr marL="742950" indent="-285750" eaLnBrk="0" hangingPunct="0">
              <a:spcBef>
                <a:spcPts val="413"/>
              </a:spcBef>
              <a:buSzPct val="80000"/>
              <a:buBlip>
                <a:blip r:embed="rId5"/>
              </a:buBlip>
              <a:defRPr>
                <a:latin typeface="Calibri" charset="0"/>
              </a:defRPr>
            </a:lvl2pPr>
            <a:lvl3pPr marL="1143000" indent="-228600" defTabSz="725488" eaLnBrk="0" hangingPunct="0">
              <a:spcBef>
                <a:spcPts val="413"/>
              </a:spcBef>
              <a:buFont typeface="Calibri" charset="0"/>
              <a:buChar char="‐"/>
              <a:defRPr sz="1600">
                <a:latin typeface="Calibri" charset="0"/>
              </a:defRPr>
            </a:lvl3pPr>
            <a:lvl4pPr marL="1600200" indent="-228600" eaLnBrk="0" hangingPunct="0">
              <a:buFont typeface="Calibri" charset="0"/>
              <a:buChar char="‐"/>
              <a:defRPr sz="1600">
                <a:latin typeface="Calibri" charset="0"/>
              </a:defRPr>
            </a:lvl4pPr>
            <a:lvl5pPr marL="2057400" indent="-228600" eaLnBrk="0" hangingPunct="0">
              <a:buFont typeface="Calibri" charset="0"/>
              <a:buChar char="‐"/>
              <a:defRPr sz="1600">
                <a:latin typeface="Calibri" charset="0"/>
              </a:defRPr>
            </a:lvl5pPr>
            <a:lvl6pPr marL="2514600" indent="-228600" defTabSz="912813" eaLnBrk="0" fontAlgn="base" hangingPunct="0">
              <a:spcBef>
                <a:spcPct val="0"/>
              </a:spcBef>
              <a:spcAft>
                <a:spcPct val="0"/>
              </a:spcAft>
              <a:buFont typeface="Calibri" charset="0"/>
              <a:buChar char="‐"/>
              <a:defRPr sz="1600">
                <a:latin typeface="Calibri" charset="0"/>
              </a:defRPr>
            </a:lvl6pPr>
            <a:lvl7pPr marL="2971800" indent="-228600" defTabSz="912813" eaLnBrk="0" fontAlgn="base" hangingPunct="0">
              <a:spcBef>
                <a:spcPct val="0"/>
              </a:spcBef>
              <a:spcAft>
                <a:spcPct val="0"/>
              </a:spcAft>
              <a:buFont typeface="Calibri" charset="0"/>
              <a:buChar char="‐"/>
              <a:defRPr sz="1600">
                <a:latin typeface="Calibri" charset="0"/>
              </a:defRPr>
            </a:lvl7pPr>
            <a:lvl8pPr marL="3429000" indent="-228600" defTabSz="912813" eaLnBrk="0" fontAlgn="base" hangingPunct="0">
              <a:spcBef>
                <a:spcPct val="0"/>
              </a:spcBef>
              <a:spcAft>
                <a:spcPct val="0"/>
              </a:spcAft>
              <a:buFont typeface="Calibri" charset="0"/>
              <a:buChar char="‐"/>
              <a:defRPr sz="1600">
                <a:latin typeface="Calibri" charset="0"/>
              </a:defRPr>
            </a:lvl8pPr>
            <a:lvl9pPr marL="3886200" indent="-228600" defTabSz="912813" eaLnBrk="0" fontAlgn="base" hangingPunct="0">
              <a:spcBef>
                <a:spcPct val="0"/>
              </a:spcBef>
              <a:spcAft>
                <a:spcPct val="0"/>
              </a:spcAft>
              <a:buFont typeface="Calibri" charset="0"/>
              <a:buChar char="‐"/>
              <a:defRPr sz="1600">
                <a:latin typeface="Calibri" charset="0"/>
              </a:defRPr>
            </a:lvl9pPr>
          </a:lstStyle>
          <a:p>
            <a:r>
              <a:rPr lang="fr-FR" altLang="es-ES" sz="600" dirty="0"/>
              <a:t>RENNES</a:t>
            </a:r>
          </a:p>
        </p:txBody>
      </p:sp>
      <p:sp>
        <p:nvSpPr>
          <p:cNvPr id="58" name="Text Box 487"/>
          <p:cNvSpPr txBox="1">
            <a:spLocks noChangeArrowheads="1"/>
          </p:cNvSpPr>
          <p:nvPr/>
        </p:nvSpPr>
        <p:spPr bwMode="auto">
          <a:xfrm>
            <a:off x="5652120" y="1690013"/>
            <a:ext cx="459894" cy="283140"/>
          </a:xfrm>
          <a:prstGeom prst="roundRect">
            <a:avLst/>
          </a:prstGeom>
          <a:solidFill>
            <a:schemeClr val="accent6">
              <a:lumMod val="50000"/>
            </a:schemeClr>
          </a:solidFill>
          <a:ln>
            <a:noFill/>
          </a:ln>
        </p:spPr>
        <p:txBody>
          <a:bodyPr wrap="square" lIns="81000" tIns="81000" rIns="81000" bIns="81000">
            <a:spAutoFit/>
          </a:bodyPr>
          <a:lstStyle>
            <a:defPPr>
              <a:defRPr lang="fr-FR"/>
            </a:defPPr>
            <a:lvl1pPr algn="ctr">
              <a:spcBef>
                <a:spcPct val="0"/>
              </a:spcBef>
              <a:buClrTx/>
              <a:buSzTx/>
              <a:buFontTx/>
              <a:buNone/>
              <a:defRPr sz="800" b="0">
                <a:solidFill>
                  <a:srgbClr val="FFFFFF"/>
                </a:solidFill>
                <a:latin typeface="Calibri" charset="0"/>
              </a:defRPr>
            </a:lvl1pPr>
            <a:lvl2pPr marL="742950" indent="-285750" eaLnBrk="0" hangingPunct="0">
              <a:spcBef>
                <a:spcPts val="413"/>
              </a:spcBef>
              <a:buSzPct val="80000"/>
              <a:buBlip>
                <a:blip r:embed="rId5"/>
              </a:buBlip>
              <a:defRPr>
                <a:latin typeface="Calibri" charset="0"/>
              </a:defRPr>
            </a:lvl2pPr>
            <a:lvl3pPr marL="1143000" indent="-228600" defTabSz="725488" eaLnBrk="0" hangingPunct="0">
              <a:spcBef>
                <a:spcPts val="413"/>
              </a:spcBef>
              <a:buFont typeface="Calibri" charset="0"/>
              <a:buChar char="‐"/>
              <a:defRPr sz="1600">
                <a:latin typeface="Calibri" charset="0"/>
              </a:defRPr>
            </a:lvl3pPr>
            <a:lvl4pPr marL="1600200" indent="-228600" eaLnBrk="0" hangingPunct="0">
              <a:buFont typeface="Calibri" charset="0"/>
              <a:buChar char="‐"/>
              <a:defRPr sz="1600">
                <a:latin typeface="Calibri" charset="0"/>
              </a:defRPr>
            </a:lvl4pPr>
            <a:lvl5pPr marL="2057400" indent="-228600" eaLnBrk="0" hangingPunct="0">
              <a:buFont typeface="Calibri" charset="0"/>
              <a:buChar char="‐"/>
              <a:defRPr sz="1600">
                <a:latin typeface="Calibri" charset="0"/>
              </a:defRPr>
            </a:lvl5pPr>
            <a:lvl6pPr marL="2514600" indent="-228600" defTabSz="912813" eaLnBrk="0" fontAlgn="base" hangingPunct="0">
              <a:spcBef>
                <a:spcPct val="0"/>
              </a:spcBef>
              <a:spcAft>
                <a:spcPct val="0"/>
              </a:spcAft>
              <a:buFont typeface="Calibri" charset="0"/>
              <a:buChar char="‐"/>
              <a:defRPr sz="1600">
                <a:latin typeface="Calibri" charset="0"/>
              </a:defRPr>
            </a:lvl6pPr>
            <a:lvl7pPr marL="2971800" indent="-228600" defTabSz="912813" eaLnBrk="0" fontAlgn="base" hangingPunct="0">
              <a:spcBef>
                <a:spcPct val="0"/>
              </a:spcBef>
              <a:spcAft>
                <a:spcPct val="0"/>
              </a:spcAft>
              <a:buFont typeface="Calibri" charset="0"/>
              <a:buChar char="‐"/>
              <a:defRPr sz="1600">
                <a:latin typeface="Calibri" charset="0"/>
              </a:defRPr>
            </a:lvl7pPr>
            <a:lvl8pPr marL="3429000" indent="-228600" defTabSz="912813" eaLnBrk="0" fontAlgn="base" hangingPunct="0">
              <a:spcBef>
                <a:spcPct val="0"/>
              </a:spcBef>
              <a:spcAft>
                <a:spcPct val="0"/>
              </a:spcAft>
              <a:buFont typeface="Calibri" charset="0"/>
              <a:buChar char="‐"/>
              <a:defRPr sz="1600">
                <a:latin typeface="Calibri" charset="0"/>
              </a:defRPr>
            </a:lvl8pPr>
            <a:lvl9pPr marL="3886200" indent="-228600" defTabSz="912813" eaLnBrk="0" fontAlgn="base" hangingPunct="0">
              <a:spcBef>
                <a:spcPct val="0"/>
              </a:spcBef>
              <a:spcAft>
                <a:spcPct val="0"/>
              </a:spcAft>
              <a:buFont typeface="Calibri" charset="0"/>
              <a:buChar char="‐"/>
              <a:defRPr sz="1600">
                <a:latin typeface="Calibri" charset="0"/>
              </a:defRPr>
            </a:lvl9pPr>
          </a:lstStyle>
          <a:p>
            <a:r>
              <a:rPr lang="fr-FR" altLang="es-ES" sz="600" dirty="0"/>
              <a:t>LILLE</a:t>
            </a:r>
          </a:p>
        </p:txBody>
      </p:sp>
      <p:sp>
        <p:nvSpPr>
          <p:cNvPr id="61" name="Text Box 490"/>
          <p:cNvSpPr txBox="1">
            <a:spLocks noChangeArrowheads="1"/>
          </p:cNvSpPr>
          <p:nvPr/>
        </p:nvSpPr>
        <p:spPr bwMode="auto">
          <a:xfrm>
            <a:off x="3116375" y="1761660"/>
            <a:ext cx="588459" cy="283140"/>
          </a:xfrm>
          <a:prstGeom prst="roundRect">
            <a:avLst/>
          </a:prstGeom>
          <a:solidFill>
            <a:schemeClr val="accent6">
              <a:lumMod val="50000"/>
            </a:schemeClr>
          </a:solidFill>
          <a:ln>
            <a:noFill/>
          </a:ln>
        </p:spPr>
        <p:txBody>
          <a:bodyPr wrap="square" lIns="81000" tIns="81000" rIns="81000" bIns="81000">
            <a:spAutoFit/>
          </a:bodyPr>
          <a:lstStyle>
            <a:defPPr>
              <a:defRPr lang="fr-FR"/>
            </a:defPPr>
            <a:lvl1pPr algn="ctr">
              <a:spcBef>
                <a:spcPct val="0"/>
              </a:spcBef>
              <a:buClrTx/>
              <a:buSzTx/>
              <a:buFontTx/>
              <a:buNone/>
              <a:defRPr sz="1000" b="1">
                <a:solidFill>
                  <a:schemeClr val="bg1"/>
                </a:solidFill>
                <a:latin typeface="Calibri" charset="0"/>
              </a:defRPr>
            </a:lvl1pPr>
            <a:lvl2pPr marL="742950" indent="-285750" eaLnBrk="0" hangingPunct="0">
              <a:spcBef>
                <a:spcPts val="413"/>
              </a:spcBef>
              <a:buSzPct val="80000"/>
              <a:buBlip>
                <a:blip r:embed="rId5"/>
              </a:buBlip>
              <a:defRPr>
                <a:latin typeface="Calibri" charset="0"/>
              </a:defRPr>
            </a:lvl2pPr>
            <a:lvl3pPr marL="1143000" indent="-228600" defTabSz="725488" eaLnBrk="0" hangingPunct="0">
              <a:spcBef>
                <a:spcPts val="413"/>
              </a:spcBef>
              <a:buFont typeface="Calibri" charset="0"/>
              <a:buChar char="‐"/>
              <a:defRPr sz="1600">
                <a:latin typeface="Calibri" charset="0"/>
              </a:defRPr>
            </a:lvl3pPr>
            <a:lvl4pPr marL="1600200" indent="-228600" eaLnBrk="0" hangingPunct="0">
              <a:buFont typeface="Calibri" charset="0"/>
              <a:buChar char="‐"/>
              <a:defRPr sz="1600">
                <a:latin typeface="Calibri" charset="0"/>
              </a:defRPr>
            </a:lvl4pPr>
            <a:lvl5pPr marL="2057400" indent="-228600" eaLnBrk="0" hangingPunct="0">
              <a:buFont typeface="Calibri" charset="0"/>
              <a:buChar char="‐"/>
              <a:defRPr sz="1600">
                <a:latin typeface="Calibri" charset="0"/>
              </a:defRPr>
            </a:lvl5pPr>
            <a:lvl6pPr marL="2514600" indent="-228600" defTabSz="912813" eaLnBrk="0" fontAlgn="base" hangingPunct="0">
              <a:spcBef>
                <a:spcPct val="0"/>
              </a:spcBef>
              <a:spcAft>
                <a:spcPct val="0"/>
              </a:spcAft>
              <a:buFont typeface="Calibri" charset="0"/>
              <a:buChar char="‐"/>
              <a:defRPr sz="1600">
                <a:latin typeface="Calibri" charset="0"/>
              </a:defRPr>
            </a:lvl6pPr>
            <a:lvl7pPr marL="2971800" indent="-228600" defTabSz="912813" eaLnBrk="0" fontAlgn="base" hangingPunct="0">
              <a:spcBef>
                <a:spcPct val="0"/>
              </a:spcBef>
              <a:spcAft>
                <a:spcPct val="0"/>
              </a:spcAft>
              <a:buFont typeface="Calibri" charset="0"/>
              <a:buChar char="‐"/>
              <a:defRPr sz="1600">
                <a:latin typeface="Calibri" charset="0"/>
              </a:defRPr>
            </a:lvl7pPr>
            <a:lvl8pPr marL="3429000" indent="-228600" defTabSz="912813" eaLnBrk="0" fontAlgn="base" hangingPunct="0">
              <a:spcBef>
                <a:spcPct val="0"/>
              </a:spcBef>
              <a:spcAft>
                <a:spcPct val="0"/>
              </a:spcAft>
              <a:buFont typeface="Calibri" charset="0"/>
              <a:buChar char="‐"/>
              <a:defRPr sz="1600">
                <a:latin typeface="Calibri" charset="0"/>
              </a:defRPr>
            </a:lvl8pPr>
            <a:lvl9pPr marL="3886200" indent="-228600" defTabSz="912813" eaLnBrk="0" fontAlgn="base" hangingPunct="0">
              <a:spcBef>
                <a:spcPct val="0"/>
              </a:spcBef>
              <a:spcAft>
                <a:spcPct val="0"/>
              </a:spcAft>
              <a:buFont typeface="Calibri" charset="0"/>
              <a:buChar char="‐"/>
              <a:defRPr sz="1600">
                <a:latin typeface="Calibri" charset="0"/>
              </a:defRPr>
            </a:lvl9pPr>
          </a:lstStyle>
          <a:p>
            <a:r>
              <a:rPr lang="fr-FR" altLang="es-ES" sz="600" b="0" dirty="0">
                <a:solidFill>
                  <a:srgbClr val="FFFFFF"/>
                </a:solidFill>
              </a:rPr>
              <a:t>NANTES</a:t>
            </a:r>
          </a:p>
        </p:txBody>
      </p:sp>
      <p:sp>
        <p:nvSpPr>
          <p:cNvPr id="62" name="Text Box 491"/>
          <p:cNvSpPr txBox="1">
            <a:spLocks noChangeArrowheads="1"/>
          </p:cNvSpPr>
          <p:nvPr/>
        </p:nvSpPr>
        <p:spPr bwMode="auto">
          <a:xfrm>
            <a:off x="2947087" y="2715533"/>
            <a:ext cx="624885" cy="283140"/>
          </a:xfrm>
          <a:prstGeom prst="roundRect">
            <a:avLst/>
          </a:prstGeom>
          <a:solidFill>
            <a:schemeClr val="accent6">
              <a:lumMod val="50000"/>
            </a:schemeClr>
          </a:solidFill>
          <a:ln>
            <a:noFill/>
          </a:ln>
        </p:spPr>
        <p:txBody>
          <a:bodyPr wrap="square" lIns="81000" tIns="81000" rIns="81000" bIns="81000">
            <a:spAutoFit/>
          </a:bodyPr>
          <a:lstStyle>
            <a:defPPr>
              <a:defRPr lang="fr-FR"/>
            </a:defPPr>
            <a:lvl1pPr algn="ctr">
              <a:spcBef>
                <a:spcPct val="0"/>
              </a:spcBef>
              <a:buClrTx/>
              <a:buSzTx/>
              <a:buFontTx/>
              <a:buNone/>
              <a:defRPr sz="1000" b="1">
                <a:solidFill>
                  <a:schemeClr val="bg1"/>
                </a:solidFill>
                <a:latin typeface="Calibri" charset="0"/>
              </a:defRPr>
            </a:lvl1pPr>
            <a:lvl2pPr marL="742950" indent="-285750" eaLnBrk="0" hangingPunct="0">
              <a:spcBef>
                <a:spcPts val="413"/>
              </a:spcBef>
              <a:buSzPct val="80000"/>
              <a:buBlip>
                <a:blip r:embed="rId5"/>
              </a:buBlip>
              <a:defRPr>
                <a:latin typeface="Calibri" charset="0"/>
              </a:defRPr>
            </a:lvl2pPr>
            <a:lvl3pPr marL="1143000" indent="-228600" defTabSz="725488" eaLnBrk="0" hangingPunct="0">
              <a:spcBef>
                <a:spcPts val="413"/>
              </a:spcBef>
              <a:buFont typeface="Calibri" charset="0"/>
              <a:buChar char="‐"/>
              <a:defRPr sz="1600">
                <a:latin typeface="Calibri" charset="0"/>
              </a:defRPr>
            </a:lvl3pPr>
            <a:lvl4pPr marL="1600200" indent="-228600" eaLnBrk="0" hangingPunct="0">
              <a:buFont typeface="Calibri" charset="0"/>
              <a:buChar char="‐"/>
              <a:defRPr sz="1600">
                <a:latin typeface="Calibri" charset="0"/>
              </a:defRPr>
            </a:lvl4pPr>
            <a:lvl5pPr marL="2057400" indent="-228600" eaLnBrk="0" hangingPunct="0">
              <a:buFont typeface="Calibri" charset="0"/>
              <a:buChar char="‐"/>
              <a:defRPr sz="1600">
                <a:latin typeface="Calibri" charset="0"/>
              </a:defRPr>
            </a:lvl5pPr>
            <a:lvl6pPr marL="2514600" indent="-228600" defTabSz="912813" eaLnBrk="0" fontAlgn="base" hangingPunct="0">
              <a:spcBef>
                <a:spcPct val="0"/>
              </a:spcBef>
              <a:spcAft>
                <a:spcPct val="0"/>
              </a:spcAft>
              <a:buFont typeface="Calibri" charset="0"/>
              <a:buChar char="‐"/>
              <a:defRPr sz="1600">
                <a:latin typeface="Calibri" charset="0"/>
              </a:defRPr>
            </a:lvl6pPr>
            <a:lvl7pPr marL="2971800" indent="-228600" defTabSz="912813" eaLnBrk="0" fontAlgn="base" hangingPunct="0">
              <a:spcBef>
                <a:spcPct val="0"/>
              </a:spcBef>
              <a:spcAft>
                <a:spcPct val="0"/>
              </a:spcAft>
              <a:buFont typeface="Calibri" charset="0"/>
              <a:buChar char="‐"/>
              <a:defRPr sz="1600">
                <a:latin typeface="Calibri" charset="0"/>
              </a:defRPr>
            </a:lvl7pPr>
            <a:lvl8pPr marL="3429000" indent="-228600" defTabSz="912813" eaLnBrk="0" fontAlgn="base" hangingPunct="0">
              <a:spcBef>
                <a:spcPct val="0"/>
              </a:spcBef>
              <a:spcAft>
                <a:spcPct val="0"/>
              </a:spcAft>
              <a:buFont typeface="Calibri" charset="0"/>
              <a:buChar char="‐"/>
              <a:defRPr sz="1600">
                <a:latin typeface="Calibri" charset="0"/>
              </a:defRPr>
            </a:lvl8pPr>
            <a:lvl9pPr marL="3886200" indent="-228600" defTabSz="912813" eaLnBrk="0" fontAlgn="base" hangingPunct="0">
              <a:spcBef>
                <a:spcPct val="0"/>
              </a:spcBef>
              <a:spcAft>
                <a:spcPct val="0"/>
              </a:spcAft>
              <a:buFont typeface="Calibri" charset="0"/>
              <a:buChar char="‐"/>
              <a:defRPr sz="1600">
                <a:latin typeface="Calibri" charset="0"/>
              </a:defRPr>
            </a:lvl9pPr>
          </a:lstStyle>
          <a:p>
            <a:r>
              <a:rPr lang="fr-FR" altLang="es-ES" sz="600" b="0" dirty="0">
                <a:solidFill>
                  <a:srgbClr val="FFFFFF"/>
                </a:solidFill>
              </a:rPr>
              <a:t>TOULOUSE</a:t>
            </a:r>
          </a:p>
        </p:txBody>
      </p:sp>
      <p:sp>
        <p:nvSpPr>
          <p:cNvPr id="79" name="AutoShape 5"/>
          <p:cNvSpPr>
            <a:spLocks noChangeAspect="1" noChangeArrowheads="1"/>
          </p:cNvSpPr>
          <p:nvPr/>
        </p:nvSpPr>
        <p:spPr bwMode="auto">
          <a:xfrm>
            <a:off x="3238991" y="2636262"/>
            <a:ext cx="1326030" cy="140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1800"/>
              </a:spcBef>
              <a:buClr>
                <a:srgbClr val="CF022B"/>
              </a:buClr>
              <a:buSzPct val="90000"/>
              <a:buBlip>
                <a:blip r:embed="rId6"/>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eaLnBrk="1" hangingPunct="1">
              <a:spcBef>
                <a:spcPct val="0"/>
              </a:spcBef>
              <a:buClrTx/>
              <a:buSzTx/>
              <a:buFontTx/>
              <a:buNone/>
            </a:pPr>
            <a:endParaRPr lang="fr-FR" altLang="es-ES" sz="1350" dirty="0">
              <a:solidFill>
                <a:srgbClr val="232323"/>
              </a:solidFill>
            </a:endParaRPr>
          </a:p>
        </p:txBody>
      </p:sp>
      <p:graphicFrame>
        <p:nvGraphicFramePr>
          <p:cNvPr id="82" name="Diagrama 81"/>
          <p:cNvGraphicFramePr/>
          <p:nvPr>
            <p:extLst/>
          </p:nvPr>
        </p:nvGraphicFramePr>
        <p:xfrm>
          <a:off x="3229685" y="1549496"/>
          <a:ext cx="2810535" cy="19122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3" name="Elipse 82"/>
          <p:cNvSpPr/>
          <p:nvPr/>
        </p:nvSpPr>
        <p:spPr>
          <a:xfrm>
            <a:off x="4350975" y="2207279"/>
            <a:ext cx="607362" cy="6073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r>
              <a:rPr lang="fr-FR" sz="525" dirty="0">
                <a:solidFill>
                  <a:srgbClr val="FFFFFF"/>
                </a:solidFill>
              </a:rPr>
              <a:t>Gouvernance du réseau Des CS</a:t>
            </a:r>
          </a:p>
        </p:txBody>
      </p:sp>
      <p:grpSp>
        <p:nvGrpSpPr>
          <p:cNvPr id="48" name="Groupe 4"/>
          <p:cNvGrpSpPr/>
          <p:nvPr/>
        </p:nvGrpSpPr>
        <p:grpSpPr>
          <a:xfrm>
            <a:off x="1288798" y="1312080"/>
            <a:ext cx="1174872" cy="1083507"/>
            <a:chOff x="471788" y="2138032"/>
            <a:chExt cx="1432526" cy="1359368"/>
          </a:xfrm>
        </p:grpSpPr>
        <p:sp>
          <p:nvSpPr>
            <p:cNvPr id="49" name="Ellipse 5"/>
            <p:cNvSpPr>
              <a:spLocks noChangeAspect="1"/>
            </p:cNvSpPr>
            <p:nvPr/>
          </p:nvSpPr>
          <p:spPr>
            <a:xfrm>
              <a:off x="471788" y="2138032"/>
              <a:ext cx="1432526" cy="1303540"/>
            </a:xfrm>
            <a:custGeom>
              <a:avLst/>
              <a:gdLst>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636" h="2376488">
                  <a:moveTo>
                    <a:pt x="0" y="1188244"/>
                  </a:moveTo>
                  <a:cubicBezTo>
                    <a:pt x="0" y="531995"/>
                    <a:pt x="406041" y="0"/>
                    <a:pt x="1305818" y="0"/>
                  </a:cubicBezTo>
                  <a:cubicBezTo>
                    <a:pt x="2205595" y="0"/>
                    <a:pt x="2611636" y="531995"/>
                    <a:pt x="2611636" y="1188244"/>
                  </a:cubicBezTo>
                  <a:cubicBezTo>
                    <a:pt x="2611636" y="1844493"/>
                    <a:pt x="2174638" y="2376488"/>
                    <a:pt x="1305818" y="2376488"/>
                  </a:cubicBezTo>
                  <a:cubicBezTo>
                    <a:pt x="436998" y="2376488"/>
                    <a:pt x="0" y="1844493"/>
                    <a:pt x="0" y="1188244"/>
                  </a:cubicBezTo>
                  <a:close/>
                </a:path>
              </a:pathLst>
            </a:custGeom>
            <a:solidFill>
              <a:schemeClr val="accent4"/>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fr-FR" sz="1200" kern="0" dirty="0">
                <a:solidFill>
                  <a:prstClr val="white"/>
                </a:solidFill>
                <a:latin typeface="Calibri"/>
                <a:cs typeface="+mn-cs"/>
              </a:endParaRPr>
            </a:p>
          </p:txBody>
        </p:sp>
        <p:grpSp>
          <p:nvGrpSpPr>
            <p:cNvPr id="63" name="Groupe 12"/>
            <p:cNvGrpSpPr/>
            <p:nvPr/>
          </p:nvGrpSpPr>
          <p:grpSpPr>
            <a:xfrm>
              <a:off x="1063956" y="2265714"/>
              <a:ext cx="234978" cy="204735"/>
              <a:chOff x="708869" y="2010022"/>
              <a:chExt cx="234978" cy="204735"/>
            </a:xfrm>
          </p:grpSpPr>
          <p:sp>
            <p:nvSpPr>
              <p:cNvPr id="65" name="Freeform 65"/>
              <p:cNvSpPr>
                <a:spLocks/>
              </p:cNvSpPr>
              <p:nvPr/>
            </p:nvSpPr>
            <p:spPr bwMode="auto">
              <a:xfrm>
                <a:off x="770707" y="2123308"/>
                <a:ext cx="118137" cy="91449"/>
              </a:xfrm>
              <a:custGeom>
                <a:avLst/>
                <a:gdLst>
                  <a:gd name="T0" fmla="*/ 48 w 811"/>
                  <a:gd name="T1" fmla="*/ 583 h 626"/>
                  <a:gd name="T2" fmla="*/ 751 w 811"/>
                  <a:gd name="T3" fmla="*/ 583 h 626"/>
                  <a:gd name="T4" fmla="*/ 776 w 811"/>
                  <a:gd name="T5" fmla="*/ 579 h 626"/>
                  <a:gd name="T6" fmla="*/ 788 w 811"/>
                  <a:gd name="T7" fmla="*/ 575 h 626"/>
                  <a:gd name="T8" fmla="*/ 803 w 811"/>
                  <a:gd name="T9" fmla="*/ 565 h 626"/>
                  <a:gd name="T10" fmla="*/ 809 w 811"/>
                  <a:gd name="T11" fmla="*/ 555 h 626"/>
                  <a:gd name="T12" fmla="*/ 811 w 811"/>
                  <a:gd name="T13" fmla="*/ 538 h 626"/>
                  <a:gd name="T14" fmla="*/ 805 w 811"/>
                  <a:gd name="T15" fmla="*/ 495 h 626"/>
                  <a:gd name="T16" fmla="*/ 782 w 811"/>
                  <a:gd name="T17" fmla="*/ 380 h 626"/>
                  <a:gd name="T18" fmla="*/ 758 w 811"/>
                  <a:gd name="T19" fmla="*/ 282 h 626"/>
                  <a:gd name="T20" fmla="*/ 738 w 811"/>
                  <a:gd name="T21" fmla="*/ 221 h 626"/>
                  <a:gd name="T22" fmla="*/ 716 w 811"/>
                  <a:gd name="T23" fmla="*/ 163 h 626"/>
                  <a:gd name="T24" fmla="*/ 692 w 811"/>
                  <a:gd name="T25" fmla="*/ 117 h 626"/>
                  <a:gd name="T26" fmla="*/ 676 w 811"/>
                  <a:gd name="T27" fmla="*/ 94 h 626"/>
                  <a:gd name="T28" fmla="*/ 663 w 811"/>
                  <a:gd name="T29" fmla="*/ 75 h 626"/>
                  <a:gd name="T30" fmla="*/ 634 w 811"/>
                  <a:gd name="T31" fmla="*/ 46 h 626"/>
                  <a:gd name="T32" fmla="*/ 600 w 811"/>
                  <a:gd name="T33" fmla="*/ 24 h 626"/>
                  <a:gd name="T34" fmla="*/ 565 w 811"/>
                  <a:gd name="T35" fmla="*/ 11 h 626"/>
                  <a:gd name="T36" fmla="*/ 532 w 811"/>
                  <a:gd name="T37" fmla="*/ 4 h 626"/>
                  <a:gd name="T38" fmla="*/ 491 w 811"/>
                  <a:gd name="T39" fmla="*/ 0 h 626"/>
                  <a:gd name="T40" fmla="*/ 465 w 811"/>
                  <a:gd name="T41" fmla="*/ 0 h 626"/>
                  <a:gd name="T42" fmla="*/ 313 w 811"/>
                  <a:gd name="T43" fmla="*/ 0 h 626"/>
                  <a:gd name="T44" fmla="*/ 313 w 811"/>
                  <a:gd name="T45" fmla="*/ 0 h 626"/>
                  <a:gd name="T46" fmla="*/ 304 w 811"/>
                  <a:gd name="T47" fmla="*/ 0 h 626"/>
                  <a:gd name="T48" fmla="*/ 265 w 811"/>
                  <a:gd name="T49" fmla="*/ 6 h 626"/>
                  <a:gd name="T50" fmla="*/ 225 w 811"/>
                  <a:gd name="T51" fmla="*/ 18 h 626"/>
                  <a:gd name="T52" fmla="*/ 197 w 811"/>
                  <a:gd name="T53" fmla="*/ 31 h 626"/>
                  <a:gd name="T54" fmla="*/ 170 w 811"/>
                  <a:gd name="T55" fmla="*/ 50 h 626"/>
                  <a:gd name="T56" fmla="*/ 143 w 811"/>
                  <a:gd name="T57" fmla="*/ 75 h 626"/>
                  <a:gd name="T58" fmla="*/ 131 w 811"/>
                  <a:gd name="T59" fmla="*/ 91 h 626"/>
                  <a:gd name="T60" fmla="*/ 110 w 811"/>
                  <a:gd name="T61" fmla="*/ 131 h 626"/>
                  <a:gd name="T62" fmla="*/ 89 w 811"/>
                  <a:gd name="T63" fmla="*/ 183 h 626"/>
                  <a:gd name="T64" fmla="*/ 69 w 811"/>
                  <a:gd name="T65" fmla="*/ 246 h 626"/>
                  <a:gd name="T66" fmla="*/ 34 w 811"/>
                  <a:gd name="T67" fmla="*/ 380 h 626"/>
                  <a:gd name="T68" fmla="*/ 8 w 811"/>
                  <a:gd name="T69" fmla="*/ 498 h 626"/>
                  <a:gd name="T70" fmla="*/ 0 w 811"/>
                  <a:gd name="T71" fmla="*/ 542 h 626"/>
                  <a:gd name="T72" fmla="*/ 2 w 811"/>
                  <a:gd name="T73" fmla="*/ 555 h 626"/>
                  <a:gd name="T74" fmla="*/ 6 w 811"/>
                  <a:gd name="T75" fmla="*/ 569 h 626"/>
                  <a:gd name="T76" fmla="*/ 8 w 811"/>
                  <a:gd name="T77" fmla="*/ 571 h 626"/>
                  <a:gd name="T78" fmla="*/ 15 w 811"/>
                  <a:gd name="T79" fmla="*/ 578 h 626"/>
                  <a:gd name="T80" fmla="*/ 35 w 811"/>
                  <a:gd name="T81" fmla="*/ 582 h 626"/>
                  <a:gd name="T82" fmla="*/ 46 w 811"/>
                  <a:gd name="T83" fmla="*/ 626 h 626"/>
                  <a:gd name="T84" fmla="*/ 46 w 811"/>
                  <a:gd name="T85" fmla="*/ 62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1" h="626">
                    <a:moveTo>
                      <a:pt x="46" y="626"/>
                    </a:moveTo>
                    <a:lnTo>
                      <a:pt x="48" y="583"/>
                    </a:lnTo>
                    <a:lnTo>
                      <a:pt x="751" y="583"/>
                    </a:lnTo>
                    <a:lnTo>
                      <a:pt x="751" y="583"/>
                    </a:lnTo>
                    <a:lnTo>
                      <a:pt x="764" y="582"/>
                    </a:lnTo>
                    <a:lnTo>
                      <a:pt x="776" y="579"/>
                    </a:lnTo>
                    <a:lnTo>
                      <a:pt x="788" y="575"/>
                    </a:lnTo>
                    <a:lnTo>
                      <a:pt x="788" y="575"/>
                    </a:lnTo>
                    <a:lnTo>
                      <a:pt x="799" y="569"/>
                    </a:lnTo>
                    <a:lnTo>
                      <a:pt x="803" y="565"/>
                    </a:lnTo>
                    <a:lnTo>
                      <a:pt x="806" y="560"/>
                    </a:lnTo>
                    <a:lnTo>
                      <a:pt x="809" y="555"/>
                    </a:lnTo>
                    <a:lnTo>
                      <a:pt x="810" y="550"/>
                    </a:lnTo>
                    <a:lnTo>
                      <a:pt x="811" y="538"/>
                    </a:lnTo>
                    <a:lnTo>
                      <a:pt x="811" y="538"/>
                    </a:lnTo>
                    <a:lnTo>
                      <a:pt x="805" y="495"/>
                    </a:lnTo>
                    <a:lnTo>
                      <a:pt x="795" y="442"/>
                    </a:lnTo>
                    <a:lnTo>
                      <a:pt x="782" y="380"/>
                    </a:lnTo>
                    <a:lnTo>
                      <a:pt x="767" y="316"/>
                    </a:lnTo>
                    <a:lnTo>
                      <a:pt x="758" y="282"/>
                    </a:lnTo>
                    <a:lnTo>
                      <a:pt x="748" y="252"/>
                    </a:lnTo>
                    <a:lnTo>
                      <a:pt x="738" y="221"/>
                    </a:lnTo>
                    <a:lnTo>
                      <a:pt x="727" y="192"/>
                    </a:lnTo>
                    <a:lnTo>
                      <a:pt x="716" y="163"/>
                    </a:lnTo>
                    <a:lnTo>
                      <a:pt x="704" y="139"/>
                    </a:lnTo>
                    <a:lnTo>
                      <a:pt x="692" y="117"/>
                    </a:lnTo>
                    <a:lnTo>
                      <a:pt x="679" y="98"/>
                    </a:lnTo>
                    <a:lnTo>
                      <a:pt x="676" y="94"/>
                    </a:lnTo>
                    <a:lnTo>
                      <a:pt x="676" y="94"/>
                    </a:lnTo>
                    <a:lnTo>
                      <a:pt x="663" y="75"/>
                    </a:lnTo>
                    <a:lnTo>
                      <a:pt x="648" y="59"/>
                    </a:lnTo>
                    <a:lnTo>
                      <a:pt x="634" y="46"/>
                    </a:lnTo>
                    <a:lnTo>
                      <a:pt x="618" y="34"/>
                    </a:lnTo>
                    <a:lnTo>
                      <a:pt x="600" y="24"/>
                    </a:lnTo>
                    <a:lnTo>
                      <a:pt x="583" y="18"/>
                    </a:lnTo>
                    <a:lnTo>
                      <a:pt x="565" y="11"/>
                    </a:lnTo>
                    <a:lnTo>
                      <a:pt x="548" y="7"/>
                    </a:lnTo>
                    <a:lnTo>
                      <a:pt x="532" y="4"/>
                    </a:lnTo>
                    <a:lnTo>
                      <a:pt x="517" y="2"/>
                    </a:lnTo>
                    <a:lnTo>
                      <a:pt x="491" y="0"/>
                    </a:lnTo>
                    <a:lnTo>
                      <a:pt x="473" y="0"/>
                    </a:lnTo>
                    <a:lnTo>
                      <a:pt x="465" y="0"/>
                    </a:lnTo>
                    <a:lnTo>
                      <a:pt x="461" y="0"/>
                    </a:lnTo>
                    <a:lnTo>
                      <a:pt x="313" y="0"/>
                    </a:lnTo>
                    <a:lnTo>
                      <a:pt x="313" y="0"/>
                    </a:lnTo>
                    <a:lnTo>
                      <a:pt x="313" y="0"/>
                    </a:lnTo>
                    <a:lnTo>
                      <a:pt x="313" y="0"/>
                    </a:lnTo>
                    <a:lnTo>
                      <a:pt x="304" y="0"/>
                    </a:lnTo>
                    <a:lnTo>
                      <a:pt x="286" y="3"/>
                    </a:lnTo>
                    <a:lnTo>
                      <a:pt x="265" y="6"/>
                    </a:lnTo>
                    <a:lnTo>
                      <a:pt x="239" y="12"/>
                    </a:lnTo>
                    <a:lnTo>
                      <a:pt x="225" y="18"/>
                    </a:lnTo>
                    <a:lnTo>
                      <a:pt x="211" y="24"/>
                    </a:lnTo>
                    <a:lnTo>
                      <a:pt x="197" y="31"/>
                    </a:lnTo>
                    <a:lnTo>
                      <a:pt x="183" y="40"/>
                    </a:lnTo>
                    <a:lnTo>
                      <a:pt x="170" y="50"/>
                    </a:lnTo>
                    <a:lnTo>
                      <a:pt x="157" y="62"/>
                    </a:lnTo>
                    <a:lnTo>
                      <a:pt x="143" y="75"/>
                    </a:lnTo>
                    <a:lnTo>
                      <a:pt x="131" y="91"/>
                    </a:lnTo>
                    <a:lnTo>
                      <a:pt x="131" y="91"/>
                    </a:lnTo>
                    <a:lnTo>
                      <a:pt x="121" y="109"/>
                    </a:lnTo>
                    <a:lnTo>
                      <a:pt x="110" y="131"/>
                    </a:lnTo>
                    <a:lnTo>
                      <a:pt x="98" y="157"/>
                    </a:lnTo>
                    <a:lnTo>
                      <a:pt x="89" y="183"/>
                    </a:lnTo>
                    <a:lnTo>
                      <a:pt x="78" y="214"/>
                    </a:lnTo>
                    <a:lnTo>
                      <a:pt x="69" y="246"/>
                    </a:lnTo>
                    <a:lnTo>
                      <a:pt x="50" y="313"/>
                    </a:lnTo>
                    <a:lnTo>
                      <a:pt x="34" y="380"/>
                    </a:lnTo>
                    <a:lnTo>
                      <a:pt x="19" y="443"/>
                    </a:lnTo>
                    <a:lnTo>
                      <a:pt x="8" y="498"/>
                    </a:lnTo>
                    <a:lnTo>
                      <a:pt x="0" y="542"/>
                    </a:lnTo>
                    <a:lnTo>
                      <a:pt x="0" y="542"/>
                    </a:lnTo>
                    <a:lnTo>
                      <a:pt x="0" y="547"/>
                    </a:lnTo>
                    <a:lnTo>
                      <a:pt x="2" y="555"/>
                    </a:lnTo>
                    <a:lnTo>
                      <a:pt x="3" y="563"/>
                    </a:lnTo>
                    <a:lnTo>
                      <a:pt x="6" y="569"/>
                    </a:lnTo>
                    <a:lnTo>
                      <a:pt x="8" y="571"/>
                    </a:lnTo>
                    <a:lnTo>
                      <a:pt x="8" y="571"/>
                    </a:lnTo>
                    <a:lnTo>
                      <a:pt x="11" y="575"/>
                    </a:lnTo>
                    <a:lnTo>
                      <a:pt x="15" y="578"/>
                    </a:lnTo>
                    <a:lnTo>
                      <a:pt x="26" y="581"/>
                    </a:lnTo>
                    <a:lnTo>
                      <a:pt x="35" y="582"/>
                    </a:lnTo>
                    <a:lnTo>
                      <a:pt x="46" y="583"/>
                    </a:lnTo>
                    <a:lnTo>
                      <a:pt x="46" y="626"/>
                    </a:lnTo>
                    <a:lnTo>
                      <a:pt x="46" y="626"/>
                    </a:lnTo>
                    <a:lnTo>
                      <a:pt x="46" y="626"/>
                    </a:lnTo>
                    <a:lnTo>
                      <a:pt x="46" y="62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defRPr/>
                </a:pPr>
                <a:endParaRPr lang="fr-FR" sz="1200" kern="0" dirty="0">
                  <a:solidFill>
                    <a:srgbClr val="232323"/>
                  </a:solidFill>
                </a:endParaRPr>
              </a:p>
            </p:txBody>
          </p:sp>
          <p:sp>
            <p:nvSpPr>
              <p:cNvPr id="66" name="Freeform 66"/>
              <p:cNvSpPr>
                <a:spLocks/>
              </p:cNvSpPr>
              <p:nvPr/>
            </p:nvSpPr>
            <p:spPr bwMode="auto">
              <a:xfrm>
                <a:off x="789084" y="2020046"/>
                <a:ext cx="77008" cy="77009"/>
              </a:xfrm>
              <a:custGeom>
                <a:avLst/>
                <a:gdLst>
                  <a:gd name="T0" fmla="*/ 264 w 528"/>
                  <a:gd name="T1" fmla="*/ 529 h 529"/>
                  <a:gd name="T2" fmla="*/ 318 w 528"/>
                  <a:gd name="T3" fmla="*/ 523 h 529"/>
                  <a:gd name="T4" fmla="*/ 367 w 528"/>
                  <a:gd name="T5" fmla="*/ 508 h 529"/>
                  <a:gd name="T6" fmla="*/ 411 w 528"/>
                  <a:gd name="T7" fmla="*/ 484 h 529"/>
                  <a:gd name="T8" fmla="*/ 451 w 528"/>
                  <a:gd name="T9" fmla="*/ 452 h 529"/>
                  <a:gd name="T10" fmla="*/ 484 w 528"/>
                  <a:gd name="T11" fmla="*/ 412 h 529"/>
                  <a:gd name="T12" fmla="*/ 508 w 528"/>
                  <a:gd name="T13" fmla="*/ 368 h 529"/>
                  <a:gd name="T14" fmla="*/ 522 w 528"/>
                  <a:gd name="T15" fmla="*/ 319 h 529"/>
                  <a:gd name="T16" fmla="*/ 528 w 528"/>
                  <a:gd name="T17" fmla="*/ 265 h 529"/>
                  <a:gd name="T18" fmla="*/ 526 w 528"/>
                  <a:gd name="T19" fmla="*/ 238 h 529"/>
                  <a:gd name="T20" fmla="*/ 517 w 528"/>
                  <a:gd name="T21" fmla="*/ 186 h 529"/>
                  <a:gd name="T22" fmla="*/ 497 w 528"/>
                  <a:gd name="T23" fmla="*/ 139 h 529"/>
                  <a:gd name="T24" fmla="*/ 467 w 528"/>
                  <a:gd name="T25" fmla="*/ 97 h 529"/>
                  <a:gd name="T26" fmla="*/ 431 w 528"/>
                  <a:gd name="T27" fmla="*/ 61 h 529"/>
                  <a:gd name="T28" fmla="*/ 390 w 528"/>
                  <a:gd name="T29" fmla="*/ 33 h 529"/>
                  <a:gd name="T30" fmla="*/ 343 w 528"/>
                  <a:gd name="T31" fmla="*/ 12 h 529"/>
                  <a:gd name="T32" fmla="*/ 291 w 528"/>
                  <a:gd name="T33" fmla="*/ 2 h 529"/>
                  <a:gd name="T34" fmla="*/ 264 w 528"/>
                  <a:gd name="T35" fmla="*/ 0 h 529"/>
                  <a:gd name="T36" fmla="*/ 211 w 528"/>
                  <a:gd name="T37" fmla="*/ 6 h 529"/>
                  <a:gd name="T38" fmla="*/ 162 w 528"/>
                  <a:gd name="T39" fmla="*/ 22 h 529"/>
                  <a:gd name="T40" fmla="*/ 116 w 528"/>
                  <a:gd name="T41" fmla="*/ 46 h 529"/>
                  <a:gd name="T42" fmla="*/ 77 w 528"/>
                  <a:gd name="T43" fmla="*/ 78 h 529"/>
                  <a:gd name="T44" fmla="*/ 45 w 528"/>
                  <a:gd name="T45" fmla="*/ 117 h 529"/>
                  <a:gd name="T46" fmla="*/ 21 w 528"/>
                  <a:gd name="T47" fmla="*/ 162 h 529"/>
                  <a:gd name="T48" fmla="*/ 5 w 528"/>
                  <a:gd name="T49" fmla="*/ 212 h 529"/>
                  <a:gd name="T50" fmla="*/ 0 w 528"/>
                  <a:gd name="T51" fmla="*/ 265 h 529"/>
                  <a:gd name="T52" fmla="*/ 1 w 528"/>
                  <a:gd name="T53" fmla="*/ 292 h 529"/>
                  <a:gd name="T54" fmla="*/ 12 w 528"/>
                  <a:gd name="T55" fmla="*/ 343 h 529"/>
                  <a:gd name="T56" fmla="*/ 32 w 528"/>
                  <a:gd name="T57" fmla="*/ 391 h 529"/>
                  <a:gd name="T58" fmla="*/ 60 w 528"/>
                  <a:gd name="T59" fmla="*/ 432 h 529"/>
                  <a:gd name="T60" fmla="*/ 96 w 528"/>
                  <a:gd name="T61" fmla="*/ 468 h 529"/>
                  <a:gd name="T62" fmla="*/ 139 w 528"/>
                  <a:gd name="T63" fmla="*/ 498 h 529"/>
                  <a:gd name="T64" fmla="*/ 186 w 528"/>
                  <a:gd name="T65" fmla="*/ 518 h 529"/>
                  <a:gd name="T66" fmla="*/ 238 w 528"/>
                  <a:gd name="T67" fmla="*/ 527 h 529"/>
                  <a:gd name="T68" fmla="*/ 264 w 528"/>
                  <a:gd name="T69"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264" y="529"/>
                    </a:moveTo>
                    <a:lnTo>
                      <a:pt x="264" y="529"/>
                    </a:lnTo>
                    <a:lnTo>
                      <a:pt x="291" y="527"/>
                    </a:lnTo>
                    <a:lnTo>
                      <a:pt x="318" y="523"/>
                    </a:lnTo>
                    <a:lnTo>
                      <a:pt x="343" y="518"/>
                    </a:lnTo>
                    <a:lnTo>
                      <a:pt x="367" y="508"/>
                    </a:lnTo>
                    <a:lnTo>
                      <a:pt x="390" y="498"/>
                    </a:lnTo>
                    <a:lnTo>
                      <a:pt x="411" y="484"/>
                    </a:lnTo>
                    <a:lnTo>
                      <a:pt x="431" y="468"/>
                    </a:lnTo>
                    <a:lnTo>
                      <a:pt x="451" y="452"/>
                    </a:lnTo>
                    <a:lnTo>
                      <a:pt x="467" y="432"/>
                    </a:lnTo>
                    <a:lnTo>
                      <a:pt x="484" y="412"/>
                    </a:lnTo>
                    <a:lnTo>
                      <a:pt x="497" y="391"/>
                    </a:lnTo>
                    <a:lnTo>
                      <a:pt x="508" y="368"/>
                    </a:lnTo>
                    <a:lnTo>
                      <a:pt x="517" y="343"/>
                    </a:lnTo>
                    <a:lnTo>
                      <a:pt x="522" y="319"/>
                    </a:lnTo>
                    <a:lnTo>
                      <a:pt x="526" y="292"/>
                    </a:lnTo>
                    <a:lnTo>
                      <a:pt x="528" y="265"/>
                    </a:lnTo>
                    <a:lnTo>
                      <a:pt x="528" y="265"/>
                    </a:lnTo>
                    <a:lnTo>
                      <a:pt x="526" y="238"/>
                    </a:lnTo>
                    <a:lnTo>
                      <a:pt x="522" y="212"/>
                    </a:lnTo>
                    <a:lnTo>
                      <a:pt x="517" y="186"/>
                    </a:lnTo>
                    <a:lnTo>
                      <a:pt x="508" y="162"/>
                    </a:lnTo>
                    <a:lnTo>
                      <a:pt x="497" y="139"/>
                    </a:lnTo>
                    <a:lnTo>
                      <a:pt x="484" y="117"/>
                    </a:lnTo>
                    <a:lnTo>
                      <a:pt x="467" y="97"/>
                    </a:lnTo>
                    <a:lnTo>
                      <a:pt x="451" y="78"/>
                    </a:lnTo>
                    <a:lnTo>
                      <a:pt x="431" y="61"/>
                    </a:lnTo>
                    <a:lnTo>
                      <a:pt x="411" y="46"/>
                    </a:lnTo>
                    <a:lnTo>
                      <a:pt x="390" y="33"/>
                    </a:lnTo>
                    <a:lnTo>
                      <a:pt x="367" y="22"/>
                    </a:lnTo>
                    <a:lnTo>
                      <a:pt x="343" y="12"/>
                    </a:lnTo>
                    <a:lnTo>
                      <a:pt x="318" y="6"/>
                    </a:lnTo>
                    <a:lnTo>
                      <a:pt x="291" y="2"/>
                    </a:lnTo>
                    <a:lnTo>
                      <a:pt x="264" y="0"/>
                    </a:lnTo>
                    <a:lnTo>
                      <a:pt x="264" y="0"/>
                    </a:lnTo>
                    <a:lnTo>
                      <a:pt x="238" y="2"/>
                    </a:lnTo>
                    <a:lnTo>
                      <a:pt x="211" y="6"/>
                    </a:lnTo>
                    <a:lnTo>
                      <a:pt x="186" y="12"/>
                    </a:lnTo>
                    <a:lnTo>
                      <a:pt x="162" y="22"/>
                    </a:lnTo>
                    <a:lnTo>
                      <a:pt x="139" y="33"/>
                    </a:lnTo>
                    <a:lnTo>
                      <a:pt x="116" y="46"/>
                    </a:lnTo>
                    <a:lnTo>
                      <a:pt x="96" y="61"/>
                    </a:lnTo>
                    <a:lnTo>
                      <a:pt x="77" y="78"/>
                    </a:lnTo>
                    <a:lnTo>
                      <a:pt x="60" y="97"/>
                    </a:lnTo>
                    <a:lnTo>
                      <a:pt x="45" y="117"/>
                    </a:lnTo>
                    <a:lnTo>
                      <a:pt x="32" y="139"/>
                    </a:lnTo>
                    <a:lnTo>
                      <a:pt x="21" y="162"/>
                    </a:lnTo>
                    <a:lnTo>
                      <a:pt x="12" y="186"/>
                    </a:lnTo>
                    <a:lnTo>
                      <a:pt x="5" y="212"/>
                    </a:lnTo>
                    <a:lnTo>
                      <a:pt x="1" y="238"/>
                    </a:lnTo>
                    <a:lnTo>
                      <a:pt x="0" y="265"/>
                    </a:lnTo>
                    <a:lnTo>
                      <a:pt x="0" y="265"/>
                    </a:lnTo>
                    <a:lnTo>
                      <a:pt x="1" y="292"/>
                    </a:lnTo>
                    <a:lnTo>
                      <a:pt x="5" y="319"/>
                    </a:lnTo>
                    <a:lnTo>
                      <a:pt x="12" y="343"/>
                    </a:lnTo>
                    <a:lnTo>
                      <a:pt x="21" y="368"/>
                    </a:lnTo>
                    <a:lnTo>
                      <a:pt x="32" y="391"/>
                    </a:lnTo>
                    <a:lnTo>
                      <a:pt x="45" y="412"/>
                    </a:lnTo>
                    <a:lnTo>
                      <a:pt x="60" y="432"/>
                    </a:lnTo>
                    <a:lnTo>
                      <a:pt x="77" y="452"/>
                    </a:lnTo>
                    <a:lnTo>
                      <a:pt x="96" y="468"/>
                    </a:lnTo>
                    <a:lnTo>
                      <a:pt x="116" y="484"/>
                    </a:lnTo>
                    <a:lnTo>
                      <a:pt x="139" y="498"/>
                    </a:lnTo>
                    <a:lnTo>
                      <a:pt x="162" y="508"/>
                    </a:lnTo>
                    <a:lnTo>
                      <a:pt x="186" y="518"/>
                    </a:lnTo>
                    <a:lnTo>
                      <a:pt x="211" y="523"/>
                    </a:lnTo>
                    <a:lnTo>
                      <a:pt x="238" y="527"/>
                    </a:lnTo>
                    <a:lnTo>
                      <a:pt x="264" y="529"/>
                    </a:lnTo>
                    <a:lnTo>
                      <a:pt x="264" y="52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defRPr/>
                </a:pPr>
                <a:endParaRPr lang="fr-FR" sz="1200" kern="0" dirty="0">
                  <a:solidFill>
                    <a:srgbClr val="232323"/>
                  </a:solidFill>
                </a:endParaRPr>
              </a:p>
            </p:txBody>
          </p:sp>
          <p:sp>
            <p:nvSpPr>
              <p:cNvPr id="67" name="Freeform 67"/>
              <p:cNvSpPr>
                <a:spLocks/>
              </p:cNvSpPr>
              <p:nvPr/>
            </p:nvSpPr>
            <p:spPr bwMode="auto">
              <a:xfrm>
                <a:off x="871652" y="2010022"/>
                <a:ext cx="56006" cy="63883"/>
              </a:xfrm>
              <a:custGeom>
                <a:avLst/>
                <a:gdLst>
                  <a:gd name="T0" fmla="*/ 74 w 383"/>
                  <a:gd name="T1" fmla="*/ 291 h 437"/>
                  <a:gd name="T2" fmla="*/ 69 w 383"/>
                  <a:gd name="T3" fmla="*/ 350 h 437"/>
                  <a:gd name="T4" fmla="*/ 54 w 383"/>
                  <a:gd name="T5" fmla="*/ 406 h 437"/>
                  <a:gd name="T6" fmla="*/ 66 w 383"/>
                  <a:gd name="T7" fmla="*/ 413 h 437"/>
                  <a:gd name="T8" fmla="*/ 93 w 383"/>
                  <a:gd name="T9" fmla="*/ 425 h 437"/>
                  <a:gd name="T10" fmla="*/ 121 w 383"/>
                  <a:gd name="T11" fmla="*/ 433 h 437"/>
                  <a:gd name="T12" fmla="*/ 149 w 383"/>
                  <a:gd name="T13" fmla="*/ 437 h 437"/>
                  <a:gd name="T14" fmla="*/ 165 w 383"/>
                  <a:gd name="T15" fmla="*/ 437 h 437"/>
                  <a:gd name="T16" fmla="*/ 209 w 383"/>
                  <a:gd name="T17" fmla="*/ 433 h 437"/>
                  <a:gd name="T18" fmla="*/ 249 w 383"/>
                  <a:gd name="T19" fmla="*/ 419 h 437"/>
                  <a:gd name="T20" fmla="*/ 287 w 383"/>
                  <a:gd name="T21" fmla="*/ 399 h 437"/>
                  <a:gd name="T22" fmla="*/ 319 w 383"/>
                  <a:gd name="T23" fmla="*/ 373 h 437"/>
                  <a:gd name="T24" fmla="*/ 346 w 383"/>
                  <a:gd name="T25" fmla="*/ 341 h 437"/>
                  <a:gd name="T26" fmla="*/ 366 w 383"/>
                  <a:gd name="T27" fmla="*/ 303 h 437"/>
                  <a:gd name="T28" fmla="*/ 379 w 383"/>
                  <a:gd name="T29" fmla="*/ 263 h 437"/>
                  <a:gd name="T30" fmla="*/ 383 w 383"/>
                  <a:gd name="T31" fmla="*/ 219 h 437"/>
                  <a:gd name="T32" fmla="*/ 382 w 383"/>
                  <a:gd name="T33" fmla="*/ 196 h 437"/>
                  <a:gd name="T34" fmla="*/ 374 w 383"/>
                  <a:gd name="T35" fmla="*/ 153 h 437"/>
                  <a:gd name="T36" fmla="*/ 356 w 383"/>
                  <a:gd name="T37" fmla="*/ 115 h 437"/>
                  <a:gd name="T38" fmla="*/ 334 w 383"/>
                  <a:gd name="T39" fmla="*/ 80 h 437"/>
                  <a:gd name="T40" fmla="*/ 304 w 383"/>
                  <a:gd name="T41" fmla="*/ 50 h 437"/>
                  <a:gd name="T42" fmla="*/ 269 w 383"/>
                  <a:gd name="T43" fmla="*/ 26 h 437"/>
                  <a:gd name="T44" fmla="*/ 229 w 383"/>
                  <a:gd name="T45" fmla="*/ 10 h 437"/>
                  <a:gd name="T46" fmla="*/ 187 w 383"/>
                  <a:gd name="T47" fmla="*/ 1 h 437"/>
                  <a:gd name="T48" fmla="*/ 165 w 383"/>
                  <a:gd name="T49" fmla="*/ 0 h 437"/>
                  <a:gd name="T50" fmla="*/ 117 w 383"/>
                  <a:gd name="T51" fmla="*/ 5 h 437"/>
                  <a:gd name="T52" fmla="*/ 73 w 383"/>
                  <a:gd name="T53" fmla="*/ 21 h 437"/>
                  <a:gd name="T54" fmla="*/ 33 w 383"/>
                  <a:gd name="T55" fmla="*/ 45 h 437"/>
                  <a:gd name="T56" fmla="*/ 0 w 383"/>
                  <a:gd name="T57" fmla="*/ 76 h 437"/>
                  <a:gd name="T58" fmla="*/ 16 w 383"/>
                  <a:gd name="T59" fmla="*/ 99 h 437"/>
                  <a:gd name="T60" fmla="*/ 44 w 383"/>
                  <a:gd name="T61" fmla="*/ 148 h 437"/>
                  <a:gd name="T62" fmla="*/ 62 w 383"/>
                  <a:gd name="T63" fmla="*/ 203 h 437"/>
                  <a:gd name="T64" fmla="*/ 73 w 383"/>
                  <a:gd name="T65" fmla="*/ 260 h 437"/>
                  <a:gd name="T66" fmla="*/ 74 w 383"/>
                  <a:gd name="T67" fmla="*/ 29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3" h="437">
                    <a:moveTo>
                      <a:pt x="74" y="291"/>
                    </a:moveTo>
                    <a:lnTo>
                      <a:pt x="74" y="291"/>
                    </a:lnTo>
                    <a:lnTo>
                      <a:pt x="73" y="321"/>
                    </a:lnTo>
                    <a:lnTo>
                      <a:pt x="69" y="350"/>
                    </a:lnTo>
                    <a:lnTo>
                      <a:pt x="62" y="379"/>
                    </a:lnTo>
                    <a:lnTo>
                      <a:pt x="54" y="406"/>
                    </a:lnTo>
                    <a:lnTo>
                      <a:pt x="54" y="406"/>
                    </a:lnTo>
                    <a:lnTo>
                      <a:pt x="66" y="413"/>
                    </a:lnTo>
                    <a:lnTo>
                      <a:pt x="80" y="419"/>
                    </a:lnTo>
                    <a:lnTo>
                      <a:pt x="93" y="425"/>
                    </a:lnTo>
                    <a:lnTo>
                      <a:pt x="106" y="429"/>
                    </a:lnTo>
                    <a:lnTo>
                      <a:pt x="121" y="433"/>
                    </a:lnTo>
                    <a:lnTo>
                      <a:pt x="135" y="434"/>
                    </a:lnTo>
                    <a:lnTo>
                      <a:pt x="149" y="437"/>
                    </a:lnTo>
                    <a:lnTo>
                      <a:pt x="165" y="437"/>
                    </a:lnTo>
                    <a:lnTo>
                      <a:pt x="165" y="437"/>
                    </a:lnTo>
                    <a:lnTo>
                      <a:pt x="187" y="436"/>
                    </a:lnTo>
                    <a:lnTo>
                      <a:pt x="209" y="433"/>
                    </a:lnTo>
                    <a:lnTo>
                      <a:pt x="229" y="427"/>
                    </a:lnTo>
                    <a:lnTo>
                      <a:pt x="249" y="419"/>
                    </a:lnTo>
                    <a:lnTo>
                      <a:pt x="269" y="410"/>
                    </a:lnTo>
                    <a:lnTo>
                      <a:pt x="287" y="399"/>
                    </a:lnTo>
                    <a:lnTo>
                      <a:pt x="304" y="387"/>
                    </a:lnTo>
                    <a:lnTo>
                      <a:pt x="319" y="373"/>
                    </a:lnTo>
                    <a:lnTo>
                      <a:pt x="334" y="358"/>
                    </a:lnTo>
                    <a:lnTo>
                      <a:pt x="346" y="341"/>
                    </a:lnTo>
                    <a:lnTo>
                      <a:pt x="356" y="322"/>
                    </a:lnTo>
                    <a:lnTo>
                      <a:pt x="366" y="303"/>
                    </a:lnTo>
                    <a:lnTo>
                      <a:pt x="374" y="283"/>
                    </a:lnTo>
                    <a:lnTo>
                      <a:pt x="379" y="263"/>
                    </a:lnTo>
                    <a:lnTo>
                      <a:pt x="382" y="240"/>
                    </a:lnTo>
                    <a:lnTo>
                      <a:pt x="383" y="219"/>
                    </a:lnTo>
                    <a:lnTo>
                      <a:pt x="383" y="219"/>
                    </a:lnTo>
                    <a:lnTo>
                      <a:pt x="382" y="196"/>
                    </a:lnTo>
                    <a:lnTo>
                      <a:pt x="379" y="175"/>
                    </a:lnTo>
                    <a:lnTo>
                      <a:pt x="374" y="153"/>
                    </a:lnTo>
                    <a:lnTo>
                      <a:pt x="366" y="133"/>
                    </a:lnTo>
                    <a:lnTo>
                      <a:pt x="356" y="115"/>
                    </a:lnTo>
                    <a:lnTo>
                      <a:pt x="346" y="96"/>
                    </a:lnTo>
                    <a:lnTo>
                      <a:pt x="334" y="80"/>
                    </a:lnTo>
                    <a:lnTo>
                      <a:pt x="319" y="64"/>
                    </a:lnTo>
                    <a:lnTo>
                      <a:pt x="304" y="50"/>
                    </a:lnTo>
                    <a:lnTo>
                      <a:pt x="287" y="37"/>
                    </a:lnTo>
                    <a:lnTo>
                      <a:pt x="269" y="26"/>
                    </a:lnTo>
                    <a:lnTo>
                      <a:pt x="249" y="17"/>
                    </a:lnTo>
                    <a:lnTo>
                      <a:pt x="229" y="10"/>
                    </a:lnTo>
                    <a:lnTo>
                      <a:pt x="209" y="5"/>
                    </a:lnTo>
                    <a:lnTo>
                      <a:pt x="187" y="1"/>
                    </a:lnTo>
                    <a:lnTo>
                      <a:pt x="165" y="0"/>
                    </a:lnTo>
                    <a:lnTo>
                      <a:pt x="165" y="0"/>
                    </a:lnTo>
                    <a:lnTo>
                      <a:pt x="140" y="1"/>
                    </a:lnTo>
                    <a:lnTo>
                      <a:pt x="117" y="5"/>
                    </a:lnTo>
                    <a:lnTo>
                      <a:pt x="94" y="12"/>
                    </a:lnTo>
                    <a:lnTo>
                      <a:pt x="73" y="21"/>
                    </a:lnTo>
                    <a:lnTo>
                      <a:pt x="52" y="32"/>
                    </a:lnTo>
                    <a:lnTo>
                      <a:pt x="33" y="45"/>
                    </a:lnTo>
                    <a:lnTo>
                      <a:pt x="16" y="60"/>
                    </a:lnTo>
                    <a:lnTo>
                      <a:pt x="0" y="76"/>
                    </a:lnTo>
                    <a:lnTo>
                      <a:pt x="0" y="76"/>
                    </a:lnTo>
                    <a:lnTo>
                      <a:pt x="16" y="99"/>
                    </a:lnTo>
                    <a:lnTo>
                      <a:pt x="30" y="123"/>
                    </a:lnTo>
                    <a:lnTo>
                      <a:pt x="44" y="148"/>
                    </a:lnTo>
                    <a:lnTo>
                      <a:pt x="54" y="175"/>
                    </a:lnTo>
                    <a:lnTo>
                      <a:pt x="62" y="203"/>
                    </a:lnTo>
                    <a:lnTo>
                      <a:pt x="69" y="231"/>
                    </a:lnTo>
                    <a:lnTo>
                      <a:pt x="73" y="260"/>
                    </a:lnTo>
                    <a:lnTo>
                      <a:pt x="74" y="291"/>
                    </a:lnTo>
                    <a:lnTo>
                      <a:pt x="74" y="291"/>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defRPr/>
                </a:pPr>
                <a:endParaRPr lang="fr-FR" sz="1200" kern="0" dirty="0">
                  <a:solidFill>
                    <a:srgbClr val="232323"/>
                  </a:solidFill>
                </a:endParaRPr>
              </a:p>
            </p:txBody>
          </p:sp>
          <p:sp>
            <p:nvSpPr>
              <p:cNvPr id="68" name="Freeform 68"/>
              <p:cNvSpPr>
                <a:spLocks/>
              </p:cNvSpPr>
              <p:nvPr/>
            </p:nvSpPr>
            <p:spPr bwMode="auto">
              <a:xfrm>
                <a:off x="721995" y="2017261"/>
                <a:ext cx="59069" cy="63883"/>
              </a:xfrm>
              <a:custGeom>
                <a:avLst/>
                <a:gdLst>
                  <a:gd name="T0" fmla="*/ 218 w 405"/>
                  <a:gd name="T1" fmla="*/ 437 h 437"/>
                  <a:gd name="T2" fmla="*/ 260 w 405"/>
                  <a:gd name="T3" fmla="*/ 433 h 437"/>
                  <a:gd name="T4" fmla="*/ 297 w 405"/>
                  <a:gd name="T5" fmla="*/ 422 h 437"/>
                  <a:gd name="T6" fmla="*/ 332 w 405"/>
                  <a:gd name="T7" fmla="*/ 405 h 437"/>
                  <a:gd name="T8" fmla="*/ 362 w 405"/>
                  <a:gd name="T9" fmla="*/ 382 h 437"/>
                  <a:gd name="T10" fmla="*/ 357 w 405"/>
                  <a:gd name="T11" fmla="*/ 361 h 437"/>
                  <a:gd name="T12" fmla="*/ 352 w 405"/>
                  <a:gd name="T13" fmla="*/ 314 h 437"/>
                  <a:gd name="T14" fmla="*/ 350 w 405"/>
                  <a:gd name="T15" fmla="*/ 291 h 437"/>
                  <a:gd name="T16" fmla="*/ 354 w 405"/>
                  <a:gd name="T17" fmla="*/ 240 h 437"/>
                  <a:gd name="T18" fmla="*/ 365 w 405"/>
                  <a:gd name="T19" fmla="*/ 192 h 437"/>
                  <a:gd name="T20" fmla="*/ 381 w 405"/>
                  <a:gd name="T21" fmla="*/ 147 h 437"/>
                  <a:gd name="T22" fmla="*/ 405 w 405"/>
                  <a:gd name="T23" fmla="*/ 104 h 437"/>
                  <a:gd name="T24" fmla="*/ 397 w 405"/>
                  <a:gd name="T25" fmla="*/ 93 h 437"/>
                  <a:gd name="T26" fmla="*/ 380 w 405"/>
                  <a:gd name="T27" fmla="*/ 72 h 437"/>
                  <a:gd name="T28" fmla="*/ 360 w 405"/>
                  <a:gd name="T29" fmla="*/ 52 h 437"/>
                  <a:gd name="T30" fmla="*/ 338 w 405"/>
                  <a:gd name="T31" fmla="*/ 36 h 437"/>
                  <a:gd name="T32" fmla="*/ 314 w 405"/>
                  <a:gd name="T33" fmla="*/ 22 h 437"/>
                  <a:gd name="T34" fmla="*/ 289 w 405"/>
                  <a:gd name="T35" fmla="*/ 12 h 437"/>
                  <a:gd name="T36" fmla="*/ 262 w 405"/>
                  <a:gd name="T37" fmla="*/ 5 h 437"/>
                  <a:gd name="T38" fmla="*/ 233 w 405"/>
                  <a:gd name="T39" fmla="*/ 1 h 437"/>
                  <a:gd name="T40" fmla="*/ 218 w 405"/>
                  <a:gd name="T41" fmla="*/ 0 h 437"/>
                  <a:gd name="T42" fmla="*/ 175 w 405"/>
                  <a:gd name="T43" fmla="*/ 5 h 437"/>
                  <a:gd name="T44" fmla="*/ 134 w 405"/>
                  <a:gd name="T45" fmla="*/ 17 h 437"/>
                  <a:gd name="T46" fmla="*/ 97 w 405"/>
                  <a:gd name="T47" fmla="*/ 37 h 437"/>
                  <a:gd name="T48" fmla="*/ 65 w 405"/>
                  <a:gd name="T49" fmla="*/ 64 h 437"/>
                  <a:gd name="T50" fmla="*/ 38 w 405"/>
                  <a:gd name="T51" fmla="*/ 96 h 437"/>
                  <a:gd name="T52" fmla="*/ 18 w 405"/>
                  <a:gd name="T53" fmla="*/ 133 h 437"/>
                  <a:gd name="T54" fmla="*/ 5 w 405"/>
                  <a:gd name="T55" fmla="*/ 175 h 437"/>
                  <a:gd name="T56" fmla="*/ 0 w 405"/>
                  <a:gd name="T57" fmla="*/ 219 h 437"/>
                  <a:gd name="T58" fmla="*/ 2 w 405"/>
                  <a:gd name="T59" fmla="*/ 240 h 437"/>
                  <a:gd name="T60" fmla="*/ 11 w 405"/>
                  <a:gd name="T61" fmla="*/ 283 h 437"/>
                  <a:gd name="T62" fmla="*/ 27 w 405"/>
                  <a:gd name="T63" fmla="*/ 322 h 437"/>
                  <a:gd name="T64" fmla="*/ 50 w 405"/>
                  <a:gd name="T65" fmla="*/ 358 h 437"/>
                  <a:gd name="T66" fmla="*/ 81 w 405"/>
                  <a:gd name="T67" fmla="*/ 387 h 437"/>
                  <a:gd name="T68" fmla="*/ 115 w 405"/>
                  <a:gd name="T69" fmla="*/ 410 h 437"/>
                  <a:gd name="T70" fmla="*/ 154 w 405"/>
                  <a:gd name="T71" fmla="*/ 427 h 437"/>
                  <a:gd name="T72" fmla="*/ 197 w 405"/>
                  <a:gd name="T73" fmla="*/ 436 h 437"/>
                  <a:gd name="T74" fmla="*/ 218 w 405"/>
                  <a:gd name="T75"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5" h="437">
                    <a:moveTo>
                      <a:pt x="218" y="437"/>
                    </a:moveTo>
                    <a:lnTo>
                      <a:pt x="218" y="437"/>
                    </a:lnTo>
                    <a:lnTo>
                      <a:pt x="240" y="436"/>
                    </a:lnTo>
                    <a:lnTo>
                      <a:pt x="260" y="433"/>
                    </a:lnTo>
                    <a:lnTo>
                      <a:pt x="278" y="429"/>
                    </a:lnTo>
                    <a:lnTo>
                      <a:pt x="297" y="422"/>
                    </a:lnTo>
                    <a:lnTo>
                      <a:pt x="314" y="414"/>
                    </a:lnTo>
                    <a:lnTo>
                      <a:pt x="332" y="405"/>
                    </a:lnTo>
                    <a:lnTo>
                      <a:pt x="348" y="394"/>
                    </a:lnTo>
                    <a:lnTo>
                      <a:pt x="362" y="382"/>
                    </a:lnTo>
                    <a:lnTo>
                      <a:pt x="362" y="382"/>
                    </a:lnTo>
                    <a:lnTo>
                      <a:pt x="357" y="361"/>
                    </a:lnTo>
                    <a:lnTo>
                      <a:pt x="353" y="338"/>
                    </a:lnTo>
                    <a:lnTo>
                      <a:pt x="352" y="314"/>
                    </a:lnTo>
                    <a:lnTo>
                      <a:pt x="350" y="291"/>
                    </a:lnTo>
                    <a:lnTo>
                      <a:pt x="350" y="291"/>
                    </a:lnTo>
                    <a:lnTo>
                      <a:pt x="352" y="266"/>
                    </a:lnTo>
                    <a:lnTo>
                      <a:pt x="354" y="240"/>
                    </a:lnTo>
                    <a:lnTo>
                      <a:pt x="358" y="216"/>
                    </a:lnTo>
                    <a:lnTo>
                      <a:pt x="365" y="192"/>
                    </a:lnTo>
                    <a:lnTo>
                      <a:pt x="372" y="169"/>
                    </a:lnTo>
                    <a:lnTo>
                      <a:pt x="381" y="147"/>
                    </a:lnTo>
                    <a:lnTo>
                      <a:pt x="392" y="125"/>
                    </a:lnTo>
                    <a:lnTo>
                      <a:pt x="405" y="104"/>
                    </a:lnTo>
                    <a:lnTo>
                      <a:pt x="405" y="104"/>
                    </a:lnTo>
                    <a:lnTo>
                      <a:pt x="397" y="93"/>
                    </a:lnTo>
                    <a:lnTo>
                      <a:pt x="389" y="81"/>
                    </a:lnTo>
                    <a:lnTo>
                      <a:pt x="380" y="72"/>
                    </a:lnTo>
                    <a:lnTo>
                      <a:pt x="371" y="61"/>
                    </a:lnTo>
                    <a:lnTo>
                      <a:pt x="360" y="52"/>
                    </a:lnTo>
                    <a:lnTo>
                      <a:pt x="349" y="44"/>
                    </a:lnTo>
                    <a:lnTo>
                      <a:pt x="338" y="36"/>
                    </a:lnTo>
                    <a:lnTo>
                      <a:pt x="326" y="29"/>
                    </a:lnTo>
                    <a:lnTo>
                      <a:pt x="314" y="22"/>
                    </a:lnTo>
                    <a:lnTo>
                      <a:pt x="302" y="17"/>
                    </a:lnTo>
                    <a:lnTo>
                      <a:pt x="289" y="12"/>
                    </a:lnTo>
                    <a:lnTo>
                      <a:pt x="276" y="8"/>
                    </a:lnTo>
                    <a:lnTo>
                      <a:pt x="262" y="5"/>
                    </a:lnTo>
                    <a:lnTo>
                      <a:pt x="248" y="2"/>
                    </a:lnTo>
                    <a:lnTo>
                      <a:pt x="233" y="1"/>
                    </a:lnTo>
                    <a:lnTo>
                      <a:pt x="218" y="0"/>
                    </a:lnTo>
                    <a:lnTo>
                      <a:pt x="218" y="0"/>
                    </a:lnTo>
                    <a:lnTo>
                      <a:pt x="197" y="1"/>
                    </a:lnTo>
                    <a:lnTo>
                      <a:pt x="175" y="5"/>
                    </a:lnTo>
                    <a:lnTo>
                      <a:pt x="154" y="10"/>
                    </a:lnTo>
                    <a:lnTo>
                      <a:pt x="134" y="17"/>
                    </a:lnTo>
                    <a:lnTo>
                      <a:pt x="115" y="26"/>
                    </a:lnTo>
                    <a:lnTo>
                      <a:pt x="97" y="37"/>
                    </a:lnTo>
                    <a:lnTo>
                      <a:pt x="81" y="50"/>
                    </a:lnTo>
                    <a:lnTo>
                      <a:pt x="65" y="64"/>
                    </a:lnTo>
                    <a:lnTo>
                      <a:pt x="50" y="80"/>
                    </a:lnTo>
                    <a:lnTo>
                      <a:pt x="38" y="96"/>
                    </a:lnTo>
                    <a:lnTo>
                      <a:pt x="27" y="115"/>
                    </a:lnTo>
                    <a:lnTo>
                      <a:pt x="18" y="133"/>
                    </a:lnTo>
                    <a:lnTo>
                      <a:pt x="11" y="153"/>
                    </a:lnTo>
                    <a:lnTo>
                      <a:pt x="5" y="175"/>
                    </a:lnTo>
                    <a:lnTo>
                      <a:pt x="2" y="196"/>
                    </a:lnTo>
                    <a:lnTo>
                      <a:pt x="0" y="219"/>
                    </a:lnTo>
                    <a:lnTo>
                      <a:pt x="0" y="219"/>
                    </a:lnTo>
                    <a:lnTo>
                      <a:pt x="2" y="240"/>
                    </a:lnTo>
                    <a:lnTo>
                      <a:pt x="5" y="263"/>
                    </a:lnTo>
                    <a:lnTo>
                      <a:pt x="11" y="283"/>
                    </a:lnTo>
                    <a:lnTo>
                      <a:pt x="18" y="303"/>
                    </a:lnTo>
                    <a:lnTo>
                      <a:pt x="27" y="322"/>
                    </a:lnTo>
                    <a:lnTo>
                      <a:pt x="38" y="341"/>
                    </a:lnTo>
                    <a:lnTo>
                      <a:pt x="50" y="358"/>
                    </a:lnTo>
                    <a:lnTo>
                      <a:pt x="65" y="373"/>
                    </a:lnTo>
                    <a:lnTo>
                      <a:pt x="81" y="387"/>
                    </a:lnTo>
                    <a:lnTo>
                      <a:pt x="97" y="399"/>
                    </a:lnTo>
                    <a:lnTo>
                      <a:pt x="115" y="410"/>
                    </a:lnTo>
                    <a:lnTo>
                      <a:pt x="134" y="419"/>
                    </a:lnTo>
                    <a:lnTo>
                      <a:pt x="154" y="427"/>
                    </a:lnTo>
                    <a:lnTo>
                      <a:pt x="175" y="433"/>
                    </a:lnTo>
                    <a:lnTo>
                      <a:pt x="197" y="436"/>
                    </a:lnTo>
                    <a:lnTo>
                      <a:pt x="218" y="437"/>
                    </a:lnTo>
                    <a:lnTo>
                      <a:pt x="218" y="43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defRPr/>
                </a:pPr>
                <a:endParaRPr lang="fr-FR" sz="1200" kern="0" dirty="0">
                  <a:solidFill>
                    <a:srgbClr val="232323"/>
                  </a:solidFill>
                </a:endParaRPr>
              </a:p>
            </p:txBody>
          </p:sp>
          <p:sp>
            <p:nvSpPr>
              <p:cNvPr id="69" name="Freeform 69"/>
              <p:cNvSpPr>
                <a:spLocks/>
              </p:cNvSpPr>
              <p:nvPr/>
            </p:nvSpPr>
            <p:spPr bwMode="auto">
              <a:xfrm>
                <a:off x="859838" y="2083531"/>
                <a:ext cx="84009" cy="69571"/>
              </a:xfrm>
              <a:custGeom>
                <a:avLst/>
                <a:gdLst>
                  <a:gd name="T0" fmla="*/ 476 w 577"/>
                  <a:gd name="T1" fmla="*/ 83 h 476"/>
                  <a:gd name="T2" fmla="*/ 452 w 577"/>
                  <a:gd name="T3" fmla="*/ 52 h 476"/>
                  <a:gd name="T4" fmla="*/ 425 w 577"/>
                  <a:gd name="T5" fmla="*/ 29 h 476"/>
                  <a:gd name="T6" fmla="*/ 394 w 577"/>
                  <a:gd name="T7" fmla="*/ 14 h 476"/>
                  <a:gd name="T8" fmla="*/ 365 w 577"/>
                  <a:gd name="T9" fmla="*/ 6 h 476"/>
                  <a:gd name="T10" fmla="*/ 339 w 577"/>
                  <a:gd name="T11" fmla="*/ 1 h 476"/>
                  <a:gd name="T12" fmla="*/ 302 w 577"/>
                  <a:gd name="T13" fmla="*/ 1 h 476"/>
                  <a:gd name="T14" fmla="*/ 192 w 577"/>
                  <a:gd name="T15" fmla="*/ 1 h 476"/>
                  <a:gd name="T16" fmla="*/ 175 w 577"/>
                  <a:gd name="T17" fmla="*/ 1 h 476"/>
                  <a:gd name="T18" fmla="*/ 136 w 577"/>
                  <a:gd name="T19" fmla="*/ 9 h 476"/>
                  <a:gd name="T20" fmla="*/ 111 w 577"/>
                  <a:gd name="T21" fmla="*/ 18 h 476"/>
                  <a:gd name="T22" fmla="*/ 86 w 577"/>
                  <a:gd name="T23" fmla="*/ 32 h 476"/>
                  <a:gd name="T24" fmla="*/ 60 w 577"/>
                  <a:gd name="T25" fmla="*/ 52 h 476"/>
                  <a:gd name="T26" fmla="*/ 38 w 577"/>
                  <a:gd name="T27" fmla="*/ 79 h 476"/>
                  <a:gd name="T28" fmla="*/ 28 w 577"/>
                  <a:gd name="T29" fmla="*/ 95 h 476"/>
                  <a:gd name="T30" fmla="*/ 9 w 577"/>
                  <a:gd name="T31" fmla="*/ 136 h 476"/>
                  <a:gd name="T32" fmla="*/ 0 w 577"/>
                  <a:gd name="T33" fmla="*/ 160 h 476"/>
                  <a:gd name="T34" fmla="*/ 44 w 577"/>
                  <a:gd name="T35" fmla="*/ 175 h 476"/>
                  <a:gd name="T36" fmla="*/ 87 w 577"/>
                  <a:gd name="T37" fmla="*/ 199 h 476"/>
                  <a:gd name="T38" fmla="*/ 128 w 577"/>
                  <a:gd name="T39" fmla="*/ 234 h 476"/>
                  <a:gd name="T40" fmla="*/ 147 w 577"/>
                  <a:gd name="T41" fmla="*/ 255 h 476"/>
                  <a:gd name="T42" fmla="*/ 164 w 577"/>
                  <a:gd name="T43" fmla="*/ 279 h 476"/>
                  <a:gd name="T44" fmla="*/ 176 w 577"/>
                  <a:gd name="T45" fmla="*/ 298 h 476"/>
                  <a:gd name="T46" fmla="*/ 200 w 577"/>
                  <a:gd name="T47" fmla="*/ 342 h 476"/>
                  <a:gd name="T48" fmla="*/ 223 w 577"/>
                  <a:gd name="T49" fmla="*/ 393 h 476"/>
                  <a:gd name="T50" fmla="*/ 251 w 577"/>
                  <a:gd name="T51" fmla="*/ 476 h 476"/>
                  <a:gd name="T52" fmla="*/ 504 w 577"/>
                  <a:gd name="T53" fmla="*/ 476 h 476"/>
                  <a:gd name="T54" fmla="*/ 526 w 577"/>
                  <a:gd name="T55" fmla="*/ 473 h 476"/>
                  <a:gd name="T56" fmla="*/ 546 w 577"/>
                  <a:gd name="T57" fmla="*/ 465 h 476"/>
                  <a:gd name="T58" fmla="*/ 560 w 577"/>
                  <a:gd name="T59" fmla="*/ 456 h 476"/>
                  <a:gd name="T60" fmla="*/ 570 w 577"/>
                  <a:gd name="T61" fmla="*/ 441 h 476"/>
                  <a:gd name="T62" fmla="*/ 576 w 577"/>
                  <a:gd name="T63" fmla="*/ 422 h 476"/>
                  <a:gd name="T64" fmla="*/ 577 w 577"/>
                  <a:gd name="T65" fmla="*/ 410 h 476"/>
                  <a:gd name="T66" fmla="*/ 562 w 577"/>
                  <a:gd name="T67" fmla="*/ 329 h 476"/>
                  <a:gd name="T68" fmla="*/ 537 w 577"/>
                  <a:gd name="T69" fmla="*/ 223 h 476"/>
                  <a:gd name="T70" fmla="*/ 520 w 577"/>
                  <a:gd name="T71" fmla="*/ 168 h 476"/>
                  <a:gd name="T72" fmla="*/ 500 w 577"/>
                  <a:gd name="T73" fmla="*/ 120 h 476"/>
                  <a:gd name="T74" fmla="*/ 476 w 577"/>
                  <a:gd name="T75" fmla="*/ 8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7" h="476">
                    <a:moveTo>
                      <a:pt x="476" y="83"/>
                    </a:moveTo>
                    <a:lnTo>
                      <a:pt x="476" y="83"/>
                    </a:lnTo>
                    <a:lnTo>
                      <a:pt x="465" y="65"/>
                    </a:lnTo>
                    <a:lnTo>
                      <a:pt x="452" y="52"/>
                    </a:lnTo>
                    <a:lnTo>
                      <a:pt x="438" y="40"/>
                    </a:lnTo>
                    <a:lnTo>
                      <a:pt x="425" y="29"/>
                    </a:lnTo>
                    <a:lnTo>
                      <a:pt x="410" y="21"/>
                    </a:lnTo>
                    <a:lnTo>
                      <a:pt x="394" y="14"/>
                    </a:lnTo>
                    <a:lnTo>
                      <a:pt x="379" y="9"/>
                    </a:lnTo>
                    <a:lnTo>
                      <a:pt x="365" y="6"/>
                    </a:lnTo>
                    <a:lnTo>
                      <a:pt x="351" y="4"/>
                    </a:lnTo>
                    <a:lnTo>
                      <a:pt x="339" y="1"/>
                    </a:lnTo>
                    <a:lnTo>
                      <a:pt x="317" y="0"/>
                    </a:lnTo>
                    <a:lnTo>
                      <a:pt x="302" y="1"/>
                    </a:lnTo>
                    <a:lnTo>
                      <a:pt x="297" y="1"/>
                    </a:lnTo>
                    <a:lnTo>
                      <a:pt x="192" y="1"/>
                    </a:lnTo>
                    <a:lnTo>
                      <a:pt x="192" y="1"/>
                    </a:lnTo>
                    <a:lnTo>
                      <a:pt x="175" y="1"/>
                    </a:lnTo>
                    <a:lnTo>
                      <a:pt x="158" y="4"/>
                    </a:lnTo>
                    <a:lnTo>
                      <a:pt x="136" y="9"/>
                    </a:lnTo>
                    <a:lnTo>
                      <a:pt x="124" y="13"/>
                    </a:lnTo>
                    <a:lnTo>
                      <a:pt x="111" y="18"/>
                    </a:lnTo>
                    <a:lnTo>
                      <a:pt x="99" y="24"/>
                    </a:lnTo>
                    <a:lnTo>
                      <a:pt x="86" y="32"/>
                    </a:lnTo>
                    <a:lnTo>
                      <a:pt x="74" y="41"/>
                    </a:lnTo>
                    <a:lnTo>
                      <a:pt x="60" y="52"/>
                    </a:lnTo>
                    <a:lnTo>
                      <a:pt x="50" y="64"/>
                    </a:lnTo>
                    <a:lnTo>
                      <a:pt x="38" y="79"/>
                    </a:lnTo>
                    <a:lnTo>
                      <a:pt x="38" y="79"/>
                    </a:lnTo>
                    <a:lnTo>
                      <a:pt x="28" y="95"/>
                    </a:lnTo>
                    <a:lnTo>
                      <a:pt x="19" y="113"/>
                    </a:lnTo>
                    <a:lnTo>
                      <a:pt x="9" y="136"/>
                    </a:lnTo>
                    <a:lnTo>
                      <a:pt x="0" y="160"/>
                    </a:lnTo>
                    <a:lnTo>
                      <a:pt x="0" y="160"/>
                    </a:lnTo>
                    <a:lnTo>
                      <a:pt x="21" y="167"/>
                    </a:lnTo>
                    <a:lnTo>
                      <a:pt x="44" y="175"/>
                    </a:lnTo>
                    <a:lnTo>
                      <a:pt x="66" y="186"/>
                    </a:lnTo>
                    <a:lnTo>
                      <a:pt x="87" y="199"/>
                    </a:lnTo>
                    <a:lnTo>
                      <a:pt x="108" y="215"/>
                    </a:lnTo>
                    <a:lnTo>
                      <a:pt x="128" y="234"/>
                    </a:lnTo>
                    <a:lnTo>
                      <a:pt x="138" y="244"/>
                    </a:lnTo>
                    <a:lnTo>
                      <a:pt x="147" y="255"/>
                    </a:lnTo>
                    <a:lnTo>
                      <a:pt x="155" y="267"/>
                    </a:lnTo>
                    <a:lnTo>
                      <a:pt x="164" y="279"/>
                    </a:lnTo>
                    <a:lnTo>
                      <a:pt x="164" y="279"/>
                    </a:lnTo>
                    <a:lnTo>
                      <a:pt x="176" y="298"/>
                    </a:lnTo>
                    <a:lnTo>
                      <a:pt x="190" y="319"/>
                    </a:lnTo>
                    <a:lnTo>
                      <a:pt x="200" y="342"/>
                    </a:lnTo>
                    <a:lnTo>
                      <a:pt x="213" y="366"/>
                    </a:lnTo>
                    <a:lnTo>
                      <a:pt x="223" y="393"/>
                    </a:lnTo>
                    <a:lnTo>
                      <a:pt x="233" y="419"/>
                    </a:lnTo>
                    <a:lnTo>
                      <a:pt x="251" y="476"/>
                    </a:lnTo>
                    <a:lnTo>
                      <a:pt x="504" y="476"/>
                    </a:lnTo>
                    <a:lnTo>
                      <a:pt x="504" y="476"/>
                    </a:lnTo>
                    <a:lnTo>
                      <a:pt x="514" y="474"/>
                    </a:lnTo>
                    <a:lnTo>
                      <a:pt x="526" y="473"/>
                    </a:lnTo>
                    <a:lnTo>
                      <a:pt x="540" y="468"/>
                    </a:lnTo>
                    <a:lnTo>
                      <a:pt x="546" y="465"/>
                    </a:lnTo>
                    <a:lnTo>
                      <a:pt x="553" y="461"/>
                    </a:lnTo>
                    <a:lnTo>
                      <a:pt x="560" y="456"/>
                    </a:lnTo>
                    <a:lnTo>
                      <a:pt x="565" y="449"/>
                    </a:lnTo>
                    <a:lnTo>
                      <a:pt x="570" y="441"/>
                    </a:lnTo>
                    <a:lnTo>
                      <a:pt x="573" y="433"/>
                    </a:lnTo>
                    <a:lnTo>
                      <a:pt x="576" y="422"/>
                    </a:lnTo>
                    <a:lnTo>
                      <a:pt x="577" y="410"/>
                    </a:lnTo>
                    <a:lnTo>
                      <a:pt x="577" y="410"/>
                    </a:lnTo>
                    <a:lnTo>
                      <a:pt x="570" y="371"/>
                    </a:lnTo>
                    <a:lnTo>
                      <a:pt x="562" y="329"/>
                    </a:lnTo>
                    <a:lnTo>
                      <a:pt x="552" y="278"/>
                    </a:lnTo>
                    <a:lnTo>
                      <a:pt x="537" y="223"/>
                    </a:lnTo>
                    <a:lnTo>
                      <a:pt x="529" y="195"/>
                    </a:lnTo>
                    <a:lnTo>
                      <a:pt x="520" y="168"/>
                    </a:lnTo>
                    <a:lnTo>
                      <a:pt x="510" y="144"/>
                    </a:lnTo>
                    <a:lnTo>
                      <a:pt x="500" y="120"/>
                    </a:lnTo>
                    <a:lnTo>
                      <a:pt x="488" y="100"/>
                    </a:lnTo>
                    <a:lnTo>
                      <a:pt x="476" y="83"/>
                    </a:lnTo>
                    <a:lnTo>
                      <a:pt x="476" y="83"/>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defRPr/>
                </a:pPr>
                <a:endParaRPr lang="fr-FR" sz="1200" kern="0" dirty="0">
                  <a:solidFill>
                    <a:srgbClr val="232323"/>
                  </a:solidFill>
                </a:endParaRPr>
              </a:p>
            </p:txBody>
          </p:sp>
          <p:sp>
            <p:nvSpPr>
              <p:cNvPr id="72" name="Freeform 70"/>
              <p:cNvSpPr>
                <a:spLocks/>
              </p:cNvSpPr>
              <p:nvPr/>
            </p:nvSpPr>
            <p:spPr bwMode="auto">
              <a:xfrm>
                <a:off x="708869" y="2090770"/>
                <a:ext cx="84884" cy="69571"/>
              </a:xfrm>
              <a:custGeom>
                <a:avLst/>
                <a:gdLst>
                  <a:gd name="T0" fmla="*/ 460 w 582"/>
                  <a:gd name="T1" fmla="*/ 274 h 476"/>
                  <a:gd name="T2" fmla="*/ 489 w 582"/>
                  <a:gd name="T3" fmla="*/ 239 h 476"/>
                  <a:gd name="T4" fmla="*/ 518 w 582"/>
                  <a:gd name="T5" fmla="*/ 212 h 476"/>
                  <a:gd name="T6" fmla="*/ 550 w 582"/>
                  <a:gd name="T7" fmla="*/ 191 h 476"/>
                  <a:gd name="T8" fmla="*/ 582 w 582"/>
                  <a:gd name="T9" fmla="*/ 175 h 476"/>
                  <a:gd name="T10" fmla="*/ 573 w 582"/>
                  <a:gd name="T11" fmla="*/ 147 h 476"/>
                  <a:gd name="T12" fmla="*/ 549 w 582"/>
                  <a:gd name="T13" fmla="*/ 100 h 476"/>
                  <a:gd name="T14" fmla="*/ 537 w 582"/>
                  <a:gd name="T15" fmla="*/ 83 h 476"/>
                  <a:gd name="T16" fmla="*/ 513 w 582"/>
                  <a:gd name="T17" fmla="*/ 52 h 476"/>
                  <a:gd name="T18" fmla="*/ 485 w 582"/>
                  <a:gd name="T19" fmla="*/ 29 h 476"/>
                  <a:gd name="T20" fmla="*/ 455 w 582"/>
                  <a:gd name="T21" fmla="*/ 14 h 476"/>
                  <a:gd name="T22" fmla="*/ 426 w 582"/>
                  <a:gd name="T23" fmla="*/ 6 h 476"/>
                  <a:gd name="T24" fmla="*/ 399 w 582"/>
                  <a:gd name="T25" fmla="*/ 1 h 476"/>
                  <a:gd name="T26" fmla="*/ 363 w 582"/>
                  <a:gd name="T27" fmla="*/ 1 h 476"/>
                  <a:gd name="T28" fmla="*/ 252 w 582"/>
                  <a:gd name="T29" fmla="*/ 1 h 476"/>
                  <a:gd name="T30" fmla="*/ 236 w 582"/>
                  <a:gd name="T31" fmla="*/ 1 h 476"/>
                  <a:gd name="T32" fmla="*/ 196 w 582"/>
                  <a:gd name="T33" fmla="*/ 9 h 476"/>
                  <a:gd name="T34" fmla="*/ 172 w 582"/>
                  <a:gd name="T35" fmla="*/ 18 h 476"/>
                  <a:gd name="T36" fmla="*/ 147 w 582"/>
                  <a:gd name="T37" fmla="*/ 32 h 476"/>
                  <a:gd name="T38" fmla="*/ 122 w 582"/>
                  <a:gd name="T39" fmla="*/ 52 h 476"/>
                  <a:gd name="T40" fmla="*/ 99 w 582"/>
                  <a:gd name="T41" fmla="*/ 79 h 476"/>
                  <a:gd name="T42" fmla="*/ 88 w 582"/>
                  <a:gd name="T43" fmla="*/ 95 h 476"/>
                  <a:gd name="T44" fmla="*/ 69 w 582"/>
                  <a:gd name="T45" fmla="*/ 139 h 476"/>
                  <a:gd name="T46" fmla="*/ 52 w 582"/>
                  <a:gd name="T47" fmla="*/ 191 h 476"/>
                  <a:gd name="T48" fmla="*/ 29 w 582"/>
                  <a:gd name="T49" fmla="*/ 275 h 476"/>
                  <a:gd name="T50" fmla="*/ 8 w 582"/>
                  <a:gd name="T51" fmla="*/ 370 h 476"/>
                  <a:gd name="T52" fmla="*/ 1 w 582"/>
                  <a:gd name="T53" fmla="*/ 410 h 476"/>
                  <a:gd name="T54" fmla="*/ 1 w 582"/>
                  <a:gd name="T55" fmla="*/ 432 h 476"/>
                  <a:gd name="T56" fmla="*/ 8 w 582"/>
                  <a:gd name="T57" fmla="*/ 450 h 476"/>
                  <a:gd name="T58" fmla="*/ 17 w 582"/>
                  <a:gd name="T59" fmla="*/ 461 h 476"/>
                  <a:gd name="T60" fmla="*/ 32 w 582"/>
                  <a:gd name="T61" fmla="*/ 470 h 476"/>
                  <a:gd name="T62" fmla="*/ 52 w 582"/>
                  <a:gd name="T63" fmla="*/ 474 h 476"/>
                  <a:gd name="T64" fmla="*/ 378 w 582"/>
                  <a:gd name="T65" fmla="*/ 476 h 476"/>
                  <a:gd name="T66" fmla="*/ 397 w 582"/>
                  <a:gd name="T67" fmla="*/ 417 h 476"/>
                  <a:gd name="T68" fmla="*/ 417 w 582"/>
                  <a:gd name="T69" fmla="*/ 362 h 476"/>
                  <a:gd name="T70" fmla="*/ 437 w 582"/>
                  <a:gd name="T71" fmla="*/ 313 h 476"/>
                  <a:gd name="T72" fmla="*/ 460 w 582"/>
                  <a:gd name="T73" fmla="*/ 27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476">
                    <a:moveTo>
                      <a:pt x="460" y="274"/>
                    </a:moveTo>
                    <a:lnTo>
                      <a:pt x="460" y="274"/>
                    </a:lnTo>
                    <a:lnTo>
                      <a:pt x="474" y="255"/>
                    </a:lnTo>
                    <a:lnTo>
                      <a:pt x="489" y="239"/>
                    </a:lnTo>
                    <a:lnTo>
                      <a:pt x="504" y="224"/>
                    </a:lnTo>
                    <a:lnTo>
                      <a:pt x="518" y="212"/>
                    </a:lnTo>
                    <a:lnTo>
                      <a:pt x="534" y="200"/>
                    </a:lnTo>
                    <a:lnTo>
                      <a:pt x="550" y="191"/>
                    </a:lnTo>
                    <a:lnTo>
                      <a:pt x="566" y="182"/>
                    </a:lnTo>
                    <a:lnTo>
                      <a:pt x="582" y="175"/>
                    </a:lnTo>
                    <a:lnTo>
                      <a:pt x="582" y="175"/>
                    </a:lnTo>
                    <a:lnTo>
                      <a:pt x="573" y="147"/>
                    </a:lnTo>
                    <a:lnTo>
                      <a:pt x="561" y="123"/>
                    </a:lnTo>
                    <a:lnTo>
                      <a:pt x="549" y="100"/>
                    </a:lnTo>
                    <a:lnTo>
                      <a:pt x="537" y="83"/>
                    </a:lnTo>
                    <a:lnTo>
                      <a:pt x="537" y="83"/>
                    </a:lnTo>
                    <a:lnTo>
                      <a:pt x="525" y="65"/>
                    </a:lnTo>
                    <a:lnTo>
                      <a:pt x="513" y="52"/>
                    </a:lnTo>
                    <a:lnTo>
                      <a:pt x="500" y="40"/>
                    </a:lnTo>
                    <a:lnTo>
                      <a:pt x="485" y="29"/>
                    </a:lnTo>
                    <a:lnTo>
                      <a:pt x="470" y="21"/>
                    </a:lnTo>
                    <a:lnTo>
                      <a:pt x="455" y="14"/>
                    </a:lnTo>
                    <a:lnTo>
                      <a:pt x="441" y="9"/>
                    </a:lnTo>
                    <a:lnTo>
                      <a:pt x="426" y="6"/>
                    </a:lnTo>
                    <a:lnTo>
                      <a:pt x="413" y="4"/>
                    </a:lnTo>
                    <a:lnTo>
                      <a:pt x="399" y="1"/>
                    </a:lnTo>
                    <a:lnTo>
                      <a:pt x="378" y="0"/>
                    </a:lnTo>
                    <a:lnTo>
                      <a:pt x="363" y="1"/>
                    </a:lnTo>
                    <a:lnTo>
                      <a:pt x="358" y="1"/>
                    </a:lnTo>
                    <a:lnTo>
                      <a:pt x="252" y="1"/>
                    </a:lnTo>
                    <a:lnTo>
                      <a:pt x="252" y="1"/>
                    </a:lnTo>
                    <a:lnTo>
                      <a:pt x="236" y="1"/>
                    </a:lnTo>
                    <a:lnTo>
                      <a:pt x="219" y="4"/>
                    </a:lnTo>
                    <a:lnTo>
                      <a:pt x="196" y="9"/>
                    </a:lnTo>
                    <a:lnTo>
                      <a:pt x="184" y="13"/>
                    </a:lnTo>
                    <a:lnTo>
                      <a:pt x="172" y="18"/>
                    </a:lnTo>
                    <a:lnTo>
                      <a:pt x="159" y="24"/>
                    </a:lnTo>
                    <a:lnTo>
                      <a:pt x="147" y="32"/>
                    </a:lnTo>
                    <a:lnTo>
                      <a:pt x="134" y="41"/>
                    </a:lnTo>
                    <a:lnTo>
                      <a:pt x="122" y="52"/>
                    </a:lnTo>
                    <a:lnTo>
                      <a:pt x="110" y="64"/>
                    </a:lnTo>
                    <a:lnTo>
                      <a:pt x="99" y="79"/>
                    </a:lnTo>
                    <a:lnTo>
                      <a:pt x="99" y="79"/>
                    </a:lnTo>
                    <a:lnTo>
                      <a:pt x="88" y="95"/>
                    </a:lnTo>
                    <a:lnTo>
                      <a:pt x="79" y="116"/>
                    </a:lnTo>
                    <a:lnTo>
                      <a:pt x="69" y="139"/>
                    </a:lnTo>
                    <a:lnTo>
                      <a:pt x="60" y="164"/>
                    </a:lnTo>
                    <a:lnTo>
                      <a:pt x="52" y="191"/>
                    </a:lnTo>
                    <a:lnTo>
                      <a:pt x="43" y="219"/>
                    </a:lnTo>
                    <a:lnTo>
                      <a:pt x="29" y="275"/>
                    </a:lnTo>
                    <a:lnTo>
                      <a:pt x="17" y="327"/>
                    </a:lnTo>
                    <a:lnTo>
                      <a:pt x="8" y="370"/>
                    </a:lnTo>
                    <a:lnTo>
                      <a:pt x="1" y="410"/>
                    </a:lnTo>
                    <a:lnTo>
                      <a:pt x="1" y="410"/>
                    </a:lnTo>
                    <a:lnTo>
                      <a:pt x="0" y="421"/>
                    </a:lnTo>
                    <a:lnTo>
                      <a:pt x="1" y="432"/>
                    </a:lnTo>
                    <a:lnTo>
                      <a:pt x="5" y="444"/>
                    </a:lnTo>
                    <a:lnTo>
                      <a:pt x="8" y="450"/>
                    </a:lnTo>
                    <a:lnTo>
                      <a:pt x="12" y="456"/>
                    </a:lnTo>
                    <a:lnTo>
                      <a:pt x="17" y="461"/>
                    </a:lnTo>
                    <a:lnTo>
                      <a:pt x="24" y="466"/>
                    </a:lnTo>
                    <a:lnTo>
                      <a:pt x="32" y="470"/>
                    </a:lnTo>
                    <a:lnTo>
                      <a:pt x="41" y="473"/>
                    </a:lnTo>
                    <a:lnTo>
                      <a:pt x="52" y="474"/>
                    </a:lnTo>
                    <a:lnTo>
                      <a:pt x="65" y="476"/>
                    </a:lnTo>
                    <a:lnTo>
                      <a:pt x="378" y="476"/>
                    </a:lnTo>
                    <a:lnTo>
                      <a:pt x="378" y="476"/>
                    </a:lnTo>
                    <a:lnTo>
                      <a:pt x="397" y="417"/>
                    </a:lnTo>
                    <a:lnTo>
                      <a:pt x="406" y="389"/>
                    </a:lnTo>
                    <a:lnTo>
                      <a:pt x="417" y="362"/>
                    </a:lnTo>
                    <a:lnTo>
                      <a:pt x="426" y="337"/>
                    </a:lnTo>
                    <a:lnTo>
                      <a:pt x="437" y="313"/>
                    </a:lnTo>
                    <a:lnTo>
                      <a:pt x="449" y="292"/>
                    </a:lnTo>
                    <a:lnTo>
                      <a:pt x="460" y="274"/>
                    </a:lnTo>
                    <a:lnTo>
                      <a:pt x="460" y="27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defRPr/>
                </a:pPr>
                <a:endParaRPr lang="fr-FR" sz="1200" kern="0" dirty="0">
                  <a:solidFill>
                    <a:srgbClr val="232323"/>
                  </a:solidFill>
                </a:endParaRPr>
              </a:p>
            </p:txBody>
          </p:sp>
        </p:grpSp>
        <p:sp>
          <p:nvSpPr>
            <p:cNvPr id="64" name="ZoneTexte 56"/>
            <p:cNvSpPr txBox="1"/>
            <p:nvPr/>
          </p:nvSpPr>
          <p:spPr>
            <a:xfrm>
              <a:off x="577150" y="2454831"/>
              <a:ext cx="1220746" cy="1042569"/>
            </a:xfrm>
            <a:prstGeom prst="rect">
              <a:avLst/>
            </a:prstGeom>
            <a:noFill/>
          </p:spPr>
          <p:txBody>
            <a:bodyPr wrap="square" rtlCol="0">
              <a:spAutoFit/>
            </a:bodyPr>
            <a:lstStyle/>
            <a:p>
              <a:pPr algn="ctr" defTabSz="685800" eaLnBrk="1" fontAlgn="auto" hangingPunct="1">
                <a:spcBef>
                  <a:spcPts val="0"/>
                </a:spcBef>
                <a:spcAft>
                  <a:spcPts val="0"/>
                </a:spcAft>
                <a:defRPr/>
              </a:pPr>
              <a:r>
                <a:rPr lang="fr-FR" b="1" kern="0" dirty="0">
                  <a:solidFill>
                    <a:prstClr val="white"/>
                  </a:solidFill>
                </a:rPr>
                <a:t>+ 10,000</a:t>
              </a:r>
            </a:p>
            <a:p>
              <a:pPr algn="ctr" defTabSz="684610">
                <a:defRPr/>
              </a:pPr>
              <a:r>
                <a:rPr lang="fr-FR" altLang="es-ES" sz="750" b="1" dirty="0">
                  <a:solidFill>
                    <a:schemeClr val="bg1"/>
                  </a:solidFill>
                </a:rPr>
                <a:t>Ressources  en</a:t>
              </a:r>
            </a:p>
            <a:p>
              <a:pPr algn="ctr" defTabSz="684610">
                <a:defRPr/>
              </a:pPr>
              <a:r>
                <a:rPr lang="fr-FR" altLang="es-ES" sz="750" b="1" dirty="0">
                  <a:solidFill>
                    <a:schemeClr val="bg1"/>
                  </a:solidFill>
                </a:rPr>
                <a:t> 6 Centres de Services</a:t>
              </a:r>
            </a:p>
            <a:p>
              <a:pPr algn="ctr" defTabSz="684610">
                <a:defRPr/>
              </a:pPr>
              <a:endParaRPr lang="fr-FR" sz="750" b="1" kern="0" dirty="0">
                <a:solidFill>
                  <a:prstClr val="white"/>
                </a:solidFill>
              </a:endParaRPr>
            </a:p>
          </p:txBody>
        </p:sp>
      </p:grpSp>
      <p:sp>
        <p:nvSpPr>
          <p:cNvPr id="73" name="Titre 1"/>
          <p:cNvSpPr txBox="1">
            <a:spLocks/>
          </p:cNvSpPr>
          <p:nvPr/>
        </p:nvSpPr>
        <p:spPr bwMode="gray">
          <a:xfrm>
            <a:off x="544513" y="143218"/>
            <a:ext cx="6034031" cy="376499"/>
          </a:xfrm>
          <a:prstGeom prst="rect">
            <a:avLst/>
          </a:prstGeom>
        </p:spPr>
        <p:txBody>
          <a:bodyPr vert="horz" lIns="0" tIns="34283" rIns="0" bIns="34283" rtlCol="0" anchor="b">
            <a:noAutofit/>
          </a:bodyPr>
          <a:lstStyle>
            <a:lvl1pPr algn="l" defTabSz="914199" rtl="0" eaLnBrk="1" latinLnBrk="0" hangingPunct="1">
              <a:lnSpc>
                <a:spcPct val="90000"/>
              </a:lnSpc>
              <a:spcBef>
                <a:spcPct val="0"/>
              </a:spcBef>
              <a:buNone/>
              <a:defRPr sz="2200"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r-FR" sz="1650" dirty="0"/>
              <a:t>Centres de services </a:t>
            </a:r>
            <a:r>
              <a:rPr lang="fr-FR" sz="1650" dirty="0" err="1"/>
              <a:t>sopra</a:t>
            </a:r>
            <a:r>
              <a:rPr lang="fr-FR" sz="1650" dirty="0"/>
              <a:t> </a:t>
            </a:r>
            <a:r>
              <a:rPr lang="fr-FR" sz="1650" dirty="0" err="1"/>
              <a:t>steria</a:t>
            </a:r>
            <a:endParaRPr lang="fr-FR" sz="1650" dirty="0"/>
          </a:p>
        </p:txBody>
      </p:sp>
      <p:sp>
        <p:nvSpPr>
          <p:cNvPr id="74" name="Marcador de texto 5"/>
          <p:cNvSpPr txBox="1">
            <a:spLocks/>
          </p:cNvSpPr>
          <p:nvPr/>
        </p:nvSpPr>
        <p:spPr>
          <a:xfrm>
            <a:off x="1492091" y="492319"/>
            <a:ext cx="6034088" cy="202406"/>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6"/>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350" cap="all" dirty="0">
              <a:solidFill>
                <a:srgbClr val="CC0000"/>
              </a:solidFill>
              <a:latin typeface="+mj-lt"/>
            </a:endParaRPr>
          </a:p>
        </p:txBody>
      </p:sp>
      <p:pic>
        <p:nvPicPr>
          <p:cNvPr id="75" name="74 Imagen"/>
          <p:cNvPicPr>
            <a:picLocks noChangeAspect="1"/>
          </p:cNvPicPr>
          <p:nvPr/>
        </p:nvPicPr>
        <p:blipFill rotWithShape="1">
          <a:blip r:embed="rId12">
            <a:extLst>
              <a:ext uri="{28A0092B-C50C-407E-A947-70E740481C1C}">
                <a14:useLocalDpi xmlns:a14="http://schemas.microsoft.com/office/drawing/2010/main" val="0"/>
              </a:ext>
            </a:extLst>
          </a:blip>
          <a:srcRect r="19897"/>
          <a:stretch/>
        </p:blipFill>
        <p:spPr>
          <a:xfrm>
            <a:off x="8589963" y="142875"/>
            <a:ext cx="407322" cy="432000"/>
          </a:xfrm>
          <a:prstGeom prst="rect">
            <a:avLst/>
          </a:prstGeom>
        </p:spPr>
      </p:pic>
      <p:sp>
        <p:nvSpPr>
          <p:cNvPr id="34"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959284541"/>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4 Marcador de número de diapositiva"/>
          <p:cNvSpPr>
            <a:spLocks noGrp="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C70B86-6993-4B75-B379-022C018F248E}" type="slidenum">
              <a:rPr lang="fr-FR" altLang="fr-FR"/>
              <a:pPr/>
              <a:t>11</a:t>
            </a:fld>
            <a:endParaRPr lang="fr-FR" altLang="fr-FR" dirty="0"/>
          </a:p>
        </p:txBody>
      </p:sp>
      <p:sp>
        <p:nvSpPr>
          <p:cNvPr id="174" name="Marcador de texto 5"/>
          <p:cNvSpPr txBox="1">
            <a:spLocks/>
          </p:cNvSpPr>
          <p:nvPr/>
        </p:nvSpPr>
        <p:spPr>
          <a:xfrm>
            <a:off x="465455" y="656433"/>
            <a:ext cx="8045450" cy="269875"/>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cap="all" dirty="0">
              <a:solidFill>
                <a:srgbClr val="CC0000"/>
              </a:solidFill>
              <a:latin typeface="+mj-lt"/>
            </a:endParaRPr>
          </a:p>
        </p:txBody>
      </p:sp>
      <p:grpSp>
        <p:nvGrpSpPr>
          <p:cNvPr id="203" name="Groupe 12"/>
          <p:cNvGrpSpPr/>
          <p:nvPr/>
        </p:nvGrpSpPr>
        <p:grpSpPr>
          <a:xfrm>
            <a:off x="1523695" y="1677773"/>
            <a:ext cx="256953" cy="217583"/>
            <a:chOff x="708869" y="2010022"/>
            <a:chExt cx="234978" cy="204735"/>
          </a:xfrm>
        </p:grpSpPr>
        <p:sp>
          <p:nvSpPr>
            <p:cNvPr id="205" name="Freeform 65"/>
            <p:cNvSpPr>
              <a:spLocks/>
            </p:cNvSpPr>
            <p:nvPr/>
          </p:nvSpPr>
          <p:spPr bwMode="auto">
            <a:xfrm>
              <a:off x="770707" y="2123308"/>
              <a:ext cx="118137" cy="91449"/>
            </a:xfrm>
            <a:custGeom>
              <a:avLst/>
              <a:gdLst>
                <a:gd name="T0" fmla="*/ 48 w 811"/>
                <a:gd name="T1" fmla="*/ 583 h 626"/>
                <a:gd name="T2" fmla="*/ 751 w 811"/>
                <a:gd name="T3" fmla="*/ 583 h 626"/>
                <a:gd name="T4" fmla="*/ 776 w 811"/>
                <a:gd name="T5" fmla="*/ 579 h 626"/>
                <a:gd name="T6" fmla="*/ 788 w 811"/>
                <a:gd name="T7" fmla="*/ 575 h 626"/>
                <a:gd name="T8" fmla="*/ 803 w 811"/>
                <a:gd name="T9" fmla="*/ 565 h 626"/>
                <a:gd name="T10" fmla="*/ 809 w 811"/>
                <a:gd name="T11" fmla="*/ 555 h 626"/>
                <a:gd name="T12" fmla="*/ 811 w 811"/>
                <a:gd name="T13" fmla="*/ 538 h 626"/>
                <a:gd name="T14" fmla="*/ 805 w 811"/>
                <a:gd name="T15" fmla="*/ 495 h 626"/>
                <a:gd name="T16" fmla="*/ 782 w 811"/>
                <a:gd name="T17" fmla="*/ 380 h 626"/>
                <a:gd name="T18" fmla="*/ 758 w 811"/>
                <a:gd name="T19" fmla="*/ 282 h 626"/>
                <a:gd name="T20" fmla="*/ 738 w 811"/>
                <a:gd name="T21" fmla="*/ 221 h 626"/>
                <a:gd name="T22" fmla="*/ 716 w 811"/>
                <a:gd name="T23" fmla="*/ 163 h 626"/>
                <a:gd name="T24" fmla="*/ 692 w 811"/>
                <a:gd name="T25" fmla="*/ 117 h 626"/>
                <a:gd name="T26" fmla="*/ 676 w 811"/>
                <a:gd name="T27" fmla="*/ 94 h 626"/>
                <a:gd name="T28" fmla="*/ 663 w 811"/>
                <a:gd name="T29" fmla="*/ 75 h 626"/>
                <a:gd name="T30" fmla="*/ 634 w 811"/>
                <a:gd name="T31" fmla="*/ 46 h 626"/>
                <a:gd name="T32" fmla="*/ 600 w 811"/>
                <a:gd name="T33" fmla="*/ 24 h 626"/>
                <a:gd name="T34" fmla="*/ 565 w 811"/>
                <a:gd name="T35" fmla="*/ 11 h 626"/>
                <a:gd name="T36" fmla="*/ 532 w 811"/>
                <a:gd name="T37" fmla="*/ 4 h 626"/>
                <a:gd name="T38" fmla="*/ 491 w 811"/>
                <a:gd name="T39" fmla="*/ 0 h 626"/>
                <a:gd name="T40" fmla="*/ 465 w 811"/>
                <a:gd name="T41" fmla="*/ 0 h 626"/>
                <a:gd name="T42" fmla="*/ 313 w 811"/>
                <a:gd name="T43" fmla="*/ 0 h 626"/>
                <a:gd name="T44" fmla="*/ 313 w 811"/>
                <a:gd name="T45" fmla="*/ 0 h 626"/>
                <a:gd name="T46" fmla="*/ 304 w 811"/>
                <a:gd name="T47" fmla="*/ 0 h 626"/>
                <a:gd name="T48" fmla="*/ 265 w 811"/>
                <a:gd name="T49" fmla="*/ 6 h 626"/>
                <a:gd name="T50" fmla="*/ 225 w 811"/>
                <a:gd name="T51" fmla="*/ 18 h 626"/>
                <a:gd name="T52" fmla="*/ 197 w 811"/>
                <a:gd name="T53" fmla="*/ 31 h 626"/>
                <a:gd name="T54" fmla="*/ 170 w 811"/>
                <a:gd name="T55" fmla="*/ 50 h 626"/>
                <a:gd name="T56" fmla="*/ 143 w 811"/>
                <a:gd name="T57" fmla="*/ 75 h 626"/>
                <a:gd name="T58" fmla="*/ 131 w 811"/>
                <a:gd name="T59" fmla="*/ 91 h 626"/>
                <a:gd name="T60" fmla="*/ 110 w 811"/>
                <a:gd name="T61" fmla="*/ 131 h 626"/>
                <a:gd name="T62" fmla="*/ 89 w 811"/>
                <a:gd name="T63" fmla="*/ 183 h 626"/>
                <a:gd name="T64" fmla="*/ 69 w 811"/>
                <a:gd name="T65" fmla="*/ 246 h 626"/>
                <a:gd name="T66" fmla="*/ 34 w 811"/>
                <a:gd name="T67" fmla="*/ 380 h 626"/>
                <a:gd name="T68" fmla="*/ 8 w 811"/>
                <a:gd name="T69" fmla="*/ 498 h 626"/>
                <a:gd name="T70" fmla="*/ 0 w 811"/>
                <a:gd name="T71" fmla="*/ 542 h 626"/>
                <a:gd name="T72" fmla="*/ 2 w 811"/>
                <a:gd name="T73" fmla="*/ 555 h 626"/>
                <a:gd name="T74" fmla="*/ 6 w 811"/>
                <a:gd name="T75" fmla="*/ 569 h 626"/>
                <a:gd name="T76" fmla="*/ 8 w 811"/>
                <a:gd name="T77" fmla="*/ 571 h 626"/>
                <a:gd name="T78" fmla="*/ 15 w 811"/>
                <a:gd name="T79" fmla="*/ 578 h 626"/>
                <a:gd name="T80" fmla="*/ 35 w 811"/>
                <a:gd name="T81" fmla="*/ 582 h 626"/>
                <a:gd name="T82" fmla="*/ 46 w 811"/>
                <a:gd name="T83" fmla="*/ 626 h 626"/>
                <a:gd name="T84" fmla="*/ 46 w 811"/>
                <a:gd name="T85" fmla="*/ 62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1" h="626">
                  <a:moveTo>
                    <a:pt x="46" y="626"/>
                  </a:moveTo>
                  <a:lnTo>
                    <a:pt x="48" y="583"/>
                  </a:lnTo>
                  <a:lnTo>
                    <a:pt x="751" y="583"/>
                  </a:lnTo>
                  <a:lnTo>
                    <a:pt x="751" y="583"/>
                  </a:lnTo>
                  <a:lnTo>
                    <a:pt x="764" y="582"/>
                  </a:lnTo>
                  <a:lnTo>
                    <a:pt x="776" y="579"/>
                  </a:lnTo>
                  <a:lnTo>
                    <a:pt x="788" y="575"/>
                  </a:lnTo>
                  <a:lnTo>
                    <a:pt x="788" y="575"/>
                  </a:lnTo>
                  <a:lnTo>
                    <a:pt x="799" y="569"/>
                  </a:lnTo>
                  <a:lnTo>
                    <a:pt x="803" y="565"/>
                  </a:lnTo>
                  <a:lnTo>
                    <a:pt x="806" y="560"/>
                  </a:lnTo>
                  <a:lnTo>
                    <a:pt x="809" y="555"/>
                  </a:lnTo>
                  <a:lnTo>
                    <a:pt x="810" y="550"/>
                  </a:lnTo>
                  <a:lnTo>
                    <a:pt x="811" y="538"/>
                  </a:lnTo>
                  <a:lnTo>
                    <a:pt x="811" y="538"/>
                  </a:lnTo>
                  <a:lnTo>
                    <a:pt x="805" y="495"/>
                  </a:lnTo>
                  <a:lnTo>
                    <a:pt x="795" y="442"/>
                  </a:lnTo>
                  <a:lnTo>
                    <a:pt x="782" y="380"/>
                  </a:lnTo>
                  <a:lnTo>
                    <a:pt x="767" y="316"/>
                  </a:lnTo>
                  <a:lnTo>
                    <a:pt x="758" y="282"/>
                  </a:lnTo>
                  <a:lnTo>
                    <a:pt x="748" y="252"/>
                  </a:lnTo>
                  <a:lnTo>
                    <a:pt x="738" y="221"/>
                  </a:lnTo>
                  <a:lnTo>
                    <a:pt x="727" y="192"/>
                  </a:lnTo>
                  <a:lnTo>
                    <a:pt x="716" y="163"/>
                  </a:lnTo>
                  <a:lnTo>
                    <a:pt x="704" y="139"/>
                  </a:lnTo>
                  <a:lnTo>
                    <a:pt x="692" y="117"/>
                  </a:lnTo>
                  <a:lnTo>
                    <a:pt x="679" y="98"/>
                  </a:lnTo>
                  <a:lnTo>
                    <a:pt x="676" y="94"/>
                  </a:lnTo>
                  <a:lnTo>
                    <a:pt x="676" y="94"/>
                  </a:lnTo>
                  <a:lnTo>
                    <a:pt x="663" y="75"/>
                  </a:lnTo>
                  <a:lnTo>
                    <a:pt x="648" y="59"/>
                  </a:lnTo>
                  <a:lnTo>
                    <a:pt x="634" y="46"/>
                  </a:lnTo>
                  <a:lnTo>
                    <a:pt x="618" y="34"/>
                  </a:lnTo>
                  <a:lnTo>
                    <a:pt x="600" y="24"/>
                  </a:lnTo>
                  <a:lnTo>
                    <a:pt x="583" y="18"/>
                  </a:lnTo>
                  <a:lnTo>
                    <a:pt x="565" y="11"/>
                  </a:lnTo>
                  <a:lnTo>
                    <a:pt x="548" y="7"/>
                  </a:lnTo>
                  <a:lnTo>
                    <a:pt x="532" y="4"/>
                  </a:lnTo>
                  <a:lnTo>
                    <a:pt x="517" y="2"/>
                  </a:lnTo>
                  <a:lnTo>
                    <a:pt x="491" y="0"/>
                  </a:lnTo>
                  <a:lnTo>
                    <a:pt x="473" y="0"/>
                  </a:lnTo>
                  <a:lnTo>
                    <a:pt x="465" y="0"/>
                  </a:lnTo>
                  <a:lnTo>
                    <a:pt x="461" y="0"/>
                  </a:lnTo>
                  <a:lnTo>
                    <a:pt x="313" y="0"/>
                  </a:lnTo>
                  <a:lnTo>
                    <a:pt x="313" y="0"/>
                  </a:lnTo>
                  <a:lnTo>
                    <a:pt x="313" y="0"/>
                  </a:lnTo>
                  <a:lnTo>
                    <a:pt x="313" y="0"/>
                  </a:lnTo>
                  <a:lnTo>
                    <a:pt x="304" y="0"/>
                  </a:lnTo>
                  <a:lnTo>
                    <a:pt x="286" y="3"/>
                  </a:lnTo>
                  <a:lnTo>
                    <a:pt x="265" y="6"/>
                  </a:lnTo>
                  <a:lnTo>
                    <a:pt x="239" y="12"/>
                  </a:lnTo>
                  <a:lnTo>
                    <a:pt x="225" y="18"/>
                  </a:lnTo>
                  <a:lnTo>
                    <a:pt x="211" y="24"/>
                  </a:lnTo>
                  <a:lnTo>
                    <a:pt x="197" y="31"/>
                  </a:lnTo>
                  <a:lnTo>
                    <a:pt x="183" y="40"/>
                  </a:lnTo>
                  <a:lnTo>
                    <a:pt x="170" y="50"/>
                  </a:lnTo>
                  <a:lnTo>
                    <a:pt x="157" y="62"/>
                  </a:lnTo>
                  <a:lnTo>
                    <a:pt x="143" y="75"/>
                  </a:lnTo>
                  <a:lnTo>
                    <a:pt x="131" y="91"/>
                  </a:lnTo>
                  <a:lnTo>
                    <a:pt x="131" y="91"/>
                  </a:lnTo>
                  <a:lnTo>
                    <a:pt x="121" y="109"/>
                  </a:lnTo>
                  <a:lnTo>
                    <a:pt x="110" y="131"/>
                  </a:lnTo>
                  <a:lnTo>
                    <a:pt x="98" y="157"/>
                  </a:lnTo>
                  <a:lnTo>
                    <a:pt x="89" y="183"/>
                  </a:lnTo>
                  <a:lnTo>
                    <a:pt x="78" y="214"/>
                  </a:lnTo>
                  <a:lnTo>
                    <a:pt x="69" y="246"/>
                  </a:lnTo>
                  <a:lnTo>
                    <a:pt x="50" y="313"/>
                  </a:lnTo>
                  <a:lnTo>
                    <a:pt x="34" y="380"/>
                  </a:lnTo>
                  <a:lnTo>
                    <a:pt x="19" y="443"/>
                  </a:lnTo>
                  <a:lnTo>
                    <a:pt x="8" y="498"/>
                  </a:lnTo>
                  <a:lnTo>
                    <a:pt x="0" y="542"/>
                  </a:lnTo>
                  <a:lnTo>
                    <a:pt x="0" y="542"/>
                  </a:lnTo>
                  <a:lnTo>
                    <a:pt x="0" y="547"/>
                  </a:lnTo>
                  <a:lnTo>
                    <a:pt x="2" y="555"/>
                  </a:lnTo>
                  <a:lnTo>
                    <a:pt x="3" y="563"/>
                  </a:lnTo>
                  <a:lnTo>
                    <a:pt x="6" y="569"/>
                  </a:lnTo>
                  <a:lnTo>
                    <a:pt x="8" y="571"/>
                  </a:lnTo>
                  <a:lnTo>
                    <a:pt x="8" y="571"/>
                  </a:lnTo>
                  <a:lnTo>
                    <a:pt x="11" y="575"/>
                  </a:lnTo>
                  <a:lnTo>
                    <a:pt x="15" y="578"/>
                  </a:lnTo>
                  <a:lnTo>
                    <a:pt x="26" y="581"/>
                  </a:lnTo>
                  <a:lnTo>
                    <a:pt x="35" y="582"/>
                  </a:lnTo>
                  <a:lnTo>
                    <a:pt x="46" y="583"/>
                  </a:lnTo>
                  <a:lnTo>
                    <a:pt x="46" y="626"/>
                  </a:lnTo>
                  <a:lnTo>
                    <a:pt x="46" y="626"/>
                  </a:lnTo>
                  <a:lnTo>
                    <a:pt x="46" y="626"/>
                  </a:lnTo>
                  <a:lnTo>
                    <a:pt x="46" y="62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6" name="Freeform 66"/>
            <p:cNvSpPr>
              <a:spLocks/>
            </p:cNvSpPr>
            <p:nvPr/>
          </p:nvSpPr>
          <p:spPr bwMode="auto">
            <a:xfrm>
              <a:off x="789084" y="2020046"/>
              <a:ext cx="77008" cy="77009"/>
            </a:xfrm>
            <a:custGeom>
              <a:avLst/>
              <a:gdLst>
                <a:gd name="T0" fmla="*/ 264 w 528"/>
                <a:gd name="T1" fmla="*/ 529 h 529"/>
                <a:gd name="T2" fmla="*/ 318 w 528"/>
                <a:gd name="T3" fmla="*/ 523 h 529"/>
                <a:gd name="T4" fmla="*/ 367 w 528"/>
                <a:gd name="T5" fmla="*/ 508 h 529"/>
                <a:gd name="T6" fmla="*/ 411 w 528"/>
                <a:gd name="T7" fmla="*/ 484 h 529"/>
                <a:gd name="T8" fmla="*/ 451 w 528"/>
                <a:gd name="T9" fmla="*/ 452 h 529"/>
                <a:gd name="T10" fmla="*/ 484 w 528"/>
                <a:gd name="T11" fmla="*/ 412 h 529"/>
                <a:gd name="T12" fmla="*/ 508 w 528"/>
                <a:gd name="T13" fmla="*/ 368 h 529"/>
                <a:gd name="T14" fmla="*/ 522 w 528"/>
                <a:gd name="T15" fmla="*/ 319 h 529"/>
                <a:gd name="T16" fmla="*/ 528 w 528"/>
                <a:gd name="T17" fmla="*/ 265 h 529"/>
                <a:gd name="T18" fmla="*/ 526 w 528"/>
                <a:gd name="T19" fmla="*/ 238 h 529"/>
                <a:gd name="T20" fmla="*/ 517 w 528"/>
                <a:gd name="T21" fmla="*/ 186 h 529"/>
                <a:gd name="T22" fmla="*/ 497 w 528"/>
                <a:gd name="T23" fmla="*/ 139 h 529"/>
                <a:gd name="T24" fmla="*/ 467 w 528"/>
                <a:gd name="T25" fmla="*/ 97 h 529"/>
                <a:gd name="T26" fmla="*/ 431 w 528"/>
                <a:gd name="T27" fmla="*/ 61 h 529"/>
                <a:gd name="T28" fmla="*/ 390 w 528"/>
                <a:gd name="T29" fmla="*/ 33 h 529"/>
                <a:gd name="T30" fmla="*/ 343 w 528"/>
                <a:gd name="T31" fmla="*/ 12 h 529"/>
                <a:gd name="T32" fmla="*/ 291 w 528"/>
                <a:gd name="T33" fmla="*/ 2 h 529"/>
                <a:gd name="T34" fmla="*/ 264 w 528"/>
                <a:gd name="T35" fmla="*/ 0 h 529"/>
                <a:gd name="T36" fmla="*/ 211 w 528"/>
                <a:gd name="T37" fmla="*/ 6 h 529"/>
                <a:gd name="T38" fmla="*/ 162 w 528"/>
                <a:gd name="T39" fmla="*/ 22 h 529"/>
                <a:gd name="T40" fmla="*/ 116 w 528"/>
                <a:gd name="T41" fmla="*/ 46 h 529"/>
                <a:gd name="T42" fmla="*/ 77 w 528"/>
                <a:gd name="T43" fmla="*/ 78 h 529"/>
                <a:gd name="T44" fmla="*/ 45 w 528"/>
                <a:gd name="T45" fmla="*/ 117 h 529"/>
                <a:gd name="T46" fmla="*/ 21 w 528"/>
                <a:gd name="T47" fmla="*/ 162 h 529"/>
                <a:gd name="T48" fmla="*/ 5 w 528"/>
                <a:gd name="T49" fmla="*/ 212 h 529"/>
                <a:gd name="T50" fmla="*/ 0 w 528"/>
                <a:gd name="T51" fmla="*/ 265 h 529"/>
                <a:gd name="T52" fmla="*/ 1 w 528"/>
                <a:gd name="T53" fmla="*/ 292 h 529"/>
                <a:gd name="T54" fmla="*/ 12 w 528"/>
                <a:gd name="T55" fmla="*/ 343 h 529"/>
                <a:gd name="T56" fmla="*/ 32 w 528"/>
                <a:gd name="T57" fmla="*/ 391 h 529"/>
                <a:gd name="T58" fmla="*/ 60 w 528"/>
                <a:gd name="T59" fmla="*/ 432 h 529"/>
                <a:gd name="T60" fmla="*/ 96 w 528"/>
                <a:gd name="T61" fmla="*/ 468 h 529"/>
                <a:gd name="T62" fmla="*/ 139 w 528"/>
                <a:gd name="T63" fmla="*/ 498 h 529"/>
                <a:gd name="T64" fmla="*/ 186 w 528"/>
                <a:gd name="T65" fmla="*/ 518 h 529"/>
                <a:gd name="T66" fmla="*/ 238 w 528"/>
                <a:gd name="T67" fmla="*/ 527 h 529"/>
                <a:gd name="T68" fmla="*/ 264 w 528"/>
                <a:gd name="T69"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264" y="529"/>
                  </a:moveTo>
                  <a:lnTo>
                    <a:pt x="264" y="529"/>
                  </a:lnTo>
                  <a:lnTo>
                    <a:pt x="291" y="527"/>
                  </a:lnTo>
                  <a:lnTo>
                    <a:pt x="318" y="523"/>
                  </a:lnTo>
                  <a:lnTo>
                    <a:pt x="343" y="518"/>
                  </a:lnTo>
                  <a:lnTo>
                    <a:pt x="367" y="508"/>
                  </a:lnTo>
                  <a:lnTo>
                    <a:pt x="390" y="498"/>
                  </a:lnTo>
                  <a:lnTo>
                    <a:pt x="411" y="484"/>
                  </a:lnTo>
                  <a:lnTo>
                    <a:pt x="431" y="468"/>
                  </a:lnTo>
                  <a:lnTo>
                    <a:pt x="451" y="452"/>
                  </a:lnTo>
                  <a:lnTo>
                    <a:pt x="467" y="432"/>
                  </a:lnTo>
                  <a:lnTo>
                    <a:pt x="484" y="412"/>
                  </a:lnTo>
                  <a:lnTo>
                    <a:pt x="497" y="391"/>
                  </a:lnTo>
                  <a:lnTo>
                    <a:pt x="508" y="368"/>
                  </a:lnTo>
                  <a:lnTo>
                    <a:pt x="517" y="343"/>
                  </a:lnTo>
                  <a:lnTo>
                    <a:pt x="522" y="319"/>
                  </a:lnTo>
                  <a:lnTo>
                    <a:pt x="526" y="292"/>
                  </a:lnTo>
                  <a:lnTo>
                    <a:pt x="528" y="265"/>
                  </a:lnTo>
                  <a:lnTo>
                    <a:pt x="528" y="265"/>
                  </a:lnTo>
                  <a:lnTo>
                    <a:pt x="526" y="238"/>
                  </a:lnTo>
                  <a:lnTo>
                    <a:pt x="522" y="212"/>
                  </a:lnTo>
                  <a:lnTo>
                    <a:pt x="517" y="186"/>
                  </a:lnTo>
                  <a:lnTo>
                    <a:pt x="508" y="162"/>
                  </a:lnTo>
                  <a:lnTo>
                    <a:pt x="497" y="139"/>
                  </a:lnTo>
                  <a:lnTo>
                    <a:pt x="484" y="117"/>
                  </a:lnTo>
                  <a:lnTo>
                    <a:pt x="467" y="97"/>
                  </a:lnTo>
                  <a:lnTo>
                    <a:pt x="451" y="78"/>
                  </a:lnTo>
                  <a:lnTo>
                    <a:pt x="431" y="61"/>
                  </a:lnTo>
                  <a:lnTo>
                    <a:pt x="411" y="46"/>
                  </a:lnTo>
                  <a:lnTo>
                    <a:pt x="390" y="33"/>
                  </a:lnTo>
                  <a:lnTo>
                    <a:pt x="367" y="22"/>
                  </a:lnTo>
                  <a:lnTo>
                    <a:pt x="343" y="12"/>
                  </a:lnTo>
                  <a:lnTo>
                    <a:pt x="318" y="6"/>
                  </a:lnTo>
                  <a:lnTo>
                    <a:pt x="291" y="2"/>
                  </a:lnTo>
                  <a:lnTo>
                    <a:pt x="264" y="0"/>
                  </a:lnTo>
                  <a:lnTo>
                    <a:pt x="264" y="0"/>
                  </a:lnTo>
                  <a:lnTo>
                    <a:pt x="238" y="2"/>
                  </a:lnTo>
                  <a:lnTo>
                    <a:pt x="211" y="6"/>
                  </a:lnTo>
                  <a:lnTo>
                    <a:pt x="186" y="12"/>
                  </a:lnTo>
                  <a:lnTo>
                    <a:pt x="162" y="22"/>
                  </a:lnTo>
                  <a:lnTo>
                    <a:pt x="139" y="33"/>
                  </a:lnTo>
                  <a:lnTo>
                    <a:pt x="116" y="46"/>
                  </a:lnTo>
                  <a:lnTo>
                    <a:pt x="96" y="61"/>
                  </a:lnTo>
                  <a:lnTo>
                    <a:pt x="77" y="78"/>
                  </a:lnTo>
                  <a:lnTo>
                    <a:pt x="60" y="97"/>
                  </a:lnTo>
                  <a:lnTo>
                    <a:pt x="45" y="117"/>
                  </a:lnTo>
                  <a:lnTo>
                    <a:pt x="32" y="139"/>
                  </a:lnTo>
                  <a:lnTo>
                    <a:pt x="21" y="162"/>
                  </a:lnTo>
                  <a:lnTo>
                    <a:pt x="12" y="186"/>
                  </a:lnTo>
                  <a:lnTo>
                    <a:pt x="5" y="212"/>
                  </a:lnTo>
                  <a:lnTo>
                    <a:pt x="1" y="238"/>
                  </a:lnTo>
                  <a:lnTo>
                    <a:pt x="0" y="265"/>
                  </a:lnTo>
                  <a:lnTo>
                    <a:pt x="0" y="265"/>
                  </a:lnTo>
                  <a:lnTo>
                    <a:pt x="1" y="292"/>
                  </a:lnTo>
                  <a:lnTo>
                    <a:pt x="5" y="319"/>
                  </a:lnTo>
                  <a:lnTo>
                    <a:pt x="12" y="343"/>
                  </a:lnTo>
                  <a:lnTo>
                    <a:pt x="21" y="368"/>
                  </a:lnTo>
                  <a:lnTo>
                    <a:pt x="32" y="391"/>
                  </a:lnTo>
                  <a:lnTo>
                    <a:pt x="45" y="412"/>
                  </a:lnTo>
                  <a:lnTo>
                    <a:pt x="60" y="432"/>
                  </a:lnTo>
                  <a:lnTo>
                    <a:pt x="77" y="452"/>
                  </a:lnTo>
                  <a:lnTo>
                    <a:pt x="96" y="468"/>
                  </a:lnTo>
                  <a:lnTo>
                    <a:pt x="116" y="484"/>
                  </a:lnTo>
                  <a:lnTo>
                    <a:pt x="139" y="498"/>
                  </a:lnTo>
                  <a:lnTo>
                    <a:pt x="162" y="508"/>
                  </a:lnTo>
                  <a:lnTo>
                    <a:pt x="186" y="518"/>
                  </a:lnTo>
                  <a:lnTo>
                    <a:pt x="211" y="523"/>
                  </a:lnTo>
                  <a:lnTo>
                    <a:pt x="238" y="527"/>
                  </a:lnTo>
                  <a:lnTo>
                    <a:pt x="264" y="529"/>
                  </a:lnTo>
                  <a:lnTo>
                    <a:pt x="264" y="52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7" name="Freeform 67"/>
            <p:cNvSpPr>
              <a:spLocks/>
            </p:cNvSpPr>
            <p:nvPr/>
          </p:nvSpPr>
          <p:spPr bwMode="auto">
            <a:xfrm>
              <a:off x="871652" y="2010022"/>
              <a:ext cx="56006" cy="63883"/>
            </a:xfrm>
            <a:custGeom>
              <a:avLst/>
              <a:gdLst>
                <a:gd name="T0" fmla="*/ 74 w 383"/>
                <a:gd name="T1" fmla="*/ 291 h 437"/>
                <a:gd name="T2" fmla="*/ 69 w 383"/>
                <a:gd name="T3" fmla="*/ 350 h 437"/>
                <a:gd name="T4" fmla="*/ 54 w 383"/>
                <a:gd name="T5" fmla="*/ 406 h 437"/>
                <a:gd name="T6" fmla="*/ 66 w 383"/>
                <a:gd name="T7" fmla="*/ 413 h 437"/>
                <a:gd name="T8" fmla="*/ 93 w 383"/>
                <a:gd name="T9" fmla="*/ 425 h 437"/>
                <a:gd name="T10" fmla="*/ 121 w 383"/>
                <a:gd name="T11" fmla="*/ 433 h 437"/>
                <a:gd name="T12" fmla="*/ 149 w 383"/>
                <a:gd name="T13" fmla="*/ 437 h 437"/>
                <a:gd name="T14" fmla="*/ 165 w 383"/>
                <a:gd name="T15" fmla="*/ 437 h 437"/>
                <a:gd name="T16" fmla="*/ 209 w 383"/>
                <a:gd name="T17" fmla="*/ 433 h 437"/>
                <a:gd name="T18" fmla="*/ 249 w 383"/>
                <a:gd name="T19" fmla="*/ 419 h 437"/>
                <a:gd name="T20" fmla="*/ 287 w 383"/>
                <a:gd name="T21" fmla="*/ 399 h 437"/>
                <a:gd name="T22" fmla="*/ 319 w 383"/>
                <a:gd name="T23" fmla="*/ 373 h 437"/>
                <a:gd name="T24" fmla="*/ 346 w 383"/>
                <a:gd name="T25" fmla="*/ 341 h 437"/>
                <a:gd name="T26" fmla="*/ 366 w 383"/>
                <a:gd name="T27" fmla="*/ 303 h 437"/>
                <a:gd name="T28" fmla="*/ 379 w 383"/>
                <a:gd name="T29" fmla="*/ 263 h 437"/>
                <a:gd name="T30" fmla="*/ 383 w 383"/>
                <a:gd name="T31" fmla="*/ 219 h 437"/>
                <a:gd name="T32" fmla="*/ 382 w 383"/>
                <a:gd name="T33" fmla="*/ 196 h 437"/>
                <a:gd name="T34" fmla="*/ 374 w 383"/>
                <a:gd name="T35" fmla="*/ 153 h 437"/>
                <a:gd name="T36" fmla="*/ 356 w 383"/>
                <a:gd name="T37" fmla="*/ 115 h 437"/>
                <a:gd name="T38" fmla="*/ 334 w 383"/>
                <a:gd name="T39" fmla="*/ 80 h 437"/>
                <a:gd name="T40" fmla="*/ 304 w 383"/>
                <a:gd name="T41" fmla="*/ 50 h 437"/>
                <a:gd name="T42" fmla="*/ 269 w 383"/>
                <a:gd name="T43" fmla="*/ 26 h 437"/>
                <a:gd name="T44" fmla="*/ 229 w 383"/>
                <a:gd name="T45" fmla="*/ 10 h 437"/>
                <a:gd name="T46" fmla="*/ 187 w 383"/>
                <a:gd name="T47" fmla="*/ 1 h 437"/>
                <a:gd name="T48" fmla="*/ 165 w 383"/>
                <a:gd name="T49" fmla="*/ 0 h 437"/>
                <a:gd name="T50" fmla="*/ 117 w 383"/>
                <a:gd name="T51" fmla="*/ 5 h 437"/>
                <a:gd name="T52" fmla="*/ 73 w 383"/>
                <a:gd name="T53" fmla="*/ 21 h 437"/>
                <a:gd name="T54" fmla="*/ 33 w 383"/>
                <a:gd name="T55" fmla="*/ 45 h 437"/>
                <a:gd name="T56" fmla="*/ 0 w 383"/>
                <a:gd name="T57" fmla="*/ 76 h 437"/>
                <a:gd name="T58" fmla="*/ 16 w 383"/>
                <a:gd name="T59" fmla="*/ 99 h 437"/>
                <a:gd name="T60" fmla="*/ 44 w 383"/>
                <a:gd name="T61" fmla="*/ 148 h 437"/>
                <a:gd name="T62" fmla="*/ 62 w 383"/>
                <a:gd name="T63" fmla="*/ 203 h 437"/>
                <a:gd name="T64" fmla="*/ 73 w 383"/>
                <a:gd name="T65" fmla="*/ 260 h 437"/>
                <a:gd name="T66" fmla="*/ 74 w 383"/>
                <a:gd name="T67" fmla="*/ 29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3" h="437">
                  <a:moveTo>
                    <a:pt x="74" y="291"/>
                  </a:moveTo>
                  <a:lnTo>
                    <a:pt x="74" y="291"/>
                  </a:lnTo>
                  <a:lnTo>
                    <a:pt x="73" y="321"/>
                  </a:lnTo>
                  <a:lnTo>
                    <a:pt x="69" y="350"/>
                  </a:lnTo>
                  <a:lnTo>
                    <a:pt x="62" y="379"/>
                  </a:lnTo>
                  <a:lnTo>
                    <a:pt x="54" y="406"/>
                  </a:lnTo>
                  <a:lnTo>
                    <a:pt x="54" y="406"/>
                  </a:lnTo>
                  <a:lnTo>
                    <a:pt x="66" y="413"/>
                  </a:lnTo>
                  <a:lnTo>
                    <a:pt x="80" y="419"/>
                  </a:lnTo>
                  <a:lnTo>
                    <a:pt x="93" y="425"/>
                  </a:lnTo>
                  <a:lnTo>
                    <a:pt x="106" y="429"/>
                  </a:lnTo>
                  <a:lnTo>
                    <a:pt x="121" y="433"/>
                  </a:lnTo>
                  <a:lnTo>
                    <a:pt x="135" y="434"/>
                  </a:lnTo>
                  <a:lnTo>
                    <a:pt x="149" y="437"/>
                  </a:lnTo>
                  <a:lnTo>
                    <a:pt x="165" y="437"/>
                  </a:lnTo>
                  <a:lnTo>
                    <a:pt x="165" y="437"/>
                  </a:lnTo>
                  <a:lnTo>
                    <a:pt x="187" y="436"/>
                  </a:lnTo>
                  <a:lnTo>
                    <a:pt x="209" y="433"/>
                  </a:lnTo>
                  <a:lnTo>
                    <a:pt x="229" y="427"/>
                  </a:lnTo>
                  <a:lnTo>
                    <a:pt x="249" y="419"/>
                  </a:lnTo>
                  <a:lnTo>
                    <a:pt x="269" y="410"/>
                  </a:lnTo>
                  <a:lnTo>
                    <a:pt x="287" y="399"/>
                  </a:lnTo>
                  <a:lnTo>
                    <a:pt x="304" y="387"/>
                  </a:lnTo>
                  <a:lnTo>
                    <a:pt x="319" y="373"/>
                  </a:lnTo>
                  <a:lnTo>
                    <a:pt x="334" y="358"/>
                  </a:lnTo>
                  <a:lnTo>
                    <a:pt x="346" y="341"/>
                  </a:lnTo>
                  <a:lnTo>
                    <a:pt x="356" y="322"/>
                  </a:lnTo>
                  <a:lnTo>
                    <a:pt x="366" y="303"/>
                  </a:lnTo>
                  <a:lnTo>
                    <a:pt x="374" y="283"/>
                  </a:lnTo>
                  <a:lnTo>
                    <a:pt x="379" y="263"/>
                  </a:lnTo>
                  <a:lnTo>
                    <a:pt x="382" y="240"/>
                  </a:lnTo>
                  <a:lnTo>
                    <a:pt x="383" y="219"/>
                  </a:lnTo>
                  <a:lnTo>
                    <a:pt x="383" y="219"/>
                  </a:lnTo>
                  <a:lnTo>
                    <a:pt x="382" y="196"/>
                  </a:lnTo>
                  <a:lnTo>
                    <a:pt x="379" y="175"/>
                  </a:lnTo>
                  <a:lnTo>
                    <a:pt x="374" y="153"/>
                  </a:lnTo>
                  <a:lnTo>
                    <a:pt x="366" y="133"/>
                  </a:lnTo>
                  <a:lnTo>
                    <a:pt x="356" y="115"/>
                  </a:lnTo>
                  <a:lnTo>
                    <a:pt x="346" y="96"/>
                  </a:lnTo>
                  <a:lnTo>
                    <a:pt x="334" y="80"/>
                  </a:lnTo>
                  <a:lnTo>
                    <a:pt x="319" y="64"/>
                  </a:lnTo>
                  <a:lnTo>
                    <a:pt x="304" y="50"/>
                  </a:lnTo>
                  <a:lnTo>
                    <a:pt x="287" y="37"/>
                  </a:lnTo>
                  <a:lnTo>
                    <a:pt x="269" y="26"/>
                  </a:lnTo>
                  <a:lnTo>
                    <a:pt x="249" y="17"/>
                  </a:lnTo>
                  <a:lnTo>
                    <a:pt x="229" y="10"/>
                  </a:lnTo>
                  <a:lnTo>
                    <a:pt x="209" y="5"/>
                  </a:lnTo>
                  <a:lnTo>
                    <a:pt x="187" y="1"/>
                  </a:lnTo>
                  <a:lnTo>
                    <a:pt x="165" y="0"/>
                  </a:lnTo>
                  <a:lnTo>
                    <a:pt x="165" y="0"/>
                  </a:lnTo>
                  <a:lnTo>
                    <a:pt x="140" y="1"/>
                  </a:lnTo>
                  <a:lnTo>
                    <a:pt x="117" y="5"/>
                  </a:lnTo>
                  <a:lnTo>
                    <a:pt x="94" y="12"/>
                  </a:lnTo>
                  <a:lnTo>
                    <a:pt x="73" y="21"/>
                  </a:lnTo>
                  <a:lnTo>
                    <a:pt x="52" y="32"/>
                  </a:lnTo>
                  <a:lnTo>
                    <a:pt x="33" y="45"/>
                  </a:lnTo>
                  <a:lnTo>
                    <a:pt x="16" y="60"/>
                  </a:lnTo>
                  <a:lnTo>
                    <a:pt x="0" y="76"/>
                  </a:lnTo>
                  <a:lnTo>
                    <a:pt x="0" y="76"/>
                  </a:lnTo>
                  <a:lnTo>
                    <a:pt x="16" y="99"/>
                  </a:lnTo>
                  <a:lnTo>
                    <a:pt x="30" y="123"/>
                  </a:lnTo>
                  <a:lnTo>
                    <a:pt x="44" y="148"/>
                  </a:lnTo>
                  <a:lnTo>
                    <a:pt x="54" y="175"/>
                  </a:lnTo>
                  <a:lnTo>
                    <a:pt x="62" y="203"/>
                  </a:lnTo>
                  <a:lnTo>
                    <a:pt x="69" y="231"/>
                  </a:lnTo>
                  <a:lnTo>
                    <a:pt x="73" y="260"/>
                  </a:lnTo>
                  <a:lnTo>
                    <a:pt x="74" y="291"/>
                  </a:lnTo>
                  <a:lnTo>
                    <a:pt x="74" y="291"/>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8" name="Freeform 68"/>
            <p:cNvSpPr>
              <a:spLocks/>
            </p:cNvSpPr>
            <p:nvPr/>
          </p:nvSpPr>
          <p:spPr bwMode="auto">
            <a:xfrm>
              <a:off x="721995" y="2017261"/>
              <a:ext cx="59069" cy="63883"/>
            </a:xfrm>
            <a:custGeom>
              <a:avLst/>
              <a:gdLst>
                <a:gd name="T0" fmla="*/ 218 w 405"/>
                <a:gd name="T1" fmla="*/ 437 h 437"/>
                <a:gd name="T2" fmla="*/ 260 w 405"/>
                <a:gd name="T3" fmla="*/ 433 h 437"/>
                <a:gd name="T4" fmla="*/ 297 w 405"/>
                <a:gd name="T5" fmla="*/ 422 h 437"/>
                <a:gd name="T6" fmla="*/ 332 w 405"/>
                <a:gd name="T7" fmla="*/ 405 h 437"/>
                <a:gd name="T8" fmla="*/ 362 w 405"/>
                <a:gd name="T9" fmla="*/ 382 h 437"/>
                <a:gd name="T10" fmla="*/ 357 w 405"/>
                <a:gd name="T11" fmla="*/ 361 h 437"/>
                <a:gd name="T12" fmla="*/ 352 w 405"/>
                <a:gd name="T13" fmla="*/ 314 h 437"/>
                <a:gd name="T14" fmla="*/ 350 w 405"/>
                <a:gd name="T15" fmla="*/ 291 h 437"/>
                <a:gd name="T16" fmla="*/ 354 w 405"/>
                <a:gd name="T17" fmla="*/ 240 h 437"/>
                <a:gd name="T18" fmla="*/ 365 w 405"/>
                <a:gd name="T19" fmla="*/ 192 h 437"/>
                <a:gd name="T20" fmla="*/ 381 w 405"/>
                <a:gd name="T21" fmla="*/ 147 h 437"/>
                <a:gd name="T22" fmla="*/ 405 w 405"/>
                <a:gd name="T23" fmla="*/ 104 h 437"/>
                <a:gd name="T24" fmla="*/ 397 w 405"/>
                <a:gd name="T25" fmla="*/ 93 h 437"/>
                <a:gd name="T26" fmla="*/ 380 w 405"/>
                <a:gd name="T27" fmla="*/ 72 h 437"/>
                <a:gd name="T28" fmla="*/ 360 w 405"/>
                <a:gd name="T29" fmla="*/ 52 h 437"/>
                <a:gd name="T30" fmla="*/ 338 w 405"/>
                <a:gd name="T31" fmla="*/ 36 h 437"/>
                <a:gd name="T32" fmla="*/ 314 w 405"/>
                <a:gd name="T33" fmla="*/ 22 h 437"/>
                <a:gd name="T34" fmla="*/ 289 w 405"/>
                <a:gd name="T35" fmla="*/ 12 h 437"/>
                <a:gd name="T36" fmla="*/ 262 w 405"/>
                <a:gd name="T37" fmla="*/ 5 h 437"/>
                <a:gd name="T38" fmla="*/ 233 w 405"/>
                <a:gd name="T39" fmla="*/ 1 h 437"/>
                <a:gd name="T40" fmla="*/ 218 w 405"/>
                <a:gd name="T41" fmla="*/ 0 h 437"/>
                <a:gd name="T42" fmla="*/ 175 w 405"/>
                <a:gd name="T43" fmla="*/ 5 h 437"/>
                <a:gd name="T44" fmla="*/ 134 w 405"/>
                <a:gd name="T45" fmla="*/ 17 h 437"/>
                <a:gd name="T46" fmla="*/ 97 w 405"/>
                <a:gd name="T47" fmla="*/ 37 h 437"/>
                <a:gd name="T48" fmla="*/ 65 w 405"/>
                <a:gd name="T49" fmla="*/ 64 h 437"/>
                <a:gd name="T50" fmla="*/ 38 w 405"/>
                <a:gd name="T51" fmla="*/ 96 h 437"/>
                <a:gd name="T52" fmla="*/ 18 w 405"/>
                <a:gd name="T53" fmla="*/ 133 h 437"/>
                <a:gd name="T54" fmla="*/ 5 w 405"/>
                <a:gd name="T55" fmla="*/ 175 h 437"/>
                <a:gd name="T56" fmla="*/ 0 w 405"/>
                <a:gd name="T57" fmla="*/ 219 h 437"/>
                <a:gd name="T58" fmla="*/ 2 w 405"/>
                <a:gd name="T59" fmla="*/ 240 h 437"/>
                <a:gd name="T60" fmla="*/ 11 w 405"/>
                <a:gd name="T61" fmla="*/ 283 h 437"/>
                <a:gd name="T62" fmla="*/ 27 w 405"/>
                <a:gd name="T63" fmla="*/ 322 h 437"/>
                <a:gd name="T64" fmla="*/ 50 w 405"/>
                <a:gd name="T65" fmla="*/ 358 h 437"/>
                <a:gd name="T66" fmla="*/ 81 w 405"/>
                <a:gd name="T67" fmla="*/ 387 h 437"/>
                <a:gd name="T68" fmla="*/ 115 w 405"/>
                <a:gd name="T69" fmla="*/ 410 h 437"/>
                <a:gd name="T70" fmla="*/ 154 w 405"/>
                <a:gd name="T71" fmla="*/ 427 h 437"/>
                <a:gd name="T72" fmla="*/ 197 w 405"/>
                <a:gd name="T73" fmla="*/ 436 h 437"/>
                <a:gd name="T74" fmla="*/ 218 w 405"/>
                <a:gd name="T75"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5" h="437">
                  <a:moveTo>
                    <a:pt x="218" y="437"/>
                  </a:moveTo>
                  <a:lnTo>
                    <a:pt x="218" y="437"/>
                  </a:lnTo>
                  <a:lnTo>
                    <a:pt x="240" y="436"/>
                  </a:lnTo>
                  <a:lnTo>
                    <a:pt x="260" y="433"/>
                  </a:lnTo>
                  <a:lnTo>
                    <a:pt x="278" y="429"/>
                  </a:lnTo>
                  <a:lnTo>
                    <a:pt x="297" y="422"/>
                  </a:lnTo>
                  <a:lnTo>
                    <a:pt x="314" y="414"/>
                  </a:lnTo>
                  <a:lnTo>
                    <a:pt x="332" y="405"/>
                  </a:lnTo>
                  <a:lnTo>
                    <a:pt x="348" y="394"/>
                  </a:lnTo>
                  <a:lnTo>
                    <a:pt x="362" y="382"/>
                  </a:lnTo>
                  <a:lnTo>
                    <a:pt x="362" y="382"/>
                  </a:lnTo>
                  <a:lnTo>
                    <a:pt x="357" y="361"/>
                  </a:lnTo>
                  <a:lnTo>
                    <a:pt x="353" y="338"/>
                  </a:lnTo>
                  <a:lnTo>
                    <a:pt x="352" y="314"/>
                  </a:lnTo>
                  <a:lnTo>
                    <a:pt x="350" y="291"/>
                  </a:lnTo>
                  <a:lnTo>
                    <a:pt x="350" y="291"/>
                  </a:lnTo>
                  <a:lnTo>
                    <a:pt x="352" y="266"/>
                  </a:lnTo>
                  <a:lnTo>
                    <a:pt x="354" y="240"/>
                  </a:lnTo>
                  <a:lnTo>
                    <a:pt x="358" y="216"/>
                  </a:lnTo>
                  <a:lnTo>
                    <a:pt x="365" y="192"/>
                  </a:lnTo>
                  <a:lnTo>
                    <a:pt x="372" y="169"/>
                  </a:lnTo>
                  <a:lnTo>
                    <a:pt x="381" y="147"/>
                  </a:lnTo>
                  <a:lnTo>
                    <a:pt x="392" y="125"/>
                  </a:lnTo>
                  <a:lnTo>
                    <a:pt x="405" y="104"/>
                  </a:lnTo>
                  <a:lnTo>
                    <a:pt x="405" y="104"/>
                  </a:lnTo>
                  <a:lnTo>
                    <a:pt x="397" y="93"/>
                  </a:lnTo>
                  <a:lnTo>
                    <a:pt x="389" y="81"/>
                  </a:lnTo>
                  <a:lnTo>
                    <a:pt x="380" y="72"/>
                  </a:lnTo>
                  <a:lnTo>
                    <a:pt x="371" y="61"/>
                  </a:lnTo>
                  <a:lnTo>
                    <a:pt x="360" y="52"/>
                  </a:lnTo>
                  <a:lnTo>
                    <a:pt x="349" y="44"/>
                  </a:lnTo>
                  <a:lnTo>
                    <a:pt x="338" y="36"/>
                  </a:lnTo>
                  <a:lnTo>
                    <a:pt x="326" y="29"/>
                  </a:lnTo>
                  <a:lnTo>
                    <a:pt x="314" y="22"/>
                  </a:lnTo>
                  <a:lnTo>
                    <a:pt x="302" y="17"/>
                  </a:lnTo>
                  <a:lnTo>
                    <a:pt x="289" y="12"/>
                  </a:lnTo>
                  <a:lnTo>
                    <a:pt x="276" y="8"/>
                  </a:lnTo>
                  <a:lnTo>
                    <a:pt x="262" y="5"/>
                  </a:lnTo>
                  <a:lnTo>
                    <a:pt x="248" y="2"/>
                  </a:lnTo>
                  <a:lnTo>
                    <a:pt x="233" y="1"/>
                  </a:lnTo>
                  <a:lnTo>
                    <a:pt x="218" y="0"/>
                  </a:lnTo>
                  <a:lnTo>
                    <a:pt x="218" y="0"/>
                  </a:lnTo>
                  <a:lnTo>
                    <a:pt x="197" y="1"/>
                  </a:lnTo>
                  <a:lnTo>
                    <a:pt x="175" y="5"/>
                  </a:lnTo>
                  <a:lnTo>
                    <a:pt x="154" y="10"/>
                  </a:lnTo>
                  <a:lnTo>
                    <a:pt x="134" y="17"/>
                  </a:lnTo>
                  <a:lnTo>
                    <a:pt x="115" y="26"/>
                  </a:lnTo>
                  <a:lnTo>
                    <a:pt x="97" y="37"/>
                  </a:lnTo>
                  <a:lnTo>
                    <a:pt x="81" y="50"/>
                  </a:lnTo>
                  <a:lnTo>
                    <a:pt x="65" y="64"/>
                  </a:lnTo>
                  <a:lnTo>
                    <a:pt x="50" y="80"/>
                  </a:lnTo>
                  <a:lnTo>
                    <a:pt x="38" y="96"/>
                  </a:lnTo>
                  <a:lnTo>
                    <a:pt x="27" y="115"/>
                  </a:lnTo>
                  <a:lnTo>
                    <a:pt x="18" y="133"/>
                  </a:lnTo>
                  <a:lnTo>
                    <a:pt x="11" y="153"/>
                  </a:lnTo>
                  <a:lnTo>
                    <a:pt x="5" y="175"/>
                  </a:lnTo>
                  <a:lnTo>
                    <a:pt x="2" y="196"/>
                  </a:lnTo>
                  <a:lnTo>
                    <a:pt x="0" y="219"/>
                  </a:lnTo>
                  <a:lnTo>
                    <a:pt x="0" y="219"/>
                  </a:lnTo>
                  <a:lnTo>
                    <a:pt x="2" y="240"/>
                  </a:lnTo>
                  <a:lnTo>
                    <a:pt x="5" y="263"/>
                  </a:lnTo>
                  <a:lnTo>
                    <a:pt x="11" y="283"/>
                  </a:lnTo>
                  <a:lnTo>
                    <a:pt x="18" y="303"/>
                  </a:lnTo>
                  <a:lnTo>
                    <a:pt x="27" y="322"/>
                  </a:lnTo>
                  <a:lnTo>
                    <a:pt x="38" y="341"/>
                  </a:lnTo>
                  <a:lnTo>
                    <a:pt x="50" y="358"/>
                  </a:lnTo>
                  <a:lnTo>
                    <a:pt x="65" y="373"/>
                  </a:lnTo>
                  <a:lnTo>
                    <a:pt x="81" y="387"/>
                  </a:lnTo>
                  <a:lnTo>
                    <a:pt x="97" y="399"/>
                  </a:lnTo>
                  <a:lnTo>
                    <a:pt x="115" y="410"/>
                  </a:lnTo>
                  <a:lnTo>
                    <a:pt x="134" y="419"/>
                  </a:lnTo>
                  <a:lnTo>
                    <a:pt x="154" y="427"/>
                  </a:lnTo>
                  <a:lnTo>
                    <a:pt x="175" y="433"/>
                  </a:lnTo>
                  <a:lnTo>
                    <a:pt x="197" y="436"/>
                  </a:lnTo>
                  <a:lnTo>
                    <a:pt x="218" y="437"/>
                  </a:lnTo>
                  <a:lnTo>
                    <a:pt x="218" y="43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9" name="Freeform 69"/>
            <p:cNvSpPr>
              <a:spLocks/>
            </p:cNvSpPr>
            <p:nvPr/>
          </p:nvSpPr>
          <p:spPr bwMode="auto">
            <a:xfrm>
              <a:off x="859838" y="2083531"/>
              <a:ext cx="84009" cy="69571"/>
            </a:xfrm>
            <a:custGeom>
              <a:avLst/>
              <a:gdLst>
                <a:gd name="T0" fmla="*/ 476 w 577"/>
                <a:gd name="T1" fmla="*/ 83 h 476"/>
                <a:gd name="T2" fmla="*/ 452 w 577"/>
                <a:gd name="T3" fmla="*/ 52 h 476"/>
                <a:gd name="T4" fmla="*/ 425 w 577"/>
                <a:gd name="T5" fmla="*/ 29 h 476"/>
                <a:gd name="T6" fmla="*/ 394 w 577"/>
                <a:gd name="T7" fmla="*/ 14 h 476"/>
                <a:gd name="T8" fmla="*/ 365 w 577"/>
                <a:gd name="T9" fmla="*/ 6 h 476"/>
                <a:gd name="T10" fmla="*/ 339 w 577"/>
                <a:gd name="T11" fmla="*/ 1 h 476"/>
                <a:gd name="T12" fmla="*/ 302 w 577"/>
                <a:gd name="T13" fmla="*/ 1 h 476"/>
                <a:gd name="T14" fmla="*/ 192 w 577"/>
                <a:gd name="T15" fmla="*/ 1 h 476"/>
                <a:gd name="T16" fmla="*/ 175 w 577"/>
                <a:gd name="T17" fmla="*/ 1 h 476"/>
                <a:gd name="T18" fmla="*/ 136 w 577"/>
                <a:gd name="T19" fmla="*/ 9 h 476"/>
                <a:gd name="T20" fmla="*/ 111 w 577"/>
                <a:gd name="T21" fmla="*/ 18 h 476"/>
                <a:gd name="T22" fmla="*/ 86 w 577"/>
                <a:gd name="T23" fmla="*/ 32 h 476"/>
                <a:gd name="T24" fmla="*/ 60 w 577"/>
                <a:gd name="T25" fmla="*/ 52 h 476"/>
                <a:gd name="T26" fmla="*/ 38 w 577"/>
                <a:gd name="T27" fmla="*/ 79 h 476"/>
                <a:gd name="T28" fmla="*/ 28 w 577"/>
                <a:gd name="T29" fmla="*/ 95 h 476"/>
                <a:gd name="T30" fmla="*/ 9 w 577"/>
                <a:gd name="T31" fmla="*/ 136 h 476"/>
                <a:gd name="T32" fmla="*/ 0 w 577"/>
                <a:gd name="T33" fmla="*/ 160 h 476"/>
                <a:gd name="T34" fmla="*/ 44 w 577"/>
                <a:gd name="T35" fmla="*/ 175 h 476"/>
                <a:gd name="T36" fmla="*/ 87 w 577"/>
                <a:gd name="T37" fmla="*/ 199 h 476"/>
                <a:gd name="T38" fmla="*/ 128 w 577"/>
                <a:gd name="T39" fmla="*/ 234 h 476"/>
                <a:gd name="T40" fmla="*/ 147 w 577"/>
                <a:gd name="T41" fmla="*/ 255 h 476"/>
                <a:gd name="T42" fmla="*/ 164 w 577"/>
                <a:gd name="T43" fmla="*/ 279 h 476"/>
                <a:gd name="T44" fmla="*/ 176 w 577"/>
                <a:gd name="T45" fmla="*/ 298 h 476"/>
                <a:gd name="T46" fmla="*/ 200 w 577"/>
                <a:gd name="T47" fmla="*/ 342 h 476"/>
                <a:gd name="T48" fmla="*/ 223 w 577"/>
                <a:gd name="T49" fmla="*/ 393 h 476"/>
                <a:gd name="T50" fmla="*/ 251 w 577"/>
                <a:gd name="T51" fmla="*/ 476 h 476"/>
                <a:gd name="T52" fmla="*/ 504 w 577"/>
                <a:gd name="T53" fmla="*/ 476 h 476"/>
                <a:gd name="T54" fmla="*/ 526 w 577"/>
                <a:gd name="T55" fmla="*/ 473 h 476"/>
                <a:gd name="T56" fmla="*/ 546 w 577"/>
                <a:gd name="T57" fmla="*/ 465 h 476"/>
                <a:gd name="T58" fmla="*/ 560 w 577"/>
                <a:gd name="T59" fmla="*/ 456 h 476"/>
                <a:gd name="T60" fmla="*/ 570 w 577"/>
                <a:gd name="T61" fmla="*/ 441 h 476"/>
                <a:gd name="T62" fmla="*/ 576 w 577"/>
                <a:gd name="T63" fmla="*/ 422 h 476"/>
                <a:gd name="T64" fmla="*/ 577 w 577"/>
                <a:gd name="T65" fmla="*/ 410 h 476"/>
                <a:gd name="T66" fmla="*/ 562 w 577"/>
                <a:gd name="T67" fmla="*/ 329 h 476"/>
                <a:gd name="T68" fmla="*/ 537 w 577"/>
                <a:gd name="T69" fmla="*/ 223 h 476"/>
                <a:gd name="T70" fmla="*/ 520 w 577"/>
                <a:gd name="T71" fmla="*/ 168 h 476"/>
                <a:gd name="T72" fmla="*/ 500 w 577"/>
                <a:gd name="T73" fmla="*/ 120 h 476"/>
                <a:gd name="T74" fmla="*/ 476 w 577"/>
                <a:gd name="T75" fmla="*/ 8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7" h="476">
                  <a:moveTo>
                    <a:pt x="476" y="83"/>
                  </a:moveTo>
                  <a:lnTo>
                    <a:pt x="476" y="83"/>
                  </a:lnTo>
                  <a:lnTo>
                    <a:pt x="465" y="65"/>
                  </a:lnTo>
                  <a:lnTo>
                    <a:pt x="452" y="52"/>
                  </a:lnTo>
                  <a:lnTo>
                    <a:pt x="438" y="40"/>
                  </a:lnTo>
                  <a:lnTo>
                    <a:pt x="425" y="29"/>
                  </a:lnTo>
                  <a:lnTo>
                    <a:pt x="410" y="21"/>
                  </a:lnTo>
                  <a:lnTo>
                    <a:pt x="394" y="14"/>
                  </a:lnTo>
                  <a:lnTo>
                    <a:pt x="379" y="9"/>
                  </a:lnTo>
                  <a:lnTo>
                    <a:pt x="365" y="6"/>
                  </a:lnTo>
                  <a:lnTo>
                    <a:pt x="351" y="4"/>
                  </a:lnTo>
                  <a:lnTo>
                    <a:pt x="339" y="1"/>
                  </a:lnTo>
                  <a:lnTo>
                    <a:pt x="317" y="0"/>
                  </a:lnTo>
                  <a:lnTo>
                    <a:pt x="302" y="1"/>
                  </a:lnTo>
                  <a:lnTo>
                    <a:pt x="297" y="1"/>
                  </a:lnTo>
                  <a:lnTo>
                    <a:pt x="192" y="1"/>
                  </a:lnTo>
                  <a:lnTo>
                    <a:pt x="192" y="1"/>
                  </a:lnTo>
                  <a:lnTo>
                    <a:pt x="175" y="1"/>
                  </a:lnTo>
                  <a:lnTo>
                    <a:pt x="158" y="4"/>
                  </a:lnTo>
                  <a:lnTo>
                    <a:pt x="136" y="9"/>
                  </a:lnTo>
                  <a:lnTo>
                    <a:pt x="124" y="13"/>
                  </a:lnTo>
                  <a:lnTo>
                    <a:pt x="111" y="18"/>
                  </a:lnTo>
                  <a:lnTo>
                    <a:pt x="99" y="24"/>
                  </a:lnTo>
                  <a:lnTo>
                    <a:pt x="86" y="32"/>
                  </a:lnTo>
                  <a:lnTo>
                    <a:pt x="74" y="41"/>
                  </a:lnTo>
                  <a:lnTo>
                    <a:pt x="60" y="52"/>
                  </a:lnTo>
                  <a:lnTo>
                    <a:pt x="50" y="64"/>
                  </a:lnTo>
                  <a:lnTo>
                    <a:pt x="38" y="79"/>
                  </a:lnTo>
                  <a:lnTo>
                    <a:pt x="38" y="79"/>
                  </a:lnTo>
                  <a:lnTo>
                    <a:pt x="28" y="95"/>
                  </a:lnTo>
                  <a:lnTo>
                    <a:pt x="19" y="113"/>
                  </a:lnTo>
                  <a:lnTo>
                    <a:pt x="9" y="136"/>
                  </a:lnTo>
                  <a:lnTo>
                    <a:pt x="0" y="160"/>
                  </a:lnTo>
                  <a:lnTo>
                    <a:pt x="0" y="160"/>
                  </a:lnTo>
                  <a:lnTo>
                    <a:pt x="21" y="167"/>
                  </a:lnTo>
                  <a:lnTo>
                    <a:pt x="44" y="175"/>
                  </a:lnTo>
                  <a:lnTo>
                    <a:pt x="66" y="186"/>
                  </a:lnTo>
                  <a:lnTo>
                    <a:pt x="87" y="199"/>
                  </a:lnTo>
                  <a:lnTo>
                    <a:pt x="108" y="215"/>
                  </a:lnTo>
                  <a:lnTo>
                    <a:pt x="128" y="234"/>
                  </a:lnTo>
                  <a:lnTo>
                    <a:pt x="138" y="244"/>
                  </a:lnTo>
                  <a:lnTo>
                    <a:pt x="147" y="255"/>
                  </a:lnTo>
                  <a:lnTo>
                    <a:pt x="155" y="267"/>
                  </a:lnTo>
                  <a:lnTo>
                    <a:pt x="164" y="279"/>
                  </a:lnTo>
                  <a:lnTo>
                    <a:pt x="164" y="279"/>
                  </a:lnTo>
                  <a:lnTo>
                    <a:pt x="176" y="298"/>
                  </a:lnTo>
                  <a:lnTo>
                    <a:pt x="190" y="319"/>
                  </a:lnTo>
                  <a:lnTo>
                    <a:pt x="200" y="342"/>
                  </a:lnTo>
                  <a:lnTo>
                    <a:pt x="213" y="366"/>
                  </a:lnTo>
                  <a:lnTo>
                    <a:pt x="223" y="393"/>
                  </a:lnTo>
                  <a:lnTo>
                    <a:pt x="233" y="419"/>
                  </a:lnTo>
                  <a:lnTo>
                    <a:pt x="251" y="476"/>
                  </a:lnTo>
                  <a:lnTo>
                    <a:pt x="504" y="476"/>
                  </a:lnTo>
                  <a:lnTo>
                    <a:pt x="504" y="476"/>
                  </a:lnTo>
                  <a:lnTo>
                    <a:pt x="514" y="474"/>
                  </a:lnTo>
                  <a:lnTo>
                    <a:pt x="526" y="473"/>
                  </a:lnTo>
                  <a:lnTo>
                    <a:pt x="540" y="468"/>
                  </a:lnTo>
                  <a:lnTo>
                    <a:pt x="546" y="465"/>
                  </a:lnTo>
                  <a:lnTo>
                    <a:pt x="553" y="461"/>
                  </a:lnTo>
                  <a:lnTo>
                    <a:pt x="560" y="456"/>
                  </a:lnTo>
                  <a:lnTo>
                    <a:pt x="565" y="449"/>
                  </a:lnTo>
                  <a:lnTo>
                    <a:pt x="570" y="441"/>
                  </a:lnTo>
                  <a:lnTo>
                    <a:pt x="573" y="433"/>
                  </a:lnTo>
                  <a:lnTo>
                    <a:pt x="576" y="422"/>
                  </a:lnTo>
                  <a:lnTo>
                    <a:pt x="577" y="410"/>
                  </a:lnTo>
                  <a:lnTo>
                    <a:pt x="577" y="410"/>
                  </a:lnTo>
                  <a:lnTo>
                    <a:pt x="570" y="371"/>
                  </a:lnTo>
                  <a:lnTo>
                    <a:pt x="562" y="329"/>
                  </a:lnTo>
                  <a:lnTo>
                    <a:pt x="552" y="278"/>
                  </a:lnTo>
                  <a:lnTo>
                    <a:pt x="537" y="223"/>
                  </a:lnTo>
                  <a:lnTo>
                    <a:pt x="529" y="195"/>
                  </a:lnTo>
                  <a:lnTo>
                    <a:pt x="520" y="168"/>
                  </a:lnTo>
                  <a:lnTo>
                    <a:pt x="510" y="144"/>
                  </a:lnTo>
                  <a:lnTo>
                    <a:pt x="500" y="120"/>
                  </a:lnTo>
                  <a:lnTo>
                    <a:pt x="488" y="100"/>
                  </a:lnTo>
                  <a:lnTo>
                    <a:pt x="476" y="83"/>
                  </a:lnTo>
                  <a:lnTo>
                    <a:pt x="476" y="83"/>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10" name="Freeform 70"/>
            <p:cNvSpPr>
              <a:spLocks/>
            </p:cNvSpPr>
            <p:nvPr/>
          </p:nvSpPr>
          <p:spPr bwMode="auto">
            <a:xfrm>
              <a:off x="708869" y="2090770"/>
              <a:ext cx="84884" cy="69571"/>
            </a:xfrm>
            <a:custGeom>
              <a:avLst/>
              <a:gdLst>
                <a:gd name="T0" fmla="*/ 460 w 582"/>
                <a:gd name="T1" fmla="*/ 274 h 476"/>
                <a:gd name="T2" fmla="*/ 489 w 582"/>
                <a:gd name="T3" fmla="*/ 239 h 476"/>
                <a:gd name="T4" fmla="*/ 518 w 582"/>
                <a:gd name="T5" fmla="*/ 212 h 476"/>
                <a:gd name="T6" fmla="*/ 550 w 582"/>
                <a:gd name="T7" fmla="*/ 191 h 476"/>
                <a:gd name="T8" fmla="*/ 582 w 582"/>
                <a:gd name="T9" fmla="*/ 175 h 476"/>
                <a:gd name="T10" fmla="*/ 573 w 582"/>
                <a:gd name="T11" fmla="*/ 147 h 476"/>
                <a:gd name="T12" fmla="*/ 549 w 582"/>
                <a:gd name="T13" fmla="*/ 100 h 476"/>
                <a:gd name="T14" fmla="*/ 537 w 582"/>
                <a:gd name="T15" fmla="*/ 83 h 476"/>
                <a:gd name="T16" fmla="*/ 513 w 582"/>
                <a:gd name="T17" fmla="*/ 52 h 476"/>
                <a:gd name="T18" fmla="*/ 485 w 582"/>
                <a:gd name="T19" fmla="*/ 29 h 476"/>
                <a:gd name="T20" fmla="*/ 455 w 582"/>
                <a:gd name="T21" fmla="*/ 14 h 476"/>
                <a:gd name="T22" fmla="*/ 426 w 582"/>
                <a:gd name="T23" fmla="*/ 6 h 476"/>
                <a:gd name="T24" fmla="*/ 399 w 582"/>
                <a:gd name="T25" fmla="*/ 1 h 476"/>
                <a:gd name="T26" fmla="*/ 363 w 582"/>
                <a:gd name="T27" fmla="*/ 1 h 476"/>
                <a:gd name="T28" fmla="*/ 252 w 582"/>
                <a:gd name="T29" fmla="*/ 1 h 476"/>
                <a:gd name="T30" fmla="*/ 236 w 582"/>
                <a:gd name="T31" fmla="*/ 1 h 476"/>
                <a:gd name="T32" fmla="*/ 196 w 582"/>
                <a:gd name="T33" fmla="*/ 9 h 476"/>
                <a:gd name="T34" fmla="*/ 172 w 582"/>
                <a:gd name="T35" fmla="*/ 18 h 476"/>
                <a:gd name="T36" fmla="*/ 147 w 582"/>
                <a:gd name="T37" fmla="*/ 32 h 476"/>
                <a:gd name="T38" fmla="*/ 122 w 582"/>
                <a:gd name="T39" fmla="*/ 52 h 476"/>
                <a:gd name="T40" fmla="*/ 99 w 582"/>
                <a:gd name="T41" fmla="*/ 79 h 476"/>
                <a:gd name="T42" fmla="*/ 88 w 582"/>
                <a:gd name="T43" fmla="*/ 95 h 476"/>
                <a:gd name="T44" fmla="*/ 69 w 582"/>
                <a:gd name="T45" fmla="*/ 139 h 476"/>
                <a:gd name="T46" fmla="*/ 52 w 582"/>
                <a:gd name="T47" fmla="*/ 191 h 476"/>
                <a:gd name="T48" fmla="*/ 29 w 582"/>
                <a:gd name="T49" fmla="*/ 275 h 476"/>
                <a:gd name="T50" fmla="*/ 8 w 582"/>
                <a:gd name="T51" fmla="*/ 370 h 476"/>
                <a:gd name="T52" fmla="*/ 1 w 582"/>
                <a:gd name="T53" fmla="*/ 410 h 476"/>
                <a:gd name="T54" fmla="*/ 1 w 582"/>
                <a:gd name="T55" fmla="*/ 432 h 476"/>
                <a:gd name="T56" fmla="*/ 8 w 582"/>
                <a:gd name="T57" fmla="*/ 450 h 476"/>
                <a:gd name="T58" fmla="*/ 17 w 582"/>
                <a:gd name="T59" fmla="*/ 461 h 476"/>
                <a:gd name="T60" fmla="*/ 32 w 582"/>
                <a:gd name="T61" fmla="*/ 470 h 476"/>
                <a:gd name="T62" fmla="*/ 52 w 582"/>
                <a:gd name="T63" fmla="*/ 474 h 476"/>
                <a:gd name="T64" fmla="*/ 378 w 582"/>
                <a:gd name="T65" fmla="*/ 476 h 476"/>
                <a:gd name="T66" fmla="*/ 397 w 582"/>
                <a:gd name="T67" fmla="*/ 417 h 476"/>
                <a:gd name="T68" fmla="*/ 417 w 582"/>
                <a:gd name="T69" fmla="*/ 362 h 476"/>
                <a:gd name="T70" fmla="*/ 437 w 582"/>
                <a:gd name="T71" fmla="*/ 313 h 476"/>
                <a:gd name="T72" fmla="*/ 460 w 582"/>
                <a:gd name="T73" fmla="*/ 27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476">
                  <a:moveTo>
                    <a:pt x="460" y="274"/>
                  </a:moveTo>
                  <a:lnTo>
                    <a:pt x="460" y="274"/>
                  </a:lnTo>
                  <a:lnTo>
                    <a:pt x="474" y="255"/>
                  </a:lnTo>
                  <a:lnTo>
                    <a:pt x="489" y="239"/>
                  </a:lnTo>
                  <a:lnTo>
                    <a:pt x="504" y="224"/>
                  </a:lnTo>
                  <a:lnTo>
                    <a:pt x="518" y="212"/>
                  </a:lnTo>
                  <a:lnTo>
                    <a:pt x="534" y="200"/>
                  </a:lnTo>
                  <a:lnTo>
                    <a:pt x="550" y="191"/>
                  </a:lnTo>
                  <a:lnTo>
                    <a:pt x="566" y="182"/>
                  </a:lnTo>
                  <a:lnTo>
                    <a:pt x="582" y="175"/>
                  </a:lnTo>
                  <a:lnTo>
                    <a:pt x="582" y="175"/>
                  </a:lnTo>
                  <a:lnTo>
                    <a:pt x="573" y="147"/>
                  </a:lnTo>
                  <a:lnTo>
                    <a:pt x="561" y="123"/>
                  </a:lnTo>
                  <a:lnTo>
                    <a:pt x="549" y="100"/>
                  </a:lnTo>
                  <a:lnTo>
                    <a:pt x="537" y="83"/>
                  </a:lnTo>
                  <a:lnTo>
                    <a:pt x="537" y="83"/>
                  </a:lnTo>
                  <a:lnTo>
                    <a:pt x="525" y="65"/>
                  </a:lnTo>
                  <a:lnTo>
                    <a:pt x="513" y="52"/>
                  </a:lnTo>
                  <a:lnTo>
                    <a:pt x="500" y="40"/>
                  </a:lnTo>
                  <a:lnTo>
                    <a:pt x="485" y="29"/>
                  </a:lnTo>
                  <a:lnTo>
                    <a:pt x="470" y="21"/>
                  </a:lnTo>
                  <a:lnTo>
                    <a:pt x="455" y="14"/>
                  </a:lnTo>
                  <a:lnTo>
                    <a:pt x="441" y="9"/>
                  </a:lnTo>
                  <a:lnTo>
                    <a:pt x="426" y="6"/>
                  </a:lnTo>
                  <a:lnTo>
                    <a:pt x="413" y="4"/>
                  </a:lnTo>
                  <a:lnTo>
                    <a:pt x="399" y="1"/>
                  </a:lnTo>
                  <a:lnTo>
                    <a:pt x="378" y="0"/>
                  </a:lnTo>
                  <a:lnTo>
                    <a:pt x="363" y="1"/>
                  </a:lnTo>
                  <a:lnTo>
                    <a:pt x="358" y="1"/>
                  </a:lnTo>
                  <a:lnTo>
                    <a:pt x="252" y="1"/>
                  </a:lnTo>
                  <a:lnTo>
                    <a:pt x="252" y="1"/>
                  </a:lnTo>
                  <a:lnTo>
                    <a:pt x="236" y="1"/>
                  </a:lnTo>
                  <a:lnTo>
                    <a:pt x="219" y="4"/>
                  </a:lnTo>
                  <a:lnTo>
                    <a:pt x="196" y="9"/>
                  </a:lnTo>
                  <a:lnTo>
                    <a:pt x="184" y="13"/>
                  </a:lnTo>
                  <a:lnTo>
                    <a:pt x="172" y="18"/>
                  </a:lnTo>
                  <a:lnTo>
                    <a:pt x="159" y="24"/>
                  </a:lnTo>
                  <a:lnTo>
                    <a:pt x="147" y="32"/>
                  </a:lnTo>
                  <a:lnTo>
                    <a:pt x="134" y="41"/>
                  </a:lnTo>
                  <a:lnTo>
                    <a:pt x="122" y="52"/>
                  </a:lnTo>
                  <a:lnTo>
                    <a:pt x="110" y="64"/>
                  </a:lnTo>
                  <a:lnTo>
                    <a:pt x="99" y="79"/>
                  </a:lnTo>
                  <a:lnTo>
                    <a:pt x="99" y="79"/>
                  </a:lnTo>
                  <a:lnTo>
                    <a:pt x="88" y="95"/>
                  </a:lnTo>
                  <a:lnTo>
                    <a:pt x="79" y="116"/>
                  </a:lnTo>
                  <a:lnTo>
                    <a:pt x="69" y="139"/>
                  </a:lnTo>
                  <a:lnTo>
                    <a:pt x="60" y="164"/>
                  </a:lnTo>
                  <a:lnTo>
                    <a:pt x="52" y="191"/>
                  </a:lnTo>
                  <a:lnTo>
                    <a:pt x="43" y="219"/>
                  </a:lnTo>
                  <a:lnTo>
                    <a:pt x="29" y="275"/>
                  </a:lnTo>
                  <a:lnTo>
                    <a:pt x="17" y="327"/>
                  </a:lnTo>
                  <a:lnTo>
                    <a:pt x="8" y="370"/>
                  </a:lnTo>
                  <a:lnTo>
                    <a:pt x="1" y="410"/>
                  </a:lnTo>
                  <a:lnTo>
                    <a:pt x="1" y="410"/>
                  </a:lnTo>
                  <a:lnTo>
                    <a:pt x="0" y="421"/>
                  </a:lnTo>
                  <a:lnTo>
                    <a:pt x="1" y="432"/>
                  </a:lnTo>
                  <a:lnTo>
                    <a:pt x="5" y="444"/>
                  </a:lnTo>
                  <a:lnTo>
                    <a:pt x="8" y="450"/>
                  </a:lnTo>
                  <a:lnTo>
                    <a:pt x="12" y="456"/>
                  </a:lnTo>
                  <a:lnTo>
                    <a:pt x="17" y="461"/>
                  </a:lnTo>
                  <a:lnTo>
                    <a:pt x="24" y="466"/>
                  </a:lnTo>
                  <a:lnTo>
                    <a:pt x="32" y="470"/>
                  </a:lnTo>
                  <a:lnTo>
                    <a:pt x="41" y="473"/>
                  </a:lnTo>
                  <a:lnTo>
                    <a:pt x="52" y="474"/>
                  </a:lnTo>
                  <a:lnTo>
                    <a:pt x="65" y="476"/>
                  </a:lnTo>
                  <a:lnTo>
                    <a:pt x="378" y="476"/>
                  </a:lnTo>
                  <a:lnTo>
                    <a:pt x="378" y="476"/>
                  </a:lnTo>
                  <a:lnTo>
                    <a:pt x="397" y="417"/>
                  </a:lnTo>
                  <a:lnTo>
                    <a:pt x="406" y="389"/>
                  </a:lnTo>
                  <a:lnTo>
                    <a:pt x="417" y="362"/>
                  </a:lnTo>
                  <a:lnTo>
                    <a:pt x="426" y="337"/>
                  </a:lnTo>
                  <a:lnTo>
                    <a:pt x="437" y="313"/>
                  </a:lnTo>
                  <a:lnTo>
                    <a:pt x="449" y="292"/>
                  </a:lnTo>
                  <a:lnTo>
                    <a:pt x="460" y="274"/>
                  </a:lnTo>
                  <a:lnTo>
                    <a:pt x="460" y="274"/>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grpSp>
      <p:sp>
        <p:nvSpPr>
          <p:cNvPr id="77" name="Título 2"/>
          <p:cNvSpPr>
            <a:spLocks noGrp="1"/>
          </p:cNvSpPr>
          <p:nvPr>
            <p:ph type="title"/>
          </p:nvPr>
        </p:nvSpPr>
        <p:spPr>
          <a:xfrm>
            <a:off x="531813" y="164567"/>
            <a:ext cx="8045374" cy="332546"/>
          </a:xfrm>
        </p:spPr>
        <p:txBody>
          <a:bodyPr/>
          <a:lstStyle/>
          <a:p>
            <a:r>
              <a:rPr lang="en-GB" dirty="0"/>
              <a:t>Centres de services </a:t>
            </a:r>
            <a:r>
              <a:rPr lang="en-GB" dirty="0" err="1"/>
              <a:t>sopra</a:t>
            </a:r>
            <a:r>
              <a:rPr lang="en-GB" dirty="0"/>
              <a:t> </a:t>
            </a:r>
            <a:r>
              <a:rPr lang="en-GB" dirty="0" err="1"/>
              <a:t>steria</a:t>
            </a:r>
            <a:endParaRPr lang="en-GB" dirty="0"/>
          </a:p>
        </p:txBody>
      </p:sp>
      <p:sp>
        <p:nvSpPr>
          <p:cNvPr id="79" name="Espace réservé du contenu 54"/>
          <p:cNvSpPr txBox="1">
            <a:spLocks/>
          </p:cNvSpPr>
          <p:nvPr/>
        </p:nvSpPr>
        <p:spPr bwMode="auto">
          <a:xfrm>
            <a:off x="165192" y="1656049"/>
            <a:ext cx="3452186" cy="1692824"/>
          </a:xfrm>
          <a:prstGeom prst="rect">
            <a:avLst/>
          </a:prstGeom>
          <a:noFill/>
          <a:ln w="9525">
            <a:noFill/>
            <a:miter lim="800000"/>
            <a:headEnd/>
            <a:tailEnd/>
          </a:ln>
          <a:effectLst/>
        </p:spPr>
        <p:txBody>
          <a:bodyPr lIns="92075" tIns="46038" rIns="92075" bIns="46038"/>
          <a:lstStyle>
            <a:lvl1pPr marL="266700" indent="-266700" eaLnBrk="0" hangingPunct="0">
              <a:defRPr>
                <a:solidFill>
                  <a:schemeClr val="tx1"/>
                </a:solidFill>
                <a:latin typeface="Arial" charset="0"/>
                <a:ea typeface="Arial" charset="0"/>
                <a:cs typeface="Arial" charset="0"/>
              </a:defRPr>
            </a:lvl1pPr>
            <a:lvl2pPr marL="444500" indent="-180975" eaLnBrk="0" hangingPunct="0">
              <a:defRPr>
                <a:solidFill>
                  <a:schemeClr val="tx1"/>
                </a:solidFill>
                <a:latin typeface="Arial" charset="0"/>
                <a:ea typeface="Arial" charset="0"/>
                <a:cs typeface="Arial" charset="0"/>
              </a:defRPr>
            </a:lvl2pPr>
            <a:lvl3pPr eaLnBrk="0" hangingPunct="0">
              <a:defRPr>
                <a:solidFill>
                  <a:schemeClr val="tx1"/>
                </a:solidFill>
                <a:latin typeface="Arial" charset="0"/>
                <a:ea typeface="Arial" charset="0"/>
                <a:cs typeface="Arial" charset="0"/>
              </a:defRPr>
            </a:lvl3pPr>
            <a:lvl4pPr eaLnBrk="0" hangingPunct="0">
              <a:defRPr>
                <a:solidFill>
                  <a:schemeClr val="tx1"/>
                </a:solidFill>
                <a:latin typeface="Arial" charset="0"/>
                <a:ea typeface="Arial" charset="0"/>
                <a:cs typeface="Arial" charset="0"/>
              </a:defRPr>
            </a:lvl4pPr>
            <a:lvl5pPr eaLnBrk="0" hangingPunct="0">
              <a:defRPr>
                <a:solidFill>
                  <a:schemeClr val="tx1"/>
                </a:solidFill>
                <a:latin typeface="Arial" charset="0"/>
                <a:ea typeface="Arial" charset="0"/>
                <a:cs typeface="Arial" charset="0"/>
              </a:defRPr>
            </a:lvl5pPr>
            <a:lvl6pPr marL="2284413" indent="1588" defTabSz="912813" eaLnBrk="0" fontAlgn="base" hangingPunct="0">
              <a:spcBef>
                <a:spcPct val="0"/>
              </a:spcBef>
              <a:spcAft>
                <a:spcPct val="0"/>
              </a:spcAft>
              <a:defRPr>
                <a:solidFill>
                  <a:schemeClr val="tx1"/>
                </a:solidFill>
                <a:latin typeface="Arial" charset="0"/>
                <a:ea typeface="Arial" charset="0"/>
                <a:cs typeface="Arial" charset="0"/>
              </a:defRPr>
            </a:lvl6pPr>
            <a:lvl7pPr marL="2741613" indent="1588" defTabSz="912813" eaLnBrk="0" fontAlgn="base" hangingPunct="0">
              <a:spcBef>
                <a:spcPct val="0"/>
              </a:spcBef>
              <a:spcAft>
                <a:spcPct val="0"/>
              </a:spcAft>
              <a:defRPr>
                <a:solidFill>
                  <a:schemeClr val="tx1"/>
                </a:solidFill>
                <a:latin typeface="Arial" charset="0"/>
                <a:ea typeface="Arial" charset="0"/>
                <a:cs typeface="Arial" charset="0"/>
              </a:defRPr>
            </a:lvl7pPr>
            <a:lvl8pPr marL="3198813" indent="1588" defTabSz="912813" eaLnBrk="0" fontAlgn="base" hangingPunct="0">
              <a:spcBef>
                <a:spcPct val="0"/>
              </a:spcBef>
              <a:spcAft>
                <a:spcPct val="0"/>
              </a:spcAft>
              <a:defRPr>
                <a:solidFill>
                  <a:schemeClr val="tx1"/>
                </a:solidFill>
                <a:latin typeface="Arial" charset="0"/>
                <a:ea typeface="Arial" charset="0"/>
                <a:cs typeface="Arial" charset="0"/>
              </a:defRPr>
            </a:lvl8pPr>
            <a:lvl9pPr marL="3656013" indent="1588" defTabSz="912813" eaLnBrk="0" fontAlgn="base" hangingPunct="0">
              <a:spcBef>
                <a:spcPct val="0"/>
              </a:spcBef>
              <a:spcAft>
                <a:spcPct val="0"/>
              </a:spcAft>
              <a:defRPr>
                <a:solidFill>
                  <a:schemeClr val="tx1"/>
                </a:solidFill>
                <a:latin typeface="Arial" charset="0"/>
                <a:ea typeface="Arial" charset="0"/>
                <a:cs typeface="Arial" charset="0"/>
              </a:defRPr>
            </a:lvl9pPr>
          </a:lstStyle>
          <a:p>
            <a:pPr marL="285750" indent="-285750" eaLnBrk="1" hangingPunct="1">
              <a:spcBef>
                <a:spcPct val="75000"/>
              </a:spcBef>
              <a:spcAft>
                <a:spcPct val="20000"/>
              </a:spcAft>
              <a:buClr>
                <a:srgbClr val="DA162E"/>
              </a:buClr>
              <a:buSzPct val="75000"/>
              <a:buFont typeface="Arial" charset="0"/>
              <a:buChar char="•"/>
            </a:pPr>
            <a:r>
              <a:rPr lang="en-GB" altLang="es-ES" sz="1400" b="1" dirty="0">
                <a:latin typeface="Calibri" charset="0"/>
              </a:rPr>
              <a:t>Le </a:t>
            </a:r>
            <a:r>
              <a:rPr lang="en-GB" altLang="es-ES" sz="1400" b="1" dirty="0">
                <a:solidFill>
                  <a:schemeClr val="accent1"/>
                </a:solidFill>
                <a:latin typeface="Calibri" charset="0"/>
              </a:rPr>
              <a:t>"delivery network" </a:t>
            </a:r>
            <a:r>
              <a:rPr lang="en-GB" altLang="es-ES" sz="1400" b="1" dirty="0">
                <a:latin typeface="Calibri" charset="0"/>
              </a:rPr>
              <a:t>Sopra </a:t>
            </a:r>
            <a:r>
              <a:rPr lang="en-GB" altLang="es-ES" sz="1400" b="1" dirty="0" err="1">
                <a:latin typeface="Calibri" charset="0"/>
              </a:rPr>
              <a:t>Steria</a:t>
            </a:r>
            <a:r>
              <a:rPr lang="en-GB" altLang="es-ES" sz="1400" b="1" dirty="0">
                <a:latin typeface="Calibri" charset="0"/>
              </a:rPr>
              <a:t> Group </a:t>
            </a:r>
            <a:r>
              <a:rPr lang="fr-FR" sz="1400" b="1" dirty="0">
                <a:latin typeface="Calibri" charset="0"/>
              </a:rPr>
              <a:t>c’est aujourd’hui </a:t>
            </a:r>
            <a:r>
              <a:rPr lang="en-GB" altLang="es-ES" sz="1400" b="1" dirty="0">
                <a:latin typeface="Calibri" charset="0"/>
              </a:rPr>
              <a:t>:</a:t>
            </a:r>
          </a:p>
          <a:p>
            <a:pPr marL="434975" lvl="1" indent="-171450" eaLnBrk="1" hangingPunct="1">
              <a:spcAft>
                <a:spcPct val="10000"/>
              </a:spcAft>
              <a:buClr>
                <a:schemeClr val="tx2"/>
              </a:buClr>
              <a:buSzPct val="75000"/>
              <a:buFont typeface="Arial" charset="0"/>
              <a:buChar char="•"/>
            </a:pPr>
            <a:r>
              <a:rPr lang="fr-FR" sz="1200" dirty="0">
                <a:solidFill>
                  <a:schemeClr val="accent1"/>
                </a:solidFill>
                <a:latin typeface="Calibri" charset="0"/>
              </a:rPr>
              <a:t>6 grands centres </a:t>
            </a:r>
            <a:r>
              <a:rPr lang="fr-FR" sz="1200" dirty="0">
                <a:latin typeface="Calibri" charset="0"/>
              </a:rPr>
              <a:t>de services </a:t>
            </a:r>
            <a:r>
              <a:rPr lang="fr-FR" sz="1200" dirty="0">
                <a:solidFill>
                  <a:schemeClr val="accent1"/>
                </a:solidFill>
                <a:latin typeface="Calibri" charset="0"/>
              </a:rPr>
              <a:t>généralistes </a:t>
            </a:r>
            <a:r>
              <a:rPr lang="fr-FR" sz="1200" dirty="0">
                <a:latin typeface="Calibri" charset="0"/>
              </a:rPr>
              <a:t>(dont 4 en France)</a:t>
            </a:r>
          </a:p>
          <a:p>
            <a:pPr marL="434975" lvl="1" indent="-171450" eaLnBrk="1" hangingPunct="1">
              <a:spcAft>
                <a:spcPct val="10000"/>
              </a:spcAft>
              <a:buClr>
                <a:schemeClr val="tx2"/>
              </a:buClr>
              <a:buSzPct val="75000"/>
              <a:buFont typeface="Arial" charset="0"/>
              <a:buChar char="•"/>
            </a:pPr>
            <a:r>
              <a:rPr lang="en-GB" altLang="es-ES" sz="1200" dirty="0">
                <a:solidFill>
                  <a:schemeClr val="accent1"/>
                </a:solidFill>
                <a:latin typeface="Calibri" charset="0"/>
              </a:rPr>
              <a:t>&gt;10.000 </a:t>
            </a:r>
            <a:r>
              <a:rPr lang="fr-FR" altLang="es-ES" sz="1200" dirty="0">
                <a:latin typeface="Calibri" charset="0"/>
              </a:rPr>
              <a:t>collaborateurs,</a:t>
            </a:r>
            <a:r>
              <a:rPr lang="en-GB" altLang="es-ES" sz="1200" dirty="0">
                <a:latin typeface="Calibri" charset="0"/>
              </a:rPr>
              <a:t> </a:t>
            </a:r>
            <a:r>
              <a:rPr lang="en-GB" altLang="es-ES" sz="1200" dirty="0">
                <a:solidFill>
                  <a:schemeClr val="accent1"/>
                </a:solidFill>
                <a:latin typeface="Calibri" charset="0"/>
              </a:rPr>
              <a:t>37.000 m</a:t>
            </a:r>
            <a:r>
              <a:rPr lang="en-GB" altLang="es-ES" sz="1200" baseline="30000" dirty="0">
                <a:solidFill>
                  <a:schemeClr val="accent1"/>
                </a:solidFill>
                <a:latin typeface="Calibri" charset="0"/>
              </a:rPr>
              <a:t>2</a:t>
            </a:r>
            <a:r>
              <a:rPr lang="en-GB" altLang="es-ES" sz="1200" dirty="0">
                <a:solidFill>
                  <a:schemeClr val="accent1"/>
                </a:solidFill>
                <a:latin typeface="Calibri" charset="0"/>
              </a:rPr>
              <a:t> </a:t>
            </a:r>
            <a:r>
              <a:rPr lang="en-GB" altLang="es-ES" sz="1200" dirty="0">
                <a:latin typeface="Calibri" charset="0"/>
              </a:rPr>
              <a:t>des bureaux</a:t>
            </a:r>
          </a:p>
        </p:txBody>
      </p:sp>
      <p:sp>
        <p:nvSpPr>
          <p:cNvPr id="80" name="Rectángulo redondeado 79"/>
          <p:cNvSpPr>
            <a:spLocks/>
          </p:cNvSpPr>
          <p:nvPr/>
        </p:nvSpPr>
        <p:spPr>
          <a:xfrm>
            <a:off x="2636911" y="870444"/>
            <a:ext cx="3528000" cy="324000"/>
          </a:xfrm>
          <a:prstGeom prst="roundRect">
            <a:avLst/>
          </a:prstGeom>
          <a:solidFill>
            <a:schemeClr val="bg2"/>
          </a:solidFill>
          <a:effectLst/>
        </p:spPr>
        <p:txBody>
          <a:bodyPr wrap="none">
            <a:spAutoFit/>
          </a:bodyPr>
          <a:lstStyle/>
          <a:p>
            <a:pPr algn="ctr" defTabSz="801688">
              <a:defRPr/>
            </a:pPr>
            <a:r>
              <a:rPr lang="fr-FR" sz="1600" dirty="0">
                <a:solidFill>
                  <a:schemeClr val="bg1"/>
                </a:solidFill>
                <a:effectLst>
                  <a:outerShdw blurRad="38100" dist="38100" dir="2700000" algn="tl">
                    <a:srgbClr val="000000">
                      <a:alpha val="43137"/>
                    </a:srgbClr>
                  </a:outerShdw>
                </a:effectLst>
                <a:cs typeface="Arial" pitchFamily="34" charset="0"/>
              </a:rPr>
              <a:t>Une couverture géographique complète</a:t>
            </a:r>
          </a:p>
        </p:txBody>
      </p:sp>
      <p:sp>
        <p:nvSpPr>
          <p:cNvPr id="81" name="Espace réservé du contenu 54"/>
          <p:cNvSpPr txBox="1">
            <a:spLocks/>
          </p:cNvSpPr>
          <p:nvPr/>
        </p:nvSpPr>
        <p:spPr bwMode="auto">
          <a:xfrm>
            <a:off x="186766" y="3131690"/>
            <a:ext cx="4961298" cy="1499277"/>
          </a:xfrm>
          <a:prstGeom prst="rect">
            <a:avLst/>
          </a:prstGeom>
          <a:solidFill>
            <a:schemeClr val="bg1"/>
          </a:solidFill>
          <a:ln w="9525">
            <a:noFill/>
            <a:miter lim="800000"/>
            <a:headEnd/>
            <a:tailEnd/>
          </a:ln>
          <a:effectLst/>
        </p:spPr>
        <p:txBody>
          <a:bodyPr lIns="92075" tIns="46038" rIns="92075" bIns="46038"/>
          <a:lstStyle>
            <a:lvl1pPr marL="266700" indent="-266700" eaLnBrk="0" hangingPunct="0">
              <a:defRPr>
                <a:solidFill>
                  <a:schemeClr val="tx1"/>
                </a:solidFill>
                <a:latin typeface="Arial" charset="0"/>
                <a:ea typeface="Arial" charset="0"/>
                <a:cs typeface="Arial" charset="0"/>
              </a:defRPr>
            </a:lvl1pPr>
            <a:lvl2pPr marL="444500" indent="-180975" eaLnBrk="0" hangingPunct="0">
              <a:defRPr>
                <a:solidFill>
                  <a:schemeClr val="tx1"/>
                </a:solidFill>
                <a:latin typeface="Arial" charset="0"/>
                <a:ea typeface="Arial" charset="0"/>
                <a:cs typeface="Arial" charset="0"/>
              </a:defRPr>
            </a:lvl2pPr>
            <a:lvl3pPr eaLnBrk="0" hangingPunct="0">
              <a:defRPr>
                <a:solidFill>
                  <a:schemeClr val="tx1"/>
                </a:solidFill>
                <a:latin typeface="Arial" charset="0"/>
                <a:ea typeface="Arial" charset="0"/>
                <a:cs typeface="Arial" charset="0"/>
              </a:defRPr>
            </a:lvl3pPr>
            <a:lvl4pPr eaLnBrk="0" hangingPunct="0">
              <a:defRPr>
                <a:solidFill>
                  <a:schemeClr val="tx1"/>
                </a:solidFill>
                <a:latin typeface="Arial" charset="0"/>
                <a:ea typeface="Arial" charset="0"/>
                <a:cs typeface="Arial" charset="0"/>
              </a:defRPr>
            </a:lvl4pPr>
            <a:lvl5pPr eaLnBrk="0" hangingPunct="0">
              <a:defRPr>
                <a:solidFill>
                  <a:schemeClr val="tx1"/>
                </a:solidFill>
                <a:latin typeface="Arial" charset="0"/>
                <a:ea typeface="Arial" charset="0"/>
                <a:cs typeface="Arial" charset="0"/>
              </a:defRPr>
            </a:lvl5pPr>
            <a:lvl6pPr marL="2284413" indent="1588" defTabSz="912813" eaLnBrk="0" fontAlgn="base" hangingPunct="0">
              <a:spcBef>
                <a:spcPct val="0"/>
              </a:spcBef>
              <a:spcAft>
                <a:spcPct val="0"/>
              </a:spcAft>
              <a:defRPr>
                <a:solidFill>
                  <a:schemeClr val="tx1"/>
                </a:solidFill>
                <a:latin typeface="Arial" charset="0"/>
                <a:ea typeface="Arial" charset="0"/>
                <a:cs typeface="Arial" charset="0"/>
              </a:defRPr>
            </a:lvl6pPr>
            <a:lvl7pPr marL="2741613" indent="1588" defTabSz="912813" eaLnBrk="0" fontAlgn="base" hangingPunct="0">
              <a:spcBef>
                <a:spcPct val="0"/>
              </a:spcBef>
              <a:spcAft>
                <a:spcPct val="0"/>
              </a:spcAft>
              <a:defRPr>
                <a:solidFill>
                  <a:schemeClr val="tx1"/>
                </a:solidFill>
                <a:latin typeface="Arial" charset="0"/>
                <a:ea typeface="Arial" charset="0"/>
                <a:cs typeface="Arial" charset="0"/>
              </a:defRPr>
            </a:lvl7pPr>
            <a:lvl8pPr marL="3198813" indent="1588" defTabSz="912813" eaLnBrk="0" fontAlgn="base" hangingPunct="0">
              <a:spcBef>
                <a:spcPct val="0"/>
              </a:spcBef>
              <a:spcAft>
                <a:spcPct val="0"/>
              </a:spcAft>
              <a:defRPr>
                <a:solidFill>
                  <a:schemeClr val="tx1"/>
                </a:solidFill>
                <a:latin typeface="Arial" charset="0"/>
                <a:ea typeface="Arial" charset="0"/>
                <a:cs typeface="Arial" charset="0"/>
              </a:defRPr>
            </a:lvl8pPr>
            <a:lvl9pPr marL="3656013" indent="1588" defTabSz="912813" eaLnBrk="0" fontAlgn="base" hangingPunct="0">
              <a:spcBef>
                <a:spcPct val="0"/>
              </a:spcBef>
              <a:spcAft>
                <a:spcPct val="0"/>
              </a:spcAft>
              <a:defRPr>
                <a:solidFill>
                  <a:schemeClr val="tx1"/>
                </a:solidFill>
                <a:latin typeface="Arial" charset="0"/>
                <a:ea typeface="Arial" charset="0"/>
                <a:cs typeface="Arial" charset="0"/>
              </a:defRPr>
            </a:lvl9pPr>
          </a:lstStyle>
          <a:p>
            <a:pPr marL="285750" indent="-285750" eaLnBrk="1" hangingPunct="1">
              <a:spcBef>
                <a:spcPts val="600"/>
              </a:spcBef>
              <a:spcAft>
                <a:spcPct val="20000"/>
              </a:spcAft>
              <a:buClr>
                <a:srgbClr val="DA162E"/>
              </a:buClr>
              <a:buSzPct val="75000"/>
              <a:buFont typeface="Arial" charset="0"/>
              <a:buChar char="•"/>
            </a:pPr>
            <a:r>
              <a:rPr lang="fr-FR" sz="1400" b="1" dirty="0">
                <a:latin typeface="Calibri" charset="0"/>
              </a:rPr>
              <a:t>Une offre large et complémentaire</a:t>
            </a:r>
            <a:r>
              <a:rPr lang="en-US" altLang="es-ES" sz="1400" b="1" dirty="0">
                <a:latin typeface="Calibri" charset="0"/>
              </a:rPr>
              <a:t>:</a:t>
            </a:r>
          </a:p>
          <a:p>
            <a:pPr marL="434975" lvl="1" indent="-171450" eaLnBrk="1" fontAlgn="base" hangingPunct="1">
              <a:spcBef>
                <a:spcPct val="0"/>
              </a:spcBef>
              <a:spcAft>
                <a:spcPct val="10000"/>
              </a:spcAft>
              <a:buClr>
                <a:schemeClr val="tx2"/>
              </a:buClr>
              <a:buSzPct val="75000"/>
              <a:buFont typeface="Arial" charset="0"/>
              <a:buChar char="•"/>
              <a:defRPr/>
            </a:pPr>
            <a:r>
              <a:rPr lang="en-US" altLang="es-ES" sz="1200" dirty="0">
                <a:solidFill>
                  <a:schemeClr val="accent1"/>
                </a:solidFill>
                <a:latin typeface="Calibri" charset="0"/>
              </a:rPr>
              <a:t>CS </a:t>
            </a:r>
            <a:r>
              <a:rPr lang="en-US" altLang="es-ES" sz="1200" dirty="0" err="1">
                <a:solidFill>
                  <a:schemeClr val="accent1"/>
                </a:solidFill>
                <a:latin typeface="Calibri" charset="0"/>
              </a:rPr>
              <a:t>xShore</a:t>
            </a:r>
            <a:r>
              <a:rPr lang="en-US" altLang="es-ES" sz="1200" dirty="0">
                <a:latin typeface="Calibri" charset="0"/>
              </a:rPr>
              <a:t>, </a:t>
            </a:r>
            <a:r>
              <a:rPr lang="fr-FR" sz="1200" dirty="0">
                <a:latin typeface="Calibri" charset="0"/>
              </a:rPr>
              <a:t>pour une optimisation de la performance des projets</a:t>
            </a:r>
          </a:p>
          <a:p>
            <a:pPr marL="434975" lvl="1" indent="-171450" eaLnBrk="1" fontAlgn="base" hangingPunct="1">
              <a:spcBef>
                <a:spcPct val="0"/>
              </a:spcBef>
              <a:spcAft>
                <a:spcPct val="10000"/>
              </a:spcAft>
              <a:buClr>
                <a:schemeClr val="tx2"/>
              </a:buClr>
              <a:buSzPct val="75000"/>
              <a:buFont typeface="Arial" charset="0"/>
              <a:buChar char="•"/>
              <a:defRPr/>
            </a:pPr>
            <a:r>
              <a:rPr lang="fr-FR" sz="1200" dirty="0">
                <a:latin typeface="Calibri" charset="0"/>
              </a:rPr>
              <a:t>CS nationaux et régionaux, pour les clients préférant de la </a:t>
            </a:r>
            <a:r>
              <a:rPr lang="fr-FR" sz="1200" dirty="0">
                <a:solidFill>
                  <a:schemeClr val="accent1"/>
                </a:solidFill>
                <a:latin typeface="Calibri" charset="0"/>
              </a:rPr>
              <a:t>production en proximité</a:t>
            </a:r>
          </a:p>
          <a:p>
            <a:pPr marL="434975" lvl="1" indent="-171450" eaLnBrk="1" fontAlgn="base" hangingPunct="1">
              <a:spcBef>
                <a:spcPct val="0"/>
              </a:spcBef>
              <a:spcAft>
                <a:spcPct val="10000"/>
              </a:spcAft>
              <a:buClr>
                <a:schemeClr val="tx2"/>
              </a:buClr>
              <a:buSzPct val="75000"/>
              <a:buFont typeface="Arial" charset="0"/>
              <a:buChar char="•"/>
              <a:defRPr/>
            </a:pPr>
            <a:r>
              <a:rPr lang="fr-FR" sz="1200" dirty="0">
                <a:latin typeface="Calibri" charset="0"/>
              </a:rPr>
              <a:t>Des centres de services s’appuyant sur des BU locales</a:t>
            </a:r>
          </a:p>
          <a:p>
            <a:pPr marL="285750" indent="-285750" eaLnBrk="1" hangingPunct="1">
              <a:spcBef>
                <a:spcPts val="600"/>
              </a:spcBef>
              <a:spcAft>
                <a:spcPct val="20000"/>
              </a:spcAft>
              <a:buClr>
                <a:srgbClr val="DA162E"/>
              </a:buClr>
              <a:buSzPct val="75000"/>
              <a:buFont typeface="Arial" charset="0"/>
              <a:buChar char="•"/>
            </a:pPr>
            <a:r>
              <a:rPr lang="fr-FR" sz="1400" b="1" dirty="0">
                <a:latin typeface="Calibri" charset="0"/>
              </a:rPr>
              <a:t>Une </a:t>
            </a:r>
            <a:r>
              <a:rPr lang="fr-FR" sz="1400" b="1" dirty="0">
                <a:solidFill>
                  <a:schemeClr val="accent1"/>
                </a:solidFill>
                <a:latin typeface="Calibri" charset="0"/>
              </a:rPr>
              <a:t>expertise reconnue </a:t>
            </a:r>
            <a:r>
              <a:rPr lang="fr-FR" sz="1400" b="1" dirty="0">
                <a:latin typeface="Calibri" charset="0"/>
              </a:rPr>
              <a:t>sur les </a:t>
            </a:r>
            <a:r>
              <a:rPr lang="fr-FR" sz="1400" b="1" dirty="0">
                <a:solidFill>
                  <a:schemeClr val="accent1"/>
                </a:solidFill>
                <a:latin typeface="Calibri" charset="0"/>
              </a:rPr>
              <a:t>technologies et les métiers </a:t>
            </a:r>
            <a:r>
              <a:rPr lang="fr-FR" sz="1400" b="1" dirty="0">
                <a:latin typeface="Calibri" charset="0"/>
              </a:rPr>
              <a:t>de nos clients</a:t>
            </a:r>
          </a:p>
        </p:txBody>
      </p:sp>
      <p:sp>
        <p:nvSpPr>
          <p:cNvPr id="82" name="Flecha doblada hacia arriba 81"/>
          <p:cNvSpPr/>
          <p:nvPr/>
        </p:nvSpPr>
        <p:spPr>
          <a:xfrm rot="5400000" flipH="1">
            <a:off x="1760928" y="836189"/>
            <a:ext cx="729996" cy="994779"/>
          </a:xfrm>
          <a:prstGeom prst="bentUpArrow">
            <a:avLst>
              <a:gd name="adj1" fmla="val 3531"/>
              <a:gd name="adj2" fmla="val 9838"/>
              <a:gd name="adj3" fmla="val 25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3" name="50 Imagen"/>
          <p:cNvPicPr>
            <a:picLocks noChangeAspect="1"/>
          </p:cNvPicPr>
          <p:nvPr/>
        </p:nvPicPr>
        <p:blipFill rotWithShape="1">
          <a:blip r:embed="rId3">
            <a:extLst>
              <a:ext uri="{28A0092B-C50C-407E-A947-70E740481C1C}">
                <a14:useLocalDpi xmlns:a14="http://schemas.microsoft.com/office/drawing/2010/main" val="0"/>
              </a:ext>
            </a:extLst>
          </a:blip>
          <a:srcRect r="19897"/>
          <a:stretch/>
        </p:blipFill>
        <p:spPr>
          <a:xfrm>
            <a:off x="8445572" y="198756"/>
            <a:ext cx="543096" cy="596358"/>
          </a:xfrm>
          <a:prstGeom prst="rect">
            <a:avLst/>
          </a:prstGeom>
        </p:spPr>
      </p:pic>
      <p:sp>
        <p:nvSpPr>
          <p:cNvPr id="85" name="Titre 1"/>
          <p:cNvSpPr txBox="1">
            <a:spLocks/>
          </p:cNvSpPr>
          <p:nvPr/>
        </p:nvSpPr>
        <p:spPr bwMode="gray">
          <a:xfrm>
            <a:off x="531813" y="5082"/>
            <a:ext cx="8045374" cy="790031"/>
          </a:xfrm>
          <a:prstGeom prst="rect">
            <a:avLst/>
          </a:prstGeom>
        </p:spPr>
        <p:txBody>
          <a:bodyPr vert="horz" lIns="0" tIns="45710" rIns="0" bIns="45710" rtlCol="0" anchor="b">
            <a:noAutofit/>
          </a:bodyPr>
          <a:lstStyle>
            <a:lvl1pPr algn="l" defTabSz="912813" rtl="0" eaLnBrk="0" fontAlgn="base" hangingPunct="0">
              <a:lnSpc>
                <a:spcPct val="90000"/>
              </a:lnSpc>
              <a:spcBef>
                <a:spcPct val="0"/>
              </a:spcBef>
              <a:spcAft>
                <a:spcPct val="0"/>
              </a:spcAft>
              <a:defRPr sz="2200" kern="1200" cap="all">
                <a:solidFill>
                  <a:schemeClr val="tx1"/>
                </a:solidFill>
                <a:latin typeface="Tahoma" panose="020B0604030504040204" pitchFamily="34" charset="0"/>
                <a:ea typeface="Tahoma" panose="020B0604030504040204" pitchFamily="34" charset="0"/>
                <a:cs typeface="Tahoma" panose="020B0604030504040204" pitchFamily="34" charset="0"/>
              </a:defRPr>
            </a:lvl1pPr>
            <a:lvl2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2pPr>
            <a:lvl3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3pPr>
            <a:lvl4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4pPr>
            <a:lvl5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5pPr>
            <a:lvl6pPr marL="4572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6pPr>
            <a:lvl7pPr marL="9144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7pPr>
            <a:lvl8pPr marL="13716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8pPr>
            <a:lvl9pPr marL="18288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9pPr>
          </a:lstStyle>
          <a:p>
            <a:r>
              <a:rPr lang="fr-FR" sz="1800" dirty="0" smtClean="0">
                <a:solidFill>
                  <a:srgbClr val="CF022B"/>
                </a:solidFill>
              </a:rPr>
              <a:t>LE RÉSEAU DES </a:t>
            </a:r>
            <a:r>
              <a:rPr lang="fr-FR" sz="1800" dirty="0" err="1" smtClean="0">
                <a:solidFill>
                  <a:srgbClr val="CF022B"/>
                </a:solidFill>
              </a:rPr>
              <a:t>cs</a:t>
            </a:r>
            <a:r>
              <a:rPr lang="fr-FR" sz="1800" dirty="0" smtClean="0">
                <a:solidFill>
                  <a:srgbClr val="CF022B"/>
                </a:solidFill>
              </a:rPr>
              <a:t> </a:t>
            </a:r>
            <a:r>
              <a:rPr lang="fr-FR" sz="1800" dirty="0" err="1" smtClean="0">
                <a:solidFill>
                  <a:srgbClr val="CF022B"/>
                </a:solidFill>
              </a:rPr>
              <a:t>Sopra</a:t>
            </a:r>
            <a:r>
              <a:rPr lang="fr-FR" sz="1800" dirty="0" smtClean="0">
                <a:solidFill>
                  <a:srgbClr val="CF022B"/>
                </a:solidFill>
              </a:rPr>
              <a:t> STERIA group: </a:t>
            </a:r>
            <a:r>
              <a:rPr lang="fr-FR" sz="1400" dirty="0" smtClean="0">
                <a:solidFill>
                  <a:srgbClr val="CF022B"/>
                </a:solidFill>
              </a:rPr>
              <a:t>de la proximité jusqu’À l’offshore</a:t>
            </a:r>
            <a:endParaRPr lang="fr-FR" sz="1800" dirty="0">
              <a:solidFill>
                <a:srgbClr val="CF022B"/>
              </a:solidFill>
            </a:endParaRPr>
          </a:p>
        </p:txBody>
      </p:sp>
      <p:grpSp>
        <p:nvGrpSpPr>
          <p:cNvPr id="86" name="Agrupar 68"/>
          <p:cNvGrpSpPr>
            <a:grpSpLocks noChangeAspect="1"/>
          </p:cNvGrpSpPr>
          <p:nvPr/>
        </p:nvGrpSpPr>
        <p:grpSpPr>
          <a:xfrm>
            <a:off x="3929171" y="1084454"/>
            <a:ext cx="4891302" cy="2399747"/>
            <a:chOff x="3169750" y="1224880"/>
            <a:chExt cx="6246430" cy="3064601"/>
          </a:xfrm>
        </p:grpSpPr>
        <p:pic>
          <p:nvPicPr>
            <p:cNvPr id="87" name="Imagen 8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9750" y="1374182"/>
              <a:ext cx="5691472" cy="2915299"/>
            </a:xfrm>
            <a:prstGeom prst="rect">
              <a:avLst/>
            </a:prstGeom>
          </p:spPr>
        </p:pic>
        <p:grpSp>
          <p:nvGrpSpPr>
            <p:cNvPr id="88" name="Groupe 60"/>
            <p:cNvGrpSpPr>
              <a:grpSpLocks/>
            </p:cNvGrpSpPr>
            <p:nvPr/>
          </p:nvGrpSpPr>
          <p:grpSpPr bwMode="auto">
            <a:xfrm>
              <a:off x="4086234" y="1224880"/>
              <a:ext cx="5041838" cy="2880099"/>
              <a:chOff x="1326888" y="855836"/>
              <a:chExt cx="5042187" cy="2878859"/>
            </a:xfrm>
          </p:grpSpPr>
          <p:grpSp>
            <p:nvGrpSpPr>
              <p:cNvPr id="92" name="Groupe 64"/>
              <p:cNvGrpSpPr>
                <a:grpSpLocks/>
              </p:cNvGrpSpPr>
              <p:nvPr/>
            </p:nvGrpSpPr>
            <p:grpSpPr bwMode="auto">
              <a:xfrm>
                <a:off x="1326888" y="855836"/>
                <a:ext cx="5042187" cy="2878859"/>
                <a:chOff x="1326888" y="855836"/>
                <a:chExt cx="5042187" cy="2878859"/>
              </a:xfrm>
            </p:grpSpPr>
            <p:sp>
              <p:nvSpPr>
                <p:cNvPr id="94" name="Oval 6"/>
                <p:cNvSpPr>
                  <a:spLocks noChangeArrowheads="1"/>
                </p:cNvSpPr>
                <p:nvPr/>
              </p:nvSpPr>
              <p:spPr bwMode="auto">
                <a:xfrm rot="68652">
                  <a:off x="1472659" y="1684331"/>
                  <a:ext cx="3853395" cy="1868747"/>
                </a:xfrm>
                <a:prstGeom prst="ellipse">
                  <a:avLst/>
                </a:prstGeom>
                <a:noFill/>
                <a:ln w="9525">
                  <a:solidFill>
                    <a:schemeClr val="bg1">
                      <a:lumMod val="75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eaLnBrk="1" hangingPunct="1">
                    <a:spcBef>
                      <a:spcPct val="0"/>
                    </a:spcBef>
                    <a:buClrTx/>
                    <a:buSzTx/>
                    <a:buFontTx/>
                    <a:buNone/>
                  </a:pPr>
                  <a:endParaRPr lang="en-US" altLang="es-ES" sz="1400"/>
                </a:p>
              </p:txBody>
            </p:sp>
            <p:sp>
              <p:nvSpPr>
                <p:cNvPr id="95" name="Oval 7"/>
                <p:cNvSpPr>
                  <a:spLocks noChangeArrowheads="1"/>
                </p:cNvSpPr>
                <p:nvPr/>
              </p:nvSpPr>
              <p:spPr bwMode="auto">
                <a:xfrm rot="68652">
                  <a:off x="1741500" y="2029643"/>
                  <a:ext cx="2382533" cy="1169759"/>
                </a:xfrm>
                <a:prstGeom prst="ellipse">
                  <a:avLst/>
                </a:prstGeom>
                <a:noFill/>
                <a:ln w="9525">
                  <a:solidFill>
                    <a:schemeClr val="bg1">
                      <a:lumMod val="75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eaLnBrk="1" hangingPunct="1">
                    <a:spcBef>
                      <a:spcPct val="0"/>
                    </a:spcBef>
                    <a:buClrTx/>
                    <a:buSzTx/>
                    <a:buFontTx/>
                    <a:buNone/>
                  </a:pPr>
                  <a:endParaRPr lang="en-US" altLang="es-ES" sz="1400"/>
                </a:p>
              </p:txBody>
            </p:sp>
            <p:sp>
              <p:nvSpPr>
                <p:cNvPr id="96" name="Oval 8"/>
                <p:cNvSpPr>
                  <a:spLocks noChangeArrowheads="1"/>
                </p:cNvSpPr>
                <p:nvPr/>
              </p:nvSpPr>
              <p:spPr bwMode="auto">
                <a:xfrm rot="1921821">
                  <a:off x="5080691" y="2241376"/>
                  <a:ext cx="175472" cy="172081"/>
                </a:xfrm>
                <a:prstGeom prst="ellipse">
                  <a:avLst/>
                </a:prstGeom>
                <a:solidFill>
                  <a:schemeClr val="bg2"/>
                </a:solidFill>
                <a:ln w="12700">
                  <a:noFill/>
                  <a:round/>
                  <a:headEnd type="none" w="sm" len="sm"/>
                  <a:tailEnd type="none" w="sm" len="sm"/>
                </a:ln>
              </p:spPr>
              <p:txBody>
                <a:bodyPr wrap="none" anchor="ctr"/>
                <a:lstStyle/>
                <a:p>
                  <a:pPr>
                    <a:spcBef>
                      <a:spcPct val="0"/>
                    </a:spcBef>
                  </a:pPr>
                  <a:endParaRPr lang="en-US" altLang="es-ES" sz="1400">
                    <a:latin typeface="Calibri" charset="0"/>
                  </a:endParaRPr>
                </a:p>
              </p:txBody>
            </p:sp>
            <p:sp>
              <p:nvSpPr>
                <p:cNvPr id="97" name="Oval 9"/>
                <p:cNvSpPr>
                  <a:spLocks noChangeArrowheads="1"/>
                </p:cNvSpPr>
                <p:nvPr/>
              </p:nvSpPr>
              <p:spPr bwMode="auto">
                <a:xfrm rot="1921821">
                  <a:off x="3815763" y="2207676"/>
                  <a:ext cx="200735" cy="199541"/>
                </a:xfrm>
                <a:prstGeom prst="ellipse">
                  <a:avLst/>
                </a:prstGeom>
                <a:solidFill>
                  <a:schemeClr val="bg2"/>
                </a:solidFill>
                <a:ln w="12700">
                  <a:noFill/>
                  <a:round/>
                  <a:headEnd type="none" w="sm" len="sm"/>
                  <a:tailEnd type="none" w="sm" len="sm"/>
                </a:ln>
              </p:spPr>
              <p:txBody>
                <a:bodyPr wrap="none" anchor="ct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eaLnBrk="1" hangingPunct="1">
                    <a:spcBef>
                      <a:spcPct val="0"/>
                    </a:spcBef>
                    <a:buClrTx/>
                    <a:buSzTx/>
                    <a:buFontTx/>
                    <a:buNone/>
                  </a:pPr>
                  <a:endParaRPr lang="en-US" altLang="es-ES" sz="1400"/>
                </a:p>
              </p:txBody>
            </p:sp>
            <p:sp>
              <p:nvSpPr>
                <p:cNvPr id="98" name="Oval 10"/>
                <p:cNvSpPr>
                  <a:spLocks noChangeArrowheads="1"/>
                </p:cNvSpPr>
                <p:nvPr/>
              </p:nvSpPr>
              <p:spPr bwMode="auto">
                <a:xfrm rot="68652">
                  <a:off x="1326888" y="1477622"/>
                  <a:ext cx="4685012" cy="2257073"/>
                </a:xfrm>
                <a:prstGeom prst="ellipse">
                  <a:avLst/>
                </a:prstGeom>
                <a:noFill/>
                <a:ln w="9525">
                  <a:solidFill>
                    <a:schemeClr val="bg1">
                      <a:lumMod val="75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eaLnBrk="1" hangingPunct="1">
                    <a:spcBef>
                      <a:spcPct val="0"/>
                    </a:spcBef>
                    <a:buClrTx/>
                    <a:buSzTx/>
                    <a:buFontTx/>
                    <a:buNone/>
                  </a:pPr>
                  <a:endParaRPr lang="en-US" altLang="es-ES" sz="1400"/>
                </a:p>
              </p:txBody>
            </p:sp>
            <p:sp>
              <p:nvSpPr>
                <p:cNvPr id="99" name="Oval 11"/>
                <p:cNvSpPr>
                  <a:spLocks noChangeArrowheads="1"/>
                </p:cNvSpPr>
                <p:nvPr/>
              </p:nvSpPr>
              <p:spPr bwMode="auto">
                <a:xfrm rot="1921821">
                  <a:off x="5517936" y="2986236"/>
                  <a:ext cx="186457" cy="184323"/>
                </a:xfrm>
                <a:prstGeom prst="ellipse">
                  <a:avLst/>
                </a:prstGeom>
                <a:solidFill>
                  <a:schemeClr val="bg2"/>
                </a:solidFill>
                <a:ln w="12700">
                  <a:noFill/>
                  <a:round/>
                  <a:headEnd type="none" w="sm" len="sm"/>
                  <a:tailEnd type="none" w="sm" len="sm"/>
                </a:ln>
              </p:spPr>
              <p:txBody>
                <a:bodyPr wrap="none" anchor="ctr"/>
                <a:lstStyle/>
                <a:p>
                  <a:pPr>
                    <a:spcBef>
                      <a:spcPct val="0"/>
                    </a:spcBef>
                  </a:pPr>
                  <a:endParaRPr lang="en-US" altLang="es-ES" sz="1400">
                    <a:latin typeface="Calibri" charset="0"/>
                  </a:endParaRPr>
                </a:p>
              </p:txBody>
            </p:sp>
            <p:sp>
              <p:nvSpPr>
                <p:cNvPr id="100" name="Oval 12"/>
                <p:cNvSpPr>
                  <a:spLocks noChangeArrowheads="1"/>
                </p:cNvSpPr>
                <p:nvPr/>
              </p:nvSpPr>
              <p:spPr bwMode="auto">
                <a:xfrm rot="68652">
                  <a:off x="1616041" y="1795452"/>
                  <a:ext cx="3191447" cy="1645310"/>
                </a:xfrm>
                <a:prstGeom prst="ellipse">
                  <a:avLst/>
                </a:prstGeom>
                <a:noFill/>
                <a:ln w="9525">
                  <a:solidFill>
                    <a:schemeClr val="bg1">
                      <a:lumMod val="75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eaLnBrk="1" hangingPunct="1">
                    <a:spcBef>
                      <a:spcPct val="0"/>
                    </a:spcBef>
                    <a:buClrTx/>
                    <a:buSzTx/>
                    <a:buFontTx/>
                    <a:buNone/>
                  </a:pPr>
                  <a:endParaRPr lang="en-US" altLang="es-ES" sz="1400"/>
                </a:p>
              </p:txBody>
            </p:sp>
            <p:sp>
              <p:nvSpPr>
                <p:cNvPr id="101" name="Oval 13"/>
                <p:cNvSpPr>
                  <a:spLocks noChangeArrowheads="1"/>
                </p:cNvSpPr>
                <p:nvPr/>
              </p:nvSpPr>
              <p:spPr bwMode="auto">
                <a:xfrm rot="1921821">
                  <a:off x="4598835" y="2819097"/>
                  <a:ext cx="169237" cy="165966"/>
                </a:xfrm>
                <a:prstGeom prst="ellipse">
                  <a:avLst/>
                </a:prstGeom>
                <a:solidFill>
                  <a:schemeClr val="bg2"/>
                </a:solidFill>
                <a:ln w="12700">
                  <a:noFill/>
                  <a:round/>
                  <a:headEnd type="none" w="sm" len="sm"/>
                  <a:tailEnd type="none" w="sm" len="sm"/>
                </a:ln>
              </p:spPr>
              <p:txBody>
                <a:bodyPr wrap="none" anchor="ctr"/>
                <a:lstStyle/>
                <a:p>
                  <a:pPr>
                    <a:spcBef>
                      <a:spcPct val="0"/>
                    </a:spcBef>
                  </a:pPr>
                  <a:endParaRPr lang="en-US" altLang="es-ES" sz="1400">
                    <a:latin typeface="Calibri" charset="0"/>
                  </a:endParaRPr>
                </a:p>
              </p:txBody>
            </p:sp>
            <p:sp>
              <p:nvSpPr>
                <p:cNvPr id="102" name="Text Box 14"/>
                <p:cNvSpPr txBox="1">
                  <a:spLocks noChangeArrowheads="1"/>
                </p:cNvSpPr>
                <p:nvPr/>
              </p:nvSpPr>
              <p:spPr bwMode="auto">
                <a:xfrm>
                  <a:off x="4694220" y="2288095"/>
                  <a:ext cx="1229271" cy="35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eaLnBrk="1" hangingPunct="1">
                    <a:spcBef>
                      <a:spcPct val="50000"/>
                    </a:spcBef>
                    <a:buClrTx/>
                    <a:buSzTx/>
                    <a:buFontTx/>
                    <a:buNone/>
                  </a:pPr>
                  <a:r>
                    <a:rPr lang="en-US" altLang="es-ES" sz="1200" b="1" dirty="0" err="1">
                      <a:solidFill>
                        <a:schemeClr val="tx2"/>
                      </a:solidFill>
                    </a:rPr>
                    <a:t>Nearshore</a:t>
                  </a:r>
                  <a:endParaRPr lang="en-US" altLang="es-ES" sz="1200" b="1" dirty="0">
                    <a:solidFill>
                      <a:schemeClr val="tx2"/>
                    </a:solidFill>
                  </a:endParaRPr>
                </a:p>
              </p:txBody>
            </p:sp>
            <p:sp>
              <p:nvSpPr>
                <p:cNvPr id="104" name="Text Box 16"/>
                <p:cNvSpPr txBox="1">
                  <a:spLocks noChangeArrowheads="1"/>
                </p:cNvSpPr>
                <p:nvPr/>
              </p:nvSpPr>
              <p:spPr bwMode="auto">
                <a:xfrm>
                  <a:off x="4296835" y="3023758"/>
                  <a:ext cx="1047503" cy="35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eaLnBrk="1" hangingPunct="1">
                    <a:spcBef>
                      <a:spcPct val="50000"/>
                    </a:spcBef>
                    <a:buClrTx/>
                    <a:buSzTx/>
                    <a:buFontTx/>
                    <a:buNone/>
                  </a:pPr>
                  <a:r>
                    <a:rPr lang="en-US" altLang="es-ES" sz="1200" b="1" dirty="0">
                      <a:solidFill>
                        <a:schemeClr val="tx2"/>
                      </a:solidFill>
                    </a:rPr>
                    <a:t>National</a:t>
                  </a:r>
                </a:p>
              </p:txBody>
            </p:sp>
            <p:sp>
              <p:nvSpPr>
                <p:cNvPr id="103" name="Text Box 15"/>
                <p:cNvSpPr txBox="1">
                  <a:spLocks noChangeArrowheads="1"/>
                </p:cNvSpPr>
                <p:nvPr/>
              </p:nvSpPr>
              <p:spPr bwMode="auto">
                <a:xfrm>
                  <a:off x="5047110" y="3153980"/>
                  <a:ext cx="1115186" cy="35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eaLnBrk="1" hangingPunct="1">
                    <a:spcBef>
                      <a:spcPct val="50000"/>
                    </a:spcBef>
                    <a:buClrTx/>
                    <a:buSzTx/>
                    <a:buFontTx/>
                    <a:buNone/>
                  </a:pPr>
                  <a:r>
                    <a:rPr lang="en-US" altLang="es-ES" sz="1200" b="1" dirty="0">
                      <a:solidFill>
                        <a:schemeClr val="tx2"/>
                      </a:solidFill>
                    </a:rPr>
                    <a:t>Offshore</a:t>
                  </a:r>
                </a:p>
              </p:txBody>
            </p:sp>
            <p:sp>
              <p:nvSpPr>
                <p:cNvPr id="105" name="Text Box 21"/>
                <p:cNvSpPr txBox="1">
                  <a:spLocks noChangeArrowheads="1"/>
                </p:cNvSpPr>
                <p:nvPr/>
              </p:nvSpPr>
              <p:spPr bwMode="auto">
                <a:xfrm>
                  <a:off x="3300808" y="2262611"/>
                  <a:ext cx="1159602" cy="35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eaLnBrk="1" hangingPunct="1">
                    <a:spcBef>
                      <a:spcPct val="50000"/>
                    </a:spcBef>
                    <a:buClrTx/>
                    <a:buSzTx/>
                    <a:buFontTx/>
                    <a:buNone/>
                  </a:pPr>
                  <a:r>
                    <a:rPr lang="en-US" altLang="es-ES" sz="1200" b="1" dirty="0" err="1">
                      <a:solidFill>
                        <a:schemeClr val="tx2"/>
                      </a:solidFill>
                    </a:rPr>
                    <a:t>Proximité</a:t>
                  </a:r>
                  <a:endParaRPr lang="en-US" altLang="es-ES" sz="1200" b="1" dirty="0">
                    <a:solidFill>
                      <a:schemeClr val="tx2"/>
                    </a:solidFill>
                  </a:endParaRPr>
                </a:p>
              </p:txBody>
            </p:sp>
            <p:sp>
              <p:nvSpPr>
                <p:cNvPr id="106" name="Text Box 24"/>
                <p:cNvSpPr txBox="1">
                  <a:spLocks noChangeArrowheads="1"/>
                </p:cNvSpPr>
                <p:nvPr/>
              </p:nvSpPr>
              <p:spPr bwMode="auto">
                <a:xfrm>
                  <a:off x="2508604" y="2877992"/>
                  <a:ext cx="829067" cy="27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eaLnBrk="1" hangingPunct="1">
                    <a:spcBef>
                      <a:spcPct val="0"/>
                    </a:spcBef>
                    <a:buClrTx/>
                    <a:buSzTx/>
                    <a:buFontTx/>
                    <a:buNone/>
                  </a:pPr>
                  <a:r>
                    <a:rPr lang="en-US" altLang="es-ES" sz="1200" b="1" dirty="0"/>
                    <a:t>Site</a:t>
                  </a:r>
                  <a:r>
                    <a:rPr lang="en-US" altLang="es-ES" sz="1200" b="1" dirty="0">
                      <a:solidFill>
                        <a:srgbClr val="CC0000"/>
                      </a:solidFill>
                    </a:rPr>
                    <a:t> Client</a:t>
                  </a:r>
                  <a:endParaRPr lang="en-US" altLang="es-ES" sz="1200" b="1" dirty="0">
                    <a:solidFill>
                      <a:schemeClr val="tx2"/>
                    </a:solidFill>
                  </a:endParaRPr>
                </a:p>
              </p:txBody>
            </p:sp>
            <p:sp>
              <p:nvSpPr>
                <p:cNvPr id="107" name="AutoShape 20"/>
                <p:cNvSpPr>
                  <a:spLocks noChangeArrowheads="1"/>
                </p:cNvSpPr>
                <p:nvPr/>
              </p:nvSpPr>
              <p:spPr bwMode="auto">
                <a:xfrm>
                  <a:off x="3862473" y="855836"/>
                  <a:ext cx="1371689" cy="1175734"/>
                </a:xfrm>
                <a:prstGeom prst="wedgeRoundRectCallout">
                  <a:avLst>
                    <a:gd name="adj1" fmla="val 11412"/>
                    <a:gd name="adj2" fmla="val 117685"/>
                    <a:gd name="adj3" fmla="val 16667"/>
                  </a:avLst>
                </a:prstGeom>
                <a:solidFill>
                  <a:srgbClr val="EAEAEA">
                    <a:alpha val="27058"/>
                  </a:srgbClr>
                </a:solidFill>
                <a:ln w="9525">
                  <a:solidFill>
                    <a:srgbClr val="C0C0C0"/>
                  </a:solidFill>
                  <a:miter lim="800000"/>
                  <a:headEnd type="none" w="sm" len="sm"/>
                  <a:tailEnd type="none" w="sm" len="sm"/>
                </a:ln>
              </p:spPr>
              <p:txBody>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endParaRPr lang="en-US" altLang="es-ES" sz="800" b="1">
                    <a:solidFill>
                      <a:schemeClr val="tx2"/>
                    </a:solidFill>
                  </a:endParaRPr>
                </a:p>
              </p:txBody>
            </p:sp>
            <p:sp>
              <p:nvSpPr>
                <p:cNvPr id="108" name="AutoShape 26"/>
                <p:cNvSpPr>
                  <a:spLocks noChangeArrowheads="1"/>
                </p:cNvSpPr>
                <p:nvPr/>
              </p:nvSpPr>
              <p:spPr bwMode="auto">
                <a:xfrm>
                  <a:off x="3856299" y="863960"/>
                  <a:ext cx="1370494" cy="1174540"/>
                </a:xfrm>
                <a:prstGeom prst="wedgeRoundRectCallout">
                  <a:avLst>
                    <a:gd name="adj1" fmla="val -44569"/>
                    <a:gd name="adj2" fmla="val 69083"/>
                    <a:gd name="adj3" fmla="val 16667"/>
                  </a:avLst>
                </a:prstGeom>
                <a:solidFill>
                  <a:srgbClr val="EAEAEA">
                    <a:alpha val="27058"/>
                  </a:srgbClr>
                </a:solidFill>
                <a:ln w="9525">
                  <a:solidFill>
                    <a:srgbClr val="C0C0C0"/>
                  </a:solidFill>
                  <a:miter lim="800000"/>
                  <a:headEnd type="none" w="sm" len="sm"/>
                  <a:tailEnd type="none" w="sm" len="sm"/>
                </a:ln>
              </p:spPr>
              <p:txBody>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endParaRPr lang="en-US" altLang="es-ES" sz="800" b="1">
                    <a:solidFill>
                      <a:schemeClr val="tx2"/>
                    </a:solidFill>
                  </a:endParaRPr>
                </a:p>
              </p:txBody>
            </p:sp>
            <p:sp>
              <p:nvSpPr>
                <p:cNvPr id="109" name="AutoShape 46"/>
                <p:cNvSpPr>
                  <a:spLocks noChangeArrowheads="1"/>
                </p:cNvSpPr>
                <p:nvPr/>
              </p:nvSpPr>
              <p:spPr bwMode="auto">
                <a:xfrm>
                  <a:off x="3862474" y="934456"/>
                  <a:ext cx="597938" cy="1082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en-US" altLang="es-ES" sz="1200" b="1">
                      <a:solidFill>
                        <a:schemeClr val="tx2"/>
                      </a:solidFill>
                    </a:rPr>
                    <a:t>Onshore</a:t>
                  </a:r>
                </a:p>
              </p:txBody>
            </p:sp>
            <p:pic>
              <p:nvPicPr>
                <p:cNvPr id="110" name="Picture 2" descr="D:\Documents and Settings\dBeaume\Bureau\Modèles graphiques\5 - Pictogrammes\Batiments\companies.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5180176" y="1837311"/>
                  <a:ext cx="535837" cy="53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2" descr="D:\Documents and Settings\dBeaume\Bureau\Modèles graphiques\5 - Pictogrammes\Batiments\companies.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5709075" y="2919321"/>
                  <a:ext cx="535837" cy="53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AutoShape 17"/>
                <p:cNvSpPr>
                  <a:spLocks noChangeArrowheads="1"/>
                </p:cNvSpPr>
                <p:nvPr/>
              </p:nvSpPr>
              <p:spPr bwMode="auto">
                <a:xfrm>
                  <a:off x="3109712" y="2492426"/>
                  <a:ext cx="3259363" cy="273155"/>
                </a:xfrm>
                <a:prstGeom prst="rightArrow">
                  <a:avLst>
                    <a:gd name="adj1" fmla="val 58213"/>
                    <a:gd name="adj2" fmla="val 74273"/>
                  </a:avLst>
                </a:prstGeom>
                <a:solidFill>
                  <a:schemeClr val="bg2"/>
                </a:solidFill>
                <a:ln w="9525">
                  <a:noFill/>
                  <a:miter lim="800000"/>
                  <a:headEnd type="none" w="sm" len="sm"/>
                  <a:tailEnd type="none" w="sm" len="sm"/>
                </a:ln>
                <a:effectLst/>
              </p:spPr>
              <p:txBody>
                <a:bodyPr wrap="none" anchor="ctr"/>
                <a:lstStyle/>
                <a:p>
                  <a:pPr algn="ctr" eaLnBrk="0" hangingPunct="0">
                    <a:spcBef>
                      <a:spcPct val="10000"/>
                    </a:spcBef>
                    <a:spcAft>
                      <a:spcPct val="15000"/>
                    </a:spcAft>
                    <a:defRPr/>
                  </a:pPr>
                  <a:r>
                    <a:rPr lang="fr-FR" sz="900" b="1" dirty="0">
                      <a:solidFill>
                        <a:schemeClr val="bg1"/>
                      </a:solidFill>
                      <a:latin typeface="Arial Narrow" pitchFamily="34" charset="0"/>
                      <a:ea typeface="ヒラギノ角ゴ Pro W3" pitchFamily="1" charset="-128"/>
                    </a:rPr>
                    <a:t>Optimisation des coûts</a:t>
                  </a:r>
                </a:p>
              </p:txBody>
            </p:sp>
          </p:grpSp>
          <p:pic>
            <p:nvPicPr>
              <p:cNvPr id="93" name="Picture 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012661" y="862764"/>
                <a:ext cx="1071311" cy="110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 name="Picture 23" descr="bureaux_1"/>
            <p:cNvPicPr>
              <a:picLocks noChangeAspect="1" noChangeArrowheads="1"/>
            </p:cNvPicPr>
            <p:nvPr/>
          </p:nvPicPr>
          <p:blipFill>
            <a:blip r:embed="rId8" cstate="email">
              <a:grayscl/>
              <a:extLst>
                <a:ext uri="{28A0092B-C50C-407E-A947-70E740481C1C}">
                  <a14:useLocalDpi xmlns:a14="http://schemas.microsoft.com/office/drawing/2010/main"/>
                </a:ext>
              </a:extLst>
            </a:blip>
            <a:srcRect/>
            <a:stretch>
              <a:fillRect/>
            </a:stretch>
          </p:blipFill>
          <p:spPr bwMode="auto">
            <a:xfrm>
              <a:off x="5604154" y="2626592"/>
              <a:ext cx="584243" cy="67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Rectángulo redondeado 89"/>
            <p:cNvSpPr/>
            <p:nvPr/>
          </p:nvSpPr>
          <p:spPr>
            <a:xfrm>
              <a:off x="8095039" y="2603886"/>
              <a:ext cx="908878" cy="216942"/>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b="1" dirty="0" err="1">
                  <a:solidFill>
                    <a:schemeClr val="bg2"/>
                  </a:solidFill>
                </a:rPr>
                <a:t>Espagne</a:t>
              </a:r>
              <a:endParaRPr lang="es-ES" sz="1000" b="1" dirty="0">
                <a:solidFill>
                  <a:schemeClr val="bg2"/>
                </a:solidFill>
              </a:endParaRPr>
            </a:p>
          </p:txBody>
        </p:sp>
        <p:sp>
          <p:nvSpPr>
            <p:cNvPr id="91" name="Rectángulo redondeado 90"/>
            <p:cNvSpPr/>
            <p:nvPr/>
          </p:nvSpPr>
          <p:spPr>
            <a:xfrm>
              <a:off x="7872003" y="3717182"/>
              <a:ext cx="1544177" cy="240096"/>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b="1" dirty="0">
                  <a:solidFill>
                    <a:schemeClr val="bg2"/>
                  </a:solidFill>
                </a:rPr>
                <a:t>Sopra </a:t>
              </a:r>
              <a:r>
                <a:rPr lang="es-ES" sz="1000" b="1" dirty="0" err="1">
                  <a:solidFill>
                    <a:schemeClr val="bg2"/>
                  </a:solidFill>
                </a:rPr>
                <a:t>Steria</a:t>
              </a:r>
              <a:r>
                <a:rPr lang="es-ES" sz="1000" b="1" dirty="0">
                  <a:solidFill>
                    <a:schemeClr val="bg2"/>
                  </a:solidFill>
                </a:rPr>
                <a:t> India</a:t>
              </a:r>
            </a:p>
          </p:txBody>
        </p:sp>
      </p:grpSp>
      <p:sp>
        <p:nvSpPr>
          <p:cNvPr id="46"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3395945448"/>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4 Marcador de número de diapositiva"/>
          <p:cNvSpPr>
            <a:spLocks noGrp="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C70B86-6993-4B75-B379-022C018F248E}" type="slidenum">
              <a:rPr lang="fr-FR" altLang="fr-FR"/>
              <a:pPr/>
              <a:t>12</a:t>
            </a:fld>
            <a:endParaRPr lang="fr-FR" altLang="fr-FR" dirty="0"/>
          </a:p>
        </p:txBody>
      </p:sp>
      <p:sp>
        <p:nvSpPr>
          <p:cNvPr id="174" name="Marcador de texto 5"/>
          <p:cNvSpPr txBox="1">
            <a:spLocks/>
          </p:cNvSpPr>
          <p:nvPr/>
        </p:nvSpPr>
        <p:spPr>
          <a:xfrm>
            <a:off x="465455" y="656433"/>
            <a:ext cx="8045450" cy="269875"/>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cap="all" dirty="0">
              <a:solidFill>
                <a:srgbClr val="CC0000"/>
              </a:solidFill>
              <a:latin typeface="+mj-lt"/>
            </a:endParaRPr>
          </a:p>
        </p:txBody>
      </p:sp>
      <p:grpSp>
        <p:nvGrpSpPr>
          <p:cNvPr id="203" name="Groupe 12"/>
          <p:cNvGrpSpPr/>
          <p:nvPr/>
        </p:nvGrpSpPr>
        <p:grpSpPr>
          <a:xfrm>
            <a:off x="1523695" y="1677773"/>
            <a:ext cx="256953" cy="217583"/>
            <a:chOff x="708869" y="2010022"/>
            <a:chExt cx="234978" cy="204735"/>
          </a:xfrm>
        </p:grpSpPr>
        <p:sp>
          <p:nvSpPr>
            <p:cNvPr id="205" name="Freeform 65"/>
            <p:cNvSpPr>
              <a:spLocks/>
            </p:cNvSpPr>
            <p:nvPr/>
          </p:nvSpPr>
          <p:spPr bwMode="auto">
            <a:xfrm>
              <a:off x="770707" y="2123308"/>
              <a:ext cx="118137" cy="91449"/>
            </a:xfrm>
            <a:custGeom>
              <a:avLst/>
              <a:gdLst>
                <a:gd name="T0" fmla="*/ 48 w 811"/>
                <a:gd name="T1" fmla="*/ 583 h 626"/>
                <a:gd name="T2" fmla="*/ 751 w 811"/>
                <a:gd name="T3" fmla="*/ 583 h 626"/>
                <a:gd name="T4" fmla="*/ 776 w 811"/>
                <a:gd name="T5" fmla="*/ 579 h 626"/>
                <a:gd name="T6" fmla="*/ 788 w 811"/>
                <a:gd name="T7" fmla="*/ 575 h 626"/>
                <a:gd name="T8" fmla="*/ 803 w 811"/>
                <a:gd name="T9" fmla="*/ 565 h 626"/>
                <a:gd name="T10" fmla="*/ 809 w 811"/>
                <a:gd name="T11" fmla="*/ 555 h 626"/>
                <a:gd name="T12" fmla="*/ 811 w 811"/>
                <a:gd name="T13" fmla="*/ 538 h 626"/>
                <a:gd name="T14" fmla="*/ 805 w 811"/>
                <a:gd name="T15" fmla="*/ 495 h 626"/>
                <a:gd name="T16" fmla="*/ 782 w 811"/>
                <a:gd name="T17" fmla="*/ 380 h 626"/>
                <a:gd name="T18" fmla="*/ 758 w 811"/>
                <a:gd name="T19" fmla="*/ 282 h 626"/>
                <a:gd name="T20" fmla="*/ 738 w 811"/>
                <a:gd name="T21" fmla="*/ 221 h 626"/>
                <a:gd name="T22" fmla="*/ 716 w 811"/>
                <a:gd name="T23" fmla="*/ 163 h 626"/>
                <a:gd name="T24" fmla="*/ 692 w 811"/>
                <a:gd name="T25" fmla="*/ 117 h 626"/>
                <a:gd name="T26" fmla="*/ 676 w 811"/>
                <a:gd name="T27" fmla="*/ 94 h 626"/>
                <a:gd name="T28" fmla="*/ 663 w 811"/>
                <a:gd name="T29" fmla="*/ 75 h 626"/>
                <a:gd name="T30" fmla="*/ 634 w 811"/>
                <a:gd name="T31" fmla="*/ 46 h 626"/>
                <a:gd name="T32" fmla="*/ 600 w 811"/>
                <a:gd name="T33" fmla="*/ 24 h 626"/>
                <a:gd name="T34" fmla="*/ 565 w 811"/>
                <a:gd name="T35" fmla="*/ 11 h 626"/>
                <a:gd name="T36" fmla="*/ 532 w 811"/>
                <a:gd name="T37" fmla="*/ 4 h 626"/>
                <a:gd name="T38" fmla="*/ 491 w 811"/>
                <a:gd name="T39" fmla="*/ 0 h 626"/>
                <a:gd name="T40" fmla="*/ 465 w 811"/>
                <a:gd name="T41" fmla="*/ 0 h 626"/>
                <a:gd name="T42" fmla="*/ 313 w 811"/>
                <a:gd name="T43" fmla="*/ 0 h 626"/>
                <a:gd name="T44" fmla="*/ 313 w 811"/>
                <a:gd name="T45" fmla="*/ 0 h 626"/>
                <a:gd name="T46" fmla="*/ 304 w 811"/>
                <a:gd name="T47" fmla="*/ 0 h 626"/>
                <a:gd name="T48" fmla="*/ 265 w 811"/>
                <a:gd name="T49" fmla="*/ 6 h 626"/>
                <a:gd name="T50" fmla="*/ 225 w 811"/>
                <a:gd name="T51" fmla="*/ 18 h 626"/>
                <a:gd name="T52" fmla="*/ 197 w 811"/>
                <a:gd name="T53" fmla="*/ 31 h 626"/>
                <a:gd name="T54" fmla="*/ 170 w 811"/>
                <a:gd name="T55" fmla="*/ 50 h 626"/>
                <a:gd name="T56" fmla="*/ 143 w 811"/>
                <a:gd name="T57" fmla="*/ 75 h 626"/>
                <a:gd name="T58" fmla="*/ 131 w 811"/>
                <a:gd name="T59" fmla="*/ 91 h 626"/>
                <a:gd name="T60" fmla="*/ 110 w 811"/>
                <a:gd name="T61" fmla="*/ 131 h 626"/>
                <a:gd name="T62" fmla="*/ 89 w 811"/>
                <a:gd name="T63" fmla="*/ 183 h 626"/>
                <a:gd name="T64" fmla="*/ 69 w 811"/>
                <a:gd name="T65" fmla="*/ 246 h 626"/>
                <a:gd name="T66" fmla="*/ 34 w 811"/>
                <a:gd name="T67" fmla="*/ 380 h 626"/>
                <a:gd name="T68" fmla="*/ 8 w 811"/>
                <a:gd name="T69" fmla="*/ 498 h 626"/>
                <a:gd name="T70" fmla="*/ 0 w 811"/>
                <a:gd name="T71" fmla="*/ 542 h 626"/>
                <a:gd name="T72" fmla="*/ 2 w 811"/>
                <a:gd name="T73" fmla="*/ 555 h 626"/>
                <a:gd name="T74" fmla="*/ 6 w 811"/>
                <a:gd name="T75" fmla="*/ 569 h 626"/>
                <a:gd name="T76" fmla="*/ 8 w 811"/>
                <a:gd name="T77" fmla="*/ 571 h 626"/>
                <a:gd name="T78" fmla="*/ 15 w 811"/>
                <a:gd name="T79" fmla="*/ 578 h 626"/>
                <a:gd name="T80" fmla="*/ 35 w 811"/>
                <a:gd name="T81" fmla="*/ 582 h 626"/>
                <a:gd name="T82" fmla="*/ 46 w 811"/>
                <a:gd name="T83" fmla="*/ 626 h 626"/>
                <a:gd name="T84" fmla="*/ 46 w 811"/>
                <a:gd name="T85" fmla="*/ 62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1" h="626">
                  <a:moveTo>
                    <a:pt x="46" y="626"/>
                  </a:moveTo>
                  <a:lnTo>
                    <a:pt x="48" y="583"/>
                  </a:lnTo>
                  <a:lnTo>
                    <a:pt x="751" y="583"/>
                  </a:lnTo>
                  <a:lnTo>
                    <a:pt x="751" y="583"/>
                  </a:lnTo>
                  <a:lnTo>
                    <a:pt x="764" y="582"/>
                  </a:lnTo>
                  <a:lnTo>
                    <a:pt x="776" y="579"/>
                  </a:lnTo>
                  <a:lnTo>
                    <a:pt x="788" y="575"/>
                  </a:lnTo>
                  <a:lnTo>
                    <a:pt x="788" y="575"/>
                  </a:lnTo>
                  <a:lnTo>
                    <a:pt x="799" y="569"/>
                  </a:lnTo>
                  <a:lnTo>
                    <a:pt x="803" y="565"/>
                  </a:lnTo>
                  <a:lnTo>
                    <a:pt x="806" y="560"/>
                  </a:lnTo>
                  <a:lnTo>
                    <a:pt x="809" y="555"/>
                  </a:lnTo>
                  <a:lnTo>
                    <a:pt x="810" y="550"/>
                  </a:lnTo>
                  <a:lnTo>
                    <a:pt x="811" y="538"/>
                  </a:lnTo>
                  <a:lnTo>
                    <a:pt x="811" y="538"/>
                  </a:lnTo>
                  <a:lnTo>
                    <a:pt x="805" y="495"/>
                  </a:lnTo>
                  <a:lnTo>
                    <a:pt x="795" y="442"/>
                  </a:lnTo>
                  <a:lnTo>
                    <a:pt x="782" y="380"/>
                  </a:lnTo>
                  <a:lnTo>
                    <a:pt x="767" y="316"/>
                  </a:lnTo>
                  <a:lnTo>
                    <a:pt x="758" y="282"/>
                  </a:lnTo>
                  <a:lnTo>
                    <a:pt x="748" y="252"/>
                  </a:lnTo>
                  <a:lnTo>
                    <a:pt x="738" y="221"/>
                  </a:lnTo>
                  <a:lnTo>
                    <a:pt x="727" y="192"/>
                  </a:lnTo>
                  <a:lnTo>
                    <a:pt x="716" y="163"/>
                  </a:lnTo>
                  <a:lnTo>
                    <a:pt x="704" y="139"/>
                  </a:lnTo>
                  <a:lnTo>
                    <a:pt x="692" y="117"/>
                  </a:lnTo>
                  <a:lnTo>
                    <a:pt x="679" y="98"/>
                  </a:lnTo>
                  <a:lnTo>
                    <a:pt x="676" y="94"/>
                  </a:lnTo>
                  <a:lnTo>
                    <a:pt x="676" y="94"/>
                  </a:lnTo>
                  <a:lnTo>
                    <a:pt x="663" y="75"/>
                  </a:lnTo>
                  <a:lnTo>
                    <a:pt x="648" y="59"/>
                  </a:lnTo>
                  <a:lnTo>
                    <a:pt x="634" y="46"/>
                  </a:lnTo>
                  <a:lnTo>
                    <a:pt x="618" y="34"/>
                  </a:lnTo>
                  <a:lnTo>
                    <a:pt x="600" y="24"/>
                  </a:lnTo>
                  <a:lnTo>
                    <a:pt x="583" y="18"/>
                  </a:lnTo>
                  <a:lnTo>
                    <a:pt x="565" y="11"/>
                  </a:lnTo>
                  <a:lnTo>
                    <a:pt x="548" y="7"/>
                  </a:lnTo>
                  <a:lnTo>
                    <a:pt x="532" y="4"/>
                  </a:lnTo>
                  <a:lnTo>
                    <a:pt x="517" y="2"/>
                  </a:lnTo>
                  <a:lnTo>
                    <a:pt x="491" y="0"/>
                  </a:lnTo>
                  <a:lnTo>
                    <a:pt x="473" y="0"/>
                  </a:lnTo>
                  <a:lnTo>
                    <a:pt x="465" y="0"/>
                  </a:lnTo>
                  <a:lnTo>
                    <a:pt x="461" y="0"/>
                  </a:lnTo>
                  <a:lnTo>
                    <a:pt x="313" y="0"/>
                  </a:lnTo>
                  <a:lnTo>
                    <a:pt x="313" y="0"/>
                  </a:lnTo>
                  <a:lnTo>
                    <a:pt x="313" y="0"/>
                  </a:lnTo>
                  <a:lnTo>
                    <a:pt x="313" y="0"/>
                  </a:lnTo>
                  <a:lnTo>
                    <a:pt x="304" y="0"/>
                  </a:lnTo>
                  <a:lnTo>
                    <a:pt x="286" y="3"/>
                  </a:lnTo>
                  <a:lnTo>
                    <a:pt x="265" y="6"/>
                  </a:lnTo>
                  <a:lnTo>
                    <a:pt x="239" y="12"/>
                  </a:lnTo>
                  <a:lnTo>
                    <a:pt x="225" y="18"/>
                  </a:lnTo>
                  <a:lnTo>
                    <a:pt x="211" y="24"/>
                  </a:lnTo>
                  <a:lnTo>
                    <a:pt x="197" y="31"/>
                  </a:lnTo>
                  <a:lnTo>
                    <a:pt x="183" y="40"/>
                  </a:lnTo>
                  <a:lnTo>
                    <a:pt x="170" y="50"/>
                  </a:lnTo>
                  <a:lnTo>
                    <a:pt x="157" y="62"/>
                  </a:lnTo>
                  <a:lnTo>
                    <a:pt x="143" y="75"/>
                  </a:lnTo>
                  <a:lnTo>
                    <a:pt x="131" y="91"/>
                  </a:lnTo>
                  <a:lnTo>
                    <a:pt x="131" y="91"/>
                  </a:lnTo>
                  <a:lnTo>
                    <a:pt x="121" y="109"/>
                  </a:lnTo>
                  <a:lnTo>
                    <a:pt x="110" y="131"/>
                  </a:lnTo>
                  <a:lnTo>
                    <a:pt x="98" y="157"/>
                  </a:lnTo>
                  <a:lnTo>
                    <a:pt x="89" y="183"/>
                  </a:lnTo>
                  <a:lnTo>
                    <a:pt x="78" y="214"/>
                  </a:lnTo>
                  <a:lnTo>
                    <a:pt x="69" y="246"/>
                  </a:lnTo>
                  <a:lnTo>
                    <a:pt x="50" y="313"/>
                  </a:lnTo>
                  <a:lnTo>
                    <a:pt x="34" y="380"/>
                  </a:lnTo>
                  <a:lnTo>
                    <a:pt x="19" y="443"/>
                  </a:lnTo>
                  <a:lnTo>
                    <a:pt x="8" y="498"/>
                  </a:lnTo>
                  <a:lnTo>
                    <a:pt x="0" y="542"/>
                  </a:lnTo>
                  <a:lnTo>
                    <a:pt x="0" y="542"/>
                  </a:lnTo>
                  <a:lnTo>
                    <a:pt x="0" y="547"/>
                  </a:lnTo>
                  <a:lnTo>
                    <a:pt x="2" y="555"/>
                  </a:lnTo>
                  <a:lnTo>
                    <a:pt x="3" y="563"/>
                  </a:lnTo>
                  <a:lnTo>
                    <a:pt x="6" y="569"/>
                  </a:lnTo>
                  <a:lnTo>
                    <a:pt x="8" y="571"/>
                  </a:lnTo>
                  <a:lnTo>
                    <a:pt x="8" y="571"/>
                  </a:lnTo>
                  <a:lnTo>
                    <a:pt x="11" y="575"/>
                  </a:lnTo>
                  <a:lnTo>
                    <a:pt x="15" y="578"/>
                  </a:lnTo>
                  <a:lnTo>
                    <a:pt x="26" y="581"/>
                  </a:lnTo>
                  <a:lnTo>
                    <a:pt x="35" y="582"/>
                  </a:lnTo>
                  <a:lnTo>
                    <a:pt x="46" y="583"/>
                  </a:lnTo>
                  <a:lnTo>
                    <a:pt x="46" y="626"/>
                  </a:lnTo>
                  <a:lnTo>
                    <a:pt x="46" y="626"/>
                  </a:lnTo>
                  <a:lnTo>
                    <a:pt x="46" y="626"/>
                  </a:lnTo>
                  <a:lnTo>
                    <a:pt x="46" y="62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6" name="Freeform 66"/>
            <p:cNvSpPr>
              <a:spLocks/>
            </p:cNvSpPr>
            <p:nvPr/>
          </p:nvSpPr>
          <p:spPr bwMode="auto">
            <a:xfrm>
              <a:off x="789084" y="2020046"/>
              <a:ext cx="77008" cy="77009"/>
            </a:xfrm>
            <a:custGeom>
              <a:avLst/>
              <a:gdLst>
                <a:gd name="T0" fmla="*/ 264 w 528"/>
                <a:gd name="T1" fmla="*/ 529 h 529"/>
                <a:gd name="T2" fmla="*/ 318 w 528"/>
                <a:gd name="T3" fmla="*/ 523 h 529"/>
                <a:gd name="T4" fmla="*/ 367 w 528"/>
                <a:gd name="T5" fmla="*/ 508 h 529"/>
                <a:gd name="T6" fmla="*/ 411 w 528"/>
                <a:gd name="T7" fmla="*/ 484 h 529"/>
                <a:gd name="T8" fmla="*/ 451 w 528"/>
                <a:gd name="T9" fmla="*/ 452 h 529"/>
                <a:gd name="T10" fmla="*/ 484 w 528"/>
                <a:gd name="T11" fmla="*/ 412 h 529"/>
                <a:gd name="T12" fmla="*/ 508 w 528"/>
                <a:gd name="T13" fmla="*/ 368 h 529"/>
                <a:gd name="T14" fmla="*/ 522 w 528"/>
                <a:gd name="T15" fmla="*/ 319 h 529"/>
                <a:gd name="T16" fmla="*/ 528 w 528"/>
                <a:gd name="T17" fmla="*/ 265 h 529"/>
                <a:gd name="T18" fmla="*/ 526 w 528"/>
                <a:gd name="T19" fmla="*/ 238 h 529"/>
                <a:gd name="T20" fmla="*/ 517 w 528"/>
                <a:gd name="T21" fmla="*/ 186 h 529"/>
                <a:gd name="T22" fmla="*/ 497 w 528"/>
                <a:gd name="T23" fmla="*/ 139 h 529"/>
                <a:gd name="T24" fmla="*/ 467 w 528"/>
                <a:gd name="T25" fmla="*/ 97 h 529"/>
                <a:gd name="T26" fmla="*/ 431 w 528"/>
                <a:gd name="T27" fmla="*/ 61 h 529"/>
                <a:gd name="T28" fmla="*/ 390 w 528"/>
                <a:gd name="T29" fmla="*/ 33 h 529"/>
                <a:gd name="T30" fmla="*/ 343 w 528"/>
                <a:gd name="T31" fmla="*/ 12 h 529"/>
                <a:gd name="T32" fmla="*/ 291 w 528"/>
                <a:gd name="T33" fmla="*/ 2 h 529"/>
                <a:gd name="T34" fmla="*/ 264 w 528"/>
                <a:gd name="T35" fmla="*/ 0 h 529"/>
                <a:gd name="T36" fmla="*/ 211 w 528"/>
                <a:gd name="T37" fmla="*/ 6 h 529"/>
                <a:gd name="T38" fmla="*/ 162 w 528"/>
                <a:gd name="T39" fmla="*/ 22 h 529"/>
                <a:gd name="T40" fmla="*/ 116 w 528"/>
                <a:gd name="T41" fmla="*/ 46 h 529"/>
                <a:gd name="T42" fmla="*/ 77 w 528"/>
                <a:gd name="T43" fmla="*/ 78 h 529"/>
                <a:gd name="T44" fmla="*/ 45 w 528"/>
                <a:gd name="T45" fmla="*/ 117 h 529"/>
                <a:gd name="T46" fmla="*/ 21 w 528"/>
                <a:gd name="T47" fmla="*/ 162 h 529"/>
                <a:gd name="T48" fmla="*/ 5 w 528"/>
                <a:gd name="T49" fmla="*/ 212 h 529"/>
                <a:gd name="T50" fmla="*/ 0 w 528"/>
                <a:gd name="T51" fmla="*/ 265 h 529"/>
                <a:gd name="T52" fmla="*/ 1 w 528"/>
                <a:gd name="T53" fmla="*/ 292 h 529"/>
                <a:gd name="T54" fmla="*/ 12 w 528"/>
                <a:gd name="T55" fmla="*/ 343 h 529"/>
                <a:gd name="T56" fmla="*/ 32 w 528"/>
                <a:gd name="T57" fmla="*/ 391 h 529"/>
                <a:gd name="T58" fmla="*/ 60 w 528"/>
                <a:gd name="T59" fmla="*/ 432 h 529"/>
                <a:gd name="T60" fmla="*/ 96 w 528"/>
                <a:gd name="T61" fmla="*/ 468 h 529"/>
                <a:gd name="T62" fmla="*/ 139 w 528"/>
                <a:gd name="T63" fmla="*/ 498 h 529"/>
                <a:gd name="T64" fmla="*/ 186 w 528"/>
                <a:gd name="T65" fmla="*/ 518 h 529"/>
                <a:gd name="T66" fmla="*/ 238 w 528"/>
                <a:gd name="T67" fmla="*/ 527 h 529"/>
                <a:gd name="T68" fmla="*/ 264 w 528"/>
                <a:gd name="T69"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264" y="529"/>
                  </a:moveTo>
                  <a:lnTo>
                    <a:pt x="264" y="529"/>
                  </a:lnTo>
                  <a:lnTo>
                    <a:pt x="291" y="527"/>
                  </a:lnTo>
                  <a:lnTo>
                    <a:pt x="318" y="523"/>
                  </a:lnTo>
                  <a:lnTo>
                    <a:pt x="343" y="518"/>
                  </a:lnTo>
                  <a:lnTo>
                    <a:pt x="367" y="508"/>
                  </a:lnTo>
                  <a:lnTo>
                    <a:pt x="390" y="498"/>
                  </a:lnTo>
                  <a:lnTo>
                    <a:pt x="411" y="484"/>
                  </a:lnTo>
                  <a:lnTo>
                    <a:pt x="431" y="468"/>
                  </a:lnTo>
                  <a:lnTo>
                    <a:pt x="451" y="452"/>
                  </a:lnTo>
                  <a:lnTo>
                    <a:pt x="467" y="432"/>
                  </a:lnTo>
                  <a:lnTo>
                    <a:pt x="484" y="412"/>
                  </a:lnTo>
                  <a:lnTo>
                    <a:pt x="497" y="391"/>
                  </a:lnTo>
                  <a:lnTo>
                    <a:pt x="508" y="368"/>
                  </a:lnTo>
                  <a:lnTo>
                    <a:pt x="517" y="343"/>
                  </a:lnTo>
                  <a:lnTo>
                    <a:pt x="522" y="319"/>
                  </a:lnTo>
                  <a:lnTo>
                    <a:pt x="526" y="292"/>
                  </a:lnTo>
                  <a:lnTo>
                    <a:pt x="528" y="265"/>
                  </a:lnTo>
                  <a:lnTo>
                    <a:pt x="528" y="265"/>
                  </a:lnTo>
                  <a:lnTo>
                    <a:pt x="526" y="238"/>
                  </a:lnTo>
                  <a:lnTo>
                    <a:pt x="522" y="212"/>
                  </a:lnTo>
                  <a:lnTo>
                    <a:pt x="517" y="186"/>
                  </a:lnTo>
                  <a:lnTo>
                    <a:pt x="508" y="162"/>
                  </a:lnTo>
                  <a:lnTo>
                    <a:pt x="497" y="139"/>
                  </a:lnTo>
                  <a:lnTo>
                    <a:pt x="484" y="117"/>
                  </a:lnTo>
                  <a:lnTo>
                    <a:pt x="467" y="97"/>
                  </a:lnTo>
                  <a:lnTo>
                    <a:pt x="451" y="78"/>
                  </a:lnTo>
                  <a:lnTo>
                    <a:pt x="431" y="61"/>
                  </a:lnTo>
                  <a:lnTo>
                    <a:pt x="411" y="46"/>
                  </a:lnTo>
                  <a:lnTo>
                    <a:pt x="390" y="33"/>
                  </a:lnTo>
                  <a:lnTo>
                    <a:pt x="367" y="22"/>
                  </a:lnTo>
                  <a:lnTo>
                    <a:pt x="343" y="12"/>
                  </a:lnTo>
                  <a:lnTo>
                    <a:pt x="318" y="6"/>
                  </a:lnTo>
                  <a:lnTo>
                    <a:pt x="291" y="2"/>
                  </a:lnTo>
                  <a:lnTo>
                    <a:pt x="264" y="0"/>
                  </a:lnTo>
                  <a:lnTo>
                    <a:pt x="264" y="0"/>
                  </a:lnTo>
                  <a:lnTo>
                    <a:pt x="238" y="2"/>
                  </a:lnTo>
                  <a:lnTo>
                    <a:pt x="211" y="6"/>
                  </a:lnTo>
                  <a:lnTo>
                    <a:pt x="186" y="12"/>
                  </a:lnTo>
                  <a:lnTo>
                    <a:pt x="162" y="22"/>
                  </a:lnTo>
                  <a:lnTo>
                    <a:pt x="139" y="33"/>
                  </a:lnTo>
                  <a:lnTo>
                    <a:pt x="116" y="46"/>
                  </a:lnTo>
                  <a:lnTo>
                    <a:pt x="96" y="61"/>
                  </a:lnTo>
                  <a:lnTo>
                    <a:pt x="77" y="78"/>
                  </a:lnTo>
                  <a:lnTo>
                    <a:pt x="60" y="97"/>
                  </a:lnTo>
                  <a:lnTo>
                    <a:pt x="45" y="117"/>
                  </a:lnTo>
                  <a:lnTo>
                    <a:pt x="32" y="139"/>
                  </a:lnTo>
                  <a:lnTo>
                    <a:pt x="21" y="162"/>
                  </a:lnTo>
                  <a:lnTo>
                    <a:pt x="12" y="186"/>
                  </a:lnTo>
                  <a:lnTo>
                    <a:pt x="5" y="212"/>
                  </a:lnTo>
                  <a:lnTo>
                    <a:pt x="1" y="238"/>
                  </a:lnTo>
                  <a:lnTo>
                    <a:pt x="0" y="265"/>
                  </a:lnTo>
                  <a:lnTo>
                    <a:pt x="0" y="265"/>
                  </a:lnTo>
                  <a:lnTo>
                    <a:pt x="1" y="292"/>
                  </a:lnTo>
                  <a:lnTo>
                    <a:pt x="5" y="319"/>
                  </a:lnTo>
                  <a:lnTo>
                    <a:pt x="12" y="343"/>
                  </a:lnTo>
                  <a:lnTo>
                    <a:pt x="21" y="368"/>
                  </a:lnTo>
                  <a:lnTo>
                    <a:pt x="32" y="391"/>
                  </a:lnTo>
                  <a:lnTo>
                    <a:pt x="45" y="412"/>
                  </a:lnTo>
                  <a:lnTo>
                    <a:pt x="60" y="432"/>
                  </a:lnTo>
                  <a:lnTo>
                    <a:pt x="77" y="452"/>
                  </a:lnTo>
                  <a:lnTo>
                    <a:pt x="96" y="468"/>
                  </a:lnTo>
                  <a:lnTo>
                    <a:pt x="116" y="484"/>
                  </a:lnTo>
                  <a:lnTo>
                    <a:pt x="139" y="498"/>
                  </a:lnTo>
                  <a:lnTo>
                    <a:pt x="162" y="508"/>
                  </a:lnTo>
                  <a:lnTo>
                    <a:pt x="186" y="518"/>
                  </a:lnTo>
                  <a:lnTo>
                    <a:pt x="211" y="523"/>
                  </a:lnTo>
                  <a:lnTo>
                    <a:pt x="238" y="527"/>
                  </a:lnTo>
                  <a:lnTo>
                    <a:pt x="264" y="529"/>
                  </a:lnTo>
                  <a:lnTo>
                    <a:pt x="264" y="52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7" name="Freeform 67"/>
            <p:cNvSpPr>
              <a:spLocks/>
            </p:cNvSpPr>
            <p:nvPr/>
          </p:nvSpPr>
          <p:spPr bwMode="auto">
            <a:xfrm>
              <a:off x="871652" y="2010022"/>
              <a:ext cx="56006" cy="63883"/>
            </a:xfrm>
            <a:custGeom>
              <a:avLst/>
              <a:gdLst>
                <a:gd name="T0" fmla="*/ 74 w 383"/>
                <a:gd name="T1" fmla="*/ 291 h 437"/>
                <a:gd name="T2" fmla="*/ 69 w 383"/>
                <a:gd name="T3" fmla="*/ 350 h 437"/>
                <a:gd name="T4" fmla="*/ 54 w 383"/>
                <a:gd name="T5" fmla="*/ 406 h 437"/>
                <a:gd name="T6" fmla="*/ 66 w 383"/>
                <a:gd name="T7" fmla="*/ 413 h 437"/>
                <a:gd name="T8" fmla="*/ 93 w 383"/>
                <a:gd name="T9" fmla="*/ 425 h 437"/>
                <a:gd name="T10" fmla="*/ 121 w 383"/>
                <a:gd name="T11" fmla="*/ 433 h 437"/>
                <a:gd name="T12" fmla="*/ 149 w 383"/>
                <a:gd name="T13" fmla="*/ 437 h 437"/>
                <a:gd name="T14" fmla="*/ 165 w 383"/>
                <a:gd name="T15" fmla="*/ 437 h 437"/>
                <a:gd name="T16" fmla="*/ 209 w 383"/>
                <a:gd name="T17" fmla="*/ 433 h 437"/>
                <a:gd name="T18" fmla="*/ 249 w 383"/>
                <a:gd name="T19" fmla="*/ 419 h 437"/>
                <a:gd name="T20" fmla="*/ 287 w 383"/>
                <a:gd name="T21" fmla="*/ 399 h 437"/>
                <a:gd name="T22" fmla="*/ 319 w 383"/>
                <a:gd name="T23" fmla="*/ 373 h 437"/>
                <a:gd name="T24" fmla="*/ 346 w 383"/>
                <a:gd name="T25" fmla="*/ 341 h 437"/>
                <a:gd name="T26" fmla="*/ 366 w 383"/>
                <a:gd name="T27" fmla="*/ 303 h 437"/>
                <a:gd name="T28" fmla="*/ 379 w 383"/>
                <a:gd name="T29" fmla="*/ 263 h 437"/>
                <a:gd name="T30" fmla="*/ 383 w 383"/>
                <a:gd name="T31" fmla="*/ 219 h 437"/>
                <a:gd name="T32" fmla="*/ 382 w 383"/>
                <a:gd name="T33" fmla="*/ 196 h 437"/>
                <a:gd name="T34" fmla="*/ 374 w 383"/>
                <a:gd name="T35" fmla="*/ 153 h 437"/>
                <a:gd name="T36" fmla="*/ 356 w 383"/>
                <a:gd name="T37" fmla="*/ 115 h 437"/>
                <a:gd name="T38" fmla="*/ 334 w 383"/>
                <a:gd name="T39" fmla="*/ 80 h 437"/>
                <a:gd name="T40" fmla="*/ 304 w 383"/>
                <a:gd name="T41" fmla="*/ 50 h 437"/>
                <a:gd name="T42" fmla="*/ 269 w 383"/>
                <a:gd name="T43" fmla="*/ 26 h 437"/>
                <a:gd name="T44" fmla="*/ 229 w 383"/>
                <a:gd name="T45" fmla="*/ 10 h 437"/>
                <a:gd name="T46" fmla="*/ 187 w 383"/>
                <a:gd name="T47" fmla="*/ 1 h 437"/>
                <a:gd name="T48" fmla="*/ 165 w 383"/>
                <a:gd name="T49" fmla="*/ 0 h 437"/>
                <a:gd name="T50" fmla="*/ 117 w 383"/>
                <a:gd name="T51" fmla="*/ 5 h 437"/>
                <a:gd name="T52" fmla="*/ 73 w 383"/>
                <a:gd name="T53" fmla="*/ 21 h 437"/>
                <a:gd name="T54" fmla="*/ 33 w 383"/>
                <a:gd name="T55" fmla="*/ 45 h 437"/>
                <a:gd name="T56" fmla="*/ 0 w 383"/>
                <a:gd name="T57" fmla="*/ 76 h 437"/>
                <a:gd name="T58" fmla="*/ 16 w 383"/>
                <a:gd name="T59" fmla="*/ 99 h 437"/>
                <a:gd name="T60" fmla="*/ 44 w 383"/>
                <a:gd name="T61" fmla="*/ 148 h 437"/>
                <a:gd name="T62" fmla="*/ 62 w 383"/>
                <a:gd name="T63" fmla="*/ 203 h 437"/>
                <a:gd name="T64" fmla="*/ 73 w 383"/>
                <a:gd name="T65" fmla="*/ 260 h 437"/>
                <a:gd name="T66" fmla="*/ 74 w 383"/>
                <a:gd name="T67" fmla="*/ 29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3" h="437">
                  <a:moveTo>
                    <a:pt x="74" y="291"/>
                  </a:moveTo>
                  <a:lnTo>
                    <a:pt x="74" y="291"/>
                  </a:lnTo>
                  <a:lnTo>
                    <a:pt x="73" y="321"/>
                  </a:lnTo>
                  <a:lnTo>
                    <a:pt x="69" y="350"/>
                  </a:lnTo>
                  <a:lnTo>
                    <a:pt x="62" y="379"/>
                  </a:lnTo>
                  <a:lnTo>
                    <a:pt x="54" y="406"/>
                  </a:lnTo>
                  <a:lnTo>
                    <a:pt x="54" y="406"/>
                  </a:lnTo>
                  <a:lnTo>
                    <a:pt x="66" y="413"/>
                  </a:lnTo>
                  <a:lnTo>
                    <a:pt x="80" y="419"/>
                  </a:lnTo>
                  <a:lnTo>
                    <a:pt x="93" y="425"/>
                  </a:lnTo>
                  <a:lnTo>
                    <a:pt x="106" y="429"/>
                  </a:lnTo>
                  <a:lnTo>
                    <a:pt x="121" y="433"/>
                  </a:lnTo>
                  <a:lnTo>
                    <a:pt x="135" y="434"/>
                  </a:lnTo>
                  <a:lnTo>
                    <a:pt x="149" y="437"/>
                  </a:lnTo>
                  <a:lnTo>
                    <a:pt x="165" y="437"/>
                  </a:lnTo>
                  <a:lnTo>
                    <a:pt x="165" y="437"/>
                  </a:lnTo>
                  <a:lnTo>
                    <a:pt x="187" y="436"/>
                  </a:lnTo>
                  <a:lnTo>
                    <a:pt x="209" y="433"/>
                  </a:lnTo>
                  <a:lnTo>
                    <a:pt x="229" y="427"/>
                  </a:lnTo>
                  <a:lnTo>
                    <a:pt x="249" y="419"/>
                  </a:lnTo>
                  <a:lnTo>
                    <a:pt x="269" y="410"/>
                  </a:lnTo>
                  <a:lnTo>
                    <a:pt x="287" y="399"/>
                  </a:lnTo>
                  <a:lnTo>
                    <a:pt x="304" y="387"/>
                  </a:lnTo>
                  <a:lnTo>
                    <a:pt x="319" y="373"/>
                  </a:lnTo>
                  <a:lnTo>
                    <a:pt x="334" y="358"/>
                  </a:lnTo>
                  <a:lnTo>
                    <a:pt x="346" y="341"/>
                  </a:lnTo>
                  <a:lnTo>
                    <a:pt x="356" y="322"/>
                  </a:lnTo>
                  <a:lnTo>
                    <a:pt x="366" y="303"/>
                  </a:lnTo>
                  <a:lnTo>
                    <a:pt x="374" y="283"/>
                  </a:lnTo>
                  <a:lnTo>
                    <a:pt x="379" y="263"/>
                  </a:lnTo>
                  <a:lnTo>
                    <a:pt x="382" y="240"/>
                  </a:lnTo>
                  <a:lnTo>
                    <a:pt x="383" y="219"/>
                  </a:lnTo>
                  <a:lnTo>
                    <a:pt x="383" y="219"/>
                  </a:lnTo>
                  <a:lnTo>
                    <a:pt x="382" y="196"/>
                  </a:lnTo>
                  <a:lnTo>
                    <a:pt x="379" y="175"/>
                  </a:lnTo>
                  <a:lnTo>
                    <a:pt x="374" y="153"/>
                  </a:lnTo>
                  <a:lnTo>
                    <a:pt x="366" y="133"/>
                  </a:lnTo>
                  <a:lnTo>
                    <a:pt x="356" y="115"/>
                  </a:lnTo>
                  <a:lnTo>
                    <a:pt x="346" y="96"/>
                  </a:lnTo>
                  <a:lnTo>
                    <a:pt x="334" y="80"/>
                  </a:lnTo>
                  <a:lnTo>
                    <a:pt x="319" y="64"/>
                  </a:lnTo>
                  <a:lnTo>
                    <a:pt x="304" y="50"/>
                  </a:lnTo>
                  <a:lnTo>
                    <a:pt x="287" y="37"/>
                  </a:lnTo>
                  <a:lnTo>
                    <a:pt x="269" y="26"/>
                  </a:lnTo>
                  <a:lnTo>
                    <a:pt x="249" y="17"/>
                  </a:lnTo>
                  <a:lnTo>
                    <a:pt x="229" y="10"/>
                  </a:lnTo>
                  <a:lnTo>
                    <a:pt x="209" y="5"/>
                  </a:lnTo>
                  <a:lnTo>
                    <a:pt x="187" y="1"/>
                  </a:lnTo>
                  <a:lnTo>
                    <a:pt x="165" y="0"/>
                  </a:lnTo>
                  <a:lnTo>
                    <a:pt x="165" y="0"/>
                  </a:lnTo>
                  <a:lnTo>
                    <a:pt x="140" y="1"/>
                  </a:lnTo>
                  <a:lnTo>
                    <a:pt x="117" y="5"/>
                  </a:lnTo>
                  <a:lnTo>
                    <a:pt x="94" y="12"/>
                  </a:lnTo>
                  <a:lnTo>
                    <a:pt x="73" y="21"/>
                  </a:lnTo>
                  <a:lnTo>
                    <a:pt x="52" y="32"/>
                  </a:lnTo>
                  <a:lnTo>
                    <a:pt x="33" y="45"/>
                  </a:lnTo>
                  <a:lnTo>
                    <a:pt x="16" y="60"/>
                  </a:lnTo>
                  <a:lnTo>
                    <a:pt x="0" y="76"/>
                  </a:lnTo>
                  <a:lnTo>
                    <a:pt x="0" y="76"/>
                  </a:lnTo>
                  <a:lnTo>
                    <a:pt x="16" y="99"/>
                  </a:lnTo>
                  <a:lnTo>
                    <a:pt x="30" y="123"/>
                  </a:lnTo>
                  <a:lnTo>
                    <a:pt x="44" y="148"/>
                  </a:lnTo>
                  <a:lnTo>
                    <a:pt x="54" y="175"/>
                  </a:lnTo>
                  <a:lnTo>
                    <a:pt x="62" y="203"/>
                  </a:lnTo>
                  <a:lnTo>
                    <a:pt x="69" y="231"/>
                  </a:lnTo>
                  <a:lnTo>
                    <a:pt x="73" y="260"/>
                  </a:lnTo>
                  <a:lnTo>
                    <a:pt x="74" y="291"/>
                  </a:lnTo>
                  <a:lnTo>
                    <a:pt x="74" y="291"/>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8" name="Freeform 68"/>
            <p:cNvSpPr>
              <a:spLocks/>
            </p:cNvSpPr>
            <p:nvPr/>
          </p:nvSpPr>
          <p:spPr bwMode="auto">
            <a:xfrm>
              <a:off x="721995" y="2017261"/>
              <a:ext cx="59069" cy="63883"/>
            </a:xfrm>
            <a:custGeom>
              <a:avLst/>
              <a:gdLst>
                <a:gd name="T0" fmla="*/ 218 w 405"/>
                <a:gd name="T1" fmla="*/ 437 h 437"/>
                <a:gd name="T2" fmla="*/ 260 w 405"/>
                <a:gd name="T3" fmla="*/ 433 h 437"/>
                <a:gd name="T4" fmla="*/ 297 w 405"/>
                <a:gd name="T5" fmla="*/ 422 h 437"/>
                <a:gd name="T6" fmla="*/ 332 w 405"/>
                <a:gd name="T7" fmla="*/ 405 h 437"/>
                <a:gd name="T8" fmla="*/ 362 w 405"/>
                <a:gd name="T9" fmla="*/ 382 h 437"/>
                <a:gd name="T10" fmla="*/ 357 w 405"/>
                <a:gd name="T11" fmla="*/ 361 h 437"/>
                <a:gd name="T12" fmla="*/ 352 w 405"/>
                <a:gd name="T13" fmla="*/ 314 h 437"/>
                <a:gd name="T14" fmla="*/ 350 w 405"/>
                <a:gd name="T15" fmla="*/ 291 h 437"/>
                <a:gd name="T16" fmla="*/ 354 w 405"/>
                <a:gd name="T17" fmla="*/ 240 h 437"/>
                <a:gd name="T18" fmla="*/ 365 w 405"/>
                <a:gd name="T19" fmla="*/ 192 h 437"/>
                <a:gd name="T20" fmla="*/ 381 w 405"/>
                <a:gd name="T21" fmla="*/ 147 h 437"/>
                <a:gd name="T22" fmla="*/ 405 w 405"/>
                <a:gd name="T23" fmla="*/ 104 h 437"/>
                <a:gd name="T24" fmla="*/ 397 w 405"/>
                <a:gd name="T25" fmla="*/ 93 h 437"/>
                <a:gd name="T26" fmla="*/ 380 w 405"/>
                <a:gd name="T27" fmla="*/ 72 h 437"/>
                <a:gd name="T28" fmla="*/ 360 w 405"/>
                <a:gd name="T29" fmla="*/ 52 h 437"/>
                <a:gd name="T30" fmla="*/ 338 w 405"/>
                <a:gd name="T31" fmla="*/ 36 h 437"/>
                <a:gd name="T32" fmla="*/ 314 w 405"/>
                <a:gd name="T33" fmla="*/ 22 h 437"/>
                <a:gd name="T34" fmla="*/ 289 w 405"/>
                <a:gd name="T35" fmla="*/ 12 h 437"/>
                <a:gd name="T36" fmla="*/ 262 w 405"/>
                <a:gd name="T37" fmla="*/ 5 h 437"/>
                <a:gd name="T38" fmla="*/ 233 w 405"/>
                <a:gd name="T39" fmla="*/ 1 h 437"/>
                <a:gd name="T40" fmla="*/ 218 w 405"/>
                <a:gd name="T41" fmla="*/ 0 h 437"/>
                <a:gd name="T42" fmla="*/ 175 w 405"/>
                <a:gd name="T43" fmla="*/ 5 h 437"/>
                <a:gd name="T44" fmla="*/ 134 w 405"/>
                <a:gd name="T45" fmla="*/ 17 h 437"/>
                <a:gd name="T46" fmla="*/ 97 w 405"/>
                <a:gd name="T47" fmla="*/ 37 h 437"/>
                <a:gd name="T48" fmla="*/ 65 w 405"/>
                <a:gd name="T49" fmla="*/ 64 h 437"/>
                <a:gd name="T50" fmla="*/ 38 w 405"/>
                <a:gd name="T51" fmla="*/ 96 h 437"/>
                <a:gd name="T52" fmla="*/ 18 w 405"/>
                <a:gd name="T53" fmla="*/ 133 h 437"/>
                <a:gd name="T54" fmla="*/ 5 w 405"/>
                <a:gd name="T55" fmla="*/ 175 h 437"/>
                <a:gd name="T56" fmla="*/ 0 w 405"/>
                <a:gd name="T57" fmla="*/ 219 h 437"/>
                <a:gd name="T58" fmla="*/ 2 w 405"/>
                <a:gd name="T59" fmla="*/ 240 h 437"/>
                <a:gd name="T60" fmla="*/ 11 w 405"/>
                <a:gd name="T61" fmla="*/ 283 h 437"/>
                <a:gd name="T62" fmla="*/ 27 w 405"/>
                <a:gd name="T63" fmla="*/ 322 h 437"/>
                <a:gd name="T64" fmla="*/ 50 w 405"/>
                <a:gd name="T65" fmla="*/ 358 h 437"/>
                <a:gd name="T66" fmla="*/ 81 w 405"/>
                <a:gd name="T67" fmla="*/ 387 h 437"/>
                <a:gd name="T68" fmla="*/ 115 w 405"/>
                <a:gd name="T69" fmla="*/ 410 h 437"/>
                <a:gd name="T70" fmla="*/ 154 w 405"/>
                <a:gd name="T71" fmla="*/ 427 h 437"/>
                <a:gd name="T72" fmla="*/ 197 w 405"/>
                <a:gd name="T73" fmla="*/ 436 h 437"/>
                <a:gd name="T74" fmla="*/ 218 w 405"/>
                <a:gd name="T75"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5" h="437">
                  <a:moveTo>
                    <a:pt x="218" y="437"/>
                  </a:moveTo>
                  <a:lnTo>
                    <a:pt x="218" y="437"/>
                  </a:lnTo>
                  <a:lnTo>
                    <a:pt x="240" y="436"/>
                  </a:lnTo>
                  <a:lnTo>
                    <a:pt x="260" y="433"/>
                  </a:lnTo>
                  <a:lnTo>
                    <a:pt x="278" y="429"/>
                  </a:lnTo>
                  <a:lnTo>
                    <a:pt x="297" y="422"/>
                  </a:lnTo>
                  <a:lnTo>
                    <a:pt x="314" y="414"/>
                  </a:lnTo>
                  <a:lnTo>
                    <a:pt x="332" y="405"/>
                  </a:lnTo>
                  <a:lnTo>
                    <a:pt x="348" y="394"/>
                  </a:lnTo>
                  <a:lnTo>
                    <a:pt x="362" y="382"/>
                  </a:lnTo>
                  <a:lnTo>
                    <a:pt x="362" y="382"/>
                  </a:lnTo>
                  <a:lnTo>
                    <a:pt x="357" y="361"/>
                  </a:lnTo>
                  <a:lnTo>
                    <a:pt x="353" y="338"/>
                  </a:lnTo>
                  <a:lnTo>
                    <a:pt x="352" y="314"/>
                  </a:lnTo>
                  <a:lnTo>
                    <a:pt x="350" y="291"/>
                  </a:lnTo>
                  <a:lnTo>
                    <a:pt x="350" y="291"/>
                  </a:lnTo>
                  <a:lnTo>
                    <a:pt x="352" y="266"/>
                  </a:lnTo>
                  <a:lnTo>
                    <a:pt x="354" y="240"/>
                  </a:lnTo>
                  <a:lnTo>
                    <a:pt x="358" y="216"/>
                  </a:lnTo>
                  <a:lnTo>
                    <a:pt x="365" y="192"/>
                  </a:lnTo>
                  <a:lnTo>
                    <a:pt x="372" y="169"/>
                  </a:lnTo>
                  <a:lnTo>
                    <a:pt x="381" y="147"/>
                  </a:lnTo>
                  <a:lnTo>
                    <a:pt x="392" y="125"/>
                  </a:lnTo>
                  <a:lnTo>
                    <a:pt x="405" y="104"/>
                  </a:lnTo>
                  <a:lnTo>
                    <a:pt x="405" y="104"/>
                  </a:lnTo>
                  <a:lnTo>
                    <a:pt x="397" y="93"/>
                  </a:lnTo>
                  <a:lnTo>
                    <a:pt x="389" y="81"/>
                  </a:lnTo>
                  <a:lnTo>
                    <a:pt x="380" y="72"/>
                  </a:lnTo>
                  <a:lnTo>
                    <a:pt x="371" y="61"/>
                  </a:lnTo>
                  <a:lnTo>
                    <a:pt x="360" y="52"/>
                  </a:lnTo>
                  <a:lnTo>
                    <a:pt x="349" y="44"/>
                  </a:lnTo>
                  <a:lnTo>
                    <a:pt x="338" y="36"/>
                  </a:lnTo>
                  <a:lnTo>
                    <a:pt x="326" y="29"/>
                  </a:lnTo>
                  <a:lnTo>
                    <a:pt x="314" y="22"/>
                  </a:lnTo>
                  <a:lnTo>
                    <a:pt x="302" y="17"/>
                  </a:lnTo>
                  <a:lnTo>
                    <a:pt x="289" y="12"/>
                  </a:lnTo>
                  <a:lnTo>
                    <a:pt x="276" y="8"/>
                  </a:lnTo>
                  <a:lnTo>
                    <a:pt x="262" y="5"/>
                  </a:lnTo>
                  <a:lnTo>
                    <a:pt x="248" y="2"/>
                  </a:lnTo>
                  <a:lnTo>
                    <a:pt x="233" y="1"/>
                  </a:lnTo>
                  <a:lnTo>
                    <a:pt x="218" y="0"/>
                  </a:lnTo>
                  <a:lnTo>
                    <a:pt x="218" y="0"/>
                  </a:lnTo>
                  <a:lnTo>
                    <a:pt x="197" y="1"/>
                  </a:lnTo>
                  <a:lnTo>
                    <a:pt x="175" y="5"/>
                  </a:lnTo>
                  <a:lnTo>
                    <a:pt x="154" y="10"/>
                  </a:lnTo>
                  <a:lnTo>
                    <a:pt x="134" y="17"/>
                  </a:lnTo>
                  <a:lnTo>
                    <a:pt x="115" y="26"/>
                  </a:lnTo>
                  <a:lnTo>
                    <a:pt x="97" y="37"/>
                  </a:lnTo>
                  <a:lnTo>
                    <a:pt x="81" y="50"/>
                  </a:lnTo>
                  <a:lnTo>
                    <a:pt x="65" y="64"/>
                  </a:lnTo>
                  <a:lnTo>
                    <a:pt x="50" y="80"/>
                  </a:lnTo>
                  <a:lnTo>
                    <a:pt x="38" y="96"/>
                  </a:lnTo>
                  <a:lnTo>
                    <a:pt x="27" y="115"/>
                  </a:lnTo>
                  <a:lnTo>
                    <a:pt x="18" y="133"/>
                  </a:lnTo>
                  <a:lnTo>
                    <a:pt x="11" y="153"/>
                  </a:lnTo>
                  <a:lnTo>
                    <a:pt x="5" y="175"/>
                  </a:lnTo>
                  <a:lnTo>
                    <a:pt x="2" y="196"/>
                  </a:lnTo>
                  <a:lnTo>
                    <a:pt x="0" y="219"/>
                  </a:lnTo>
                  <a:lnTo>
                    <a:pt x="0" y="219"/>
                  </a:lnTo>
                  <a:lnTo>
                    <a:pt x="2" y="240"/>
                  </a:lnTo>
                  <a:lnTo>
                    <a:pt x="5" y="263"/>
                  </a:lnTo>
                  <a:lnTo>
                    <a:pt x="11" y="283"/>
                  </a:lnTo>
                  <a:lnTo>
                    <a:pt x="18" y="303"/>
                  </a:lnTo>
                  <a:lnTo>
                    <a:pt x="27" y="322"/>
                  </a:lnTo>
                  <a:lnTo>
                    <a:pt x="38" y="341"/>
                  </a:lnTo>
                  <a:lnTo>
                    <a:pt x="50" y="358"/>
                  </a:lnTo>
                  <a:lnTo>
                    <a:pt x="65" y="373"/>
                  </a:lnTo>
                  <a:lnTo>
                    <a:pt x="81" y="387"/>
                  </a:lnTo>
                  <a:lnTo>
                    <a:pt x="97" y="399"/>
                  </a:lnTo>
                  <a:lnTo>
                    <a:pt x="115" y="410"/>
                  </a:lnTo>
                  <a:lnTo>
                    <a:pt x="134" y="419"/>
                  </a:lnTo>
                  <a:lnTo>
                    <a:pt x="154" y="427"/>
                  </a:lnTo>
                  <a:lnTo>
                    <a:pt x="175" y="433"/>
                  </a:lnTo>
                  <a:lnTo>
                    <a:pt x="197" y="436"/>
                  </a:lnTo>
                  <a:lnTo>
                    <a:pt x="218" y="437"/>
                  </a:lnTo>
                  <a:lnTo>
                    <a:pt x="218" y="43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9" name="Freeform 69"/>
            <p:cNvSpPr>
              <a:spLocks/>
            </p:cNvSpPr>
            <p:nvPr/>
          </p:nvSpPr>
          <p:spPr bwMode="auto">
            <a:xfrm>
              <a:off x="859838" y="2083531"/>
              <a:ext cx="84009" cy="69571"/>
            </a:xfrm>
            <a:custGeom>
              <a:avLst/>
              <a:gdLst>
                <a:gd name="T0" fmla="*/ 476 w 577"/>
                <a:gd name="T1" fmla="*/ 83 h 476"/>
                <a:gd name="T2" fmla="*/ 452 w 577"/>
                <a:gd name="T3" fmla="*/ 52 h 476"/>
                <a:gd name="T4" fmla="*/ 425 w 577"/>
                <a:gd name="T5" fmla="*/ 29 h 476"/>
                <a:gd name="T6" fmla="*/ 394 w 577"/>
                <a:gd name="T7" fmla="*/ 14 h 476"/>
                <a:gd name="T8" fmla="*/ 365 w 577"/>
                <a:gd name="T9" fmla="*/ 6 h 476"/>
                <a:gd name="T10" fmla="*/ 339 w 577"/>
                <a:gd name="T11" fmla="*/ 1 h 476"/>
                <a:gd name="T12" fmla="*/ 302 w 577"/>
                <a:gd name="T13" fmla="*/ 1 h 476"/>
                <a:gd name="T14" fmla="*/ 192 w 577"/>
                <a:gd name="T15" fmla="*/ 1 h 476"/>
                <a:gd name="T16" fmla="*/ 175 w 577"/>
                <a:gd name="T17" fmla="*/ 1 h 476"/>
                <a:gd name="T18" fmla="*/ 136 w 577"/>
                <a:gd name="T19" fmla="*/ 9 h 476"/>
                <a:gd name="T20" fmla="*/ 111 w 577"/>
                <a:gd name="T21" fmla="*/ 18 h 476"/>
                <a:gd name="T22" fmla="*/ 86 w 577"/>
                <a:gd name="T23" fmla="*/ 32 h 476"/>
                <a:gd name="T24" fmla="*/ 60 w 577"/>
                <a:gd name="T25" fmla="*/ 52 h 476"/>
                <a:gd name="T26" fmla="*/ 38 w 577"/>
                <a:gd name="T27" fmla="*/ 79 h 476"/>
                <a:gd name="T28" fmla="*/ 28 w 577"/>
                <a:gd name="T29" fmla="*/ 95 h 476"/>
                <a:gd name="T30" fmla="*/ 9 w 577"/>
                <a:gd name="T31" fmla="*/ 136 h 476"/>
                <a:gd name="T32" fmla="*/ 0 w 577"/>
                <a:gd name="T33" fmla="*/ 160 h 476"/>
                <a:gd name="T34" fmla="*/ 44 w 577"/>
                <a:gd name="T35" fmla="*/ 175 h 476"/>
                <a:gd name="T36" fmla="*/ 87 w 577"/>
                <a:gd name="T37" fmla="*/ 199 h 476"/>
                <a:gd name="T38" fmla="*/ 128 w 577"/>
                <a:gd name="T39" fmla="*/ 234 h 476"/>
                <a:gd name="T40" fmla="*/ 147 w 577"/>
                <a:gd name="T41" fmla="*/ 255 h 476"/>
                <a:gd name="T42" fmla="*/ 164 w 577"/>
                <a:gd name="T43" fmla="*/ 279 h 476"/>
                <a:gd name="T44" fmla="*/ 176 w 577"/>
                <a:gd name="T45" fmla="*/ 298 h 476"/>
                <a:gd name="T46" fmla="*/ 200 w 577"/>
                <a:gd name="T47" fmla="*/ 342 h 476"/>
                <a:gd name="T48" fmla="*/ 223 w 577"/>
                <a:gd name="T49" fmla="*/ 393 h 476"/>
                <a:gd name="T50" fmla="*/ 251 w 577"/>
                <a:gd name="T51" fmla="*/ 476 h 476"/>
                <a:gd name="T52" fmla="*/ 504 w 577"/>
                <a:gd name="T53" fmla="*/ 476 h 476"/>
                <a:gd name="T54" fmla="*/ 526 w 577"/>
                <a:gd name="T55" fmla="*/ 473 h 476"/>
                <a:gd name="T56" fmla="*/ 546 w 577"/>
                <a:gd name="T57" fmla="*/ 465 h 476"/>
                <a:gd name="T58" fmla="*/ 560 w 577"/>
                <a:gd name="T59" fmla="*/ 456 h 476"/>
                <a:gd name="T60" fmla="*/ 570 w 577"/>
                <a:gd name="T61" fmla="*/ 441 h 476"/>
                <a:gd name="T62" fmla="*/ 576 w 577"/>
                <a:gd name="T63" fmla="*/ 422 h 476"/>
                <a:gd name="T64" fmla="*/ 577 w 577"/>
                <a:gd name="T65" fmla="*/ 410 h 476"/>
                <a:gd name="T66" fmla="*/ 562 w 577"/>
                <a:gd name="T67" fmla="*/ 329 h 476"/>
                <a:gd name="T68" fmla="*/ 537 w 577"/>
                <a:gd name="T69" fmla="*/ 223 h 476"/>
                <a:gd name="T70" fmla="*/ 520 w 577"/>
                <a:gd name="T71" fmla="*/ 168 h 476"/>
                <a:gd name="T72" fmla="*/ 500 w 577"/>
                <a:gd name="T73" fmla="*/ 120 h 476"/>
                <a:gd name="T74" fmla="*/ 476 w 577"/>
                <a:gd name="T75" fmla="*/ 8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7" h="476">
                  <a:moveTo>
                    <a:pt x="476" y="83"/>
                  </a:moveTo>
                  <a:lnTo>
                    <a:pt x="476" y="83"/>
                  </a:lnTo>
                  <a:lnTo>
                    <a:pt x="465" y="65"/>
                  </a:lnTo>
                  <a:lnTo>
                    <a:pt x="452" y="52"/>
                  </a:lnTo>
                  <a:lnTo>
                    <a:pt x="438" y="40"/>
                  </a:lnTo>
                  <a:lnTo>
                    <a:pt x="425" y="29"/>
                  </a:lnTo>
                  <a:lnTo>
                    <a:pt x="410" y="21"/>
                  </a:lnTo>
                  <a:lnTo>
                    <a:pt x="394" y="14"/>
                  </a:lnTo>
                  <a:lnTo>
                    <a:pt x="379" y="9"/>
                  </a:lnTo>
                  <a:lnTo>
                    <a:pt x="365" y="6"/>
                  </a:lnTo>
                  <a:lnTo>
                    <a:pt x="351" y="4"/>
                  </a:lnTo>
                  <a:lnTo>
                    <a:pt x="339" y="1"/>
                  </a:lnTo>
                  <a:lnTo>
                    <a:pt x="317" y="0"/>
                  </a:lnTo>
                  <a:lnTo>
                    <a:pt x="302" y="1"/>
                  </a:lnTo>
                  <a:lnTo>
                    <a:pt x="297" y="1"/>
                  </a:lnTo>
                  <a:lnTo>
                    <a:pt x="192" y="1"/>
                  </a:lnTo>
                  <a:lnTo>
                    <a:pt x="192" y="1"/>
                  </a:lnTo>
                  <a:lnTo>
                    <a:pt x="175" y="1"/>
                  </a:lnTo>
                  <a:lnTo>
                    <a:pt x="158" y="4"/>
                  </a:lnTo>
                  <a:lnTo>
                    <a:pt x="136" y="9"/>
                  </a:lnTo>
                  <a:lnTo>
                    <a:pt x="124" y="13"/>
                  </a:lnTo>
                  <a:lnTo>
                    <a:pt x="111" y="18"/>
                  </a:lnTo>
                  <a:lnTo>
                    <a:pt x="99" y="24"/>
                  </a:lnTo>
                  <a:lnTo>
                    <a:pt x="86" y="32"/>
                  </a:lnTo>
                  <a:lnTo>
                    <a:pt x="74" y="41"/>
                  </a:lnTo>
                  <a:lnTo>
                    <a:pt x="60" y="52"/>
                  </a:lnTo>
                  <a:lnTo>
                    <a:pt x="50" y="64"/>
                  </a:lnTo>
                  <a:lnTo>
                    <a:pt x="38" y="79"/>
                  </a:lnTo>
                  <a:lnTo>
                    <a:pt x="38" y="79"/>
                  </a:lnTo>
                  <a:lnTo>
                    <a:pt x="28" y="95"/>
                  </a:lnTo>
                  <a:lnTo>
                    <a:pt x="19" y="113"/>
                  </a:lnTo>
                  <a:lnTo>
                    <a:pt x="9" y="136"/>
                  </a:lnTo>
                  <a:lnTo>
                    <a:pt x="0" y="160"/>
                  </a:lnTo>
                  <a:lnTo>
                    <a:pt x="0" y="160"/>
                  </a:lnTo>
                  <a:lnTo>
                    <a:pt x="21" y="167"/>
                  </a:lnTo>
                  <a:lnTo>
                    <a:pt x="44" y="175"/>
                  </a:lnTo>
                  <a:lnTo>
                    <a:pt x="66" y="186"/>
                  </a:lnTo>
                  <a:lnTo>
                    <a:pt x="87" y="199"/>
                  </a:lnTo>
                  <a:lnTo>
                    <a:pt x="108" y="215"/>
                  </a:lnTo>
                  <a:lnTo>
                    <a:pt x="128" y="234"/>
                  </a:lnTo>
                  <a:lnTo>
                    <a:pt x="138" y="244"/>
                  </a:lnTo>
                  <a:lnTo>
                    <a:pt x="147" y="255"/>
                  </a:lnTo>
                  <a:lnTo>
                    <a:pt x="155" y="267"/>
                  </a:lnTo>
                  <a:lnTo>
                    <a:pt x="164" y="279"/>
                  </a:lnTo>
                  <a:lnTo>
                    <a:pt x="164" y="279"/>
                  </a:lnTo>
                  <a:lnTo>
                    <a:pt x="176" y="298"/>
                  </a:lnTo>
                  <a:lnTo>
                    <a:pt x="190" y="319"/>
                  </a:lnTo>
                  <a:lnTo>
                    <a:pt x="200" y="342"/>
                  </a:lnTo>
                  <a:lnTo>
                    <a:pt x="213" y="366"/>
                  </a:lnTo>
                  <a:lnTo>
                    <a:pt x="223" y="393"/>
                  </a:lnTo>
                  <a:lnTo>
                    <a:pt x="233" y="419"/>
                  </a:lnTo>
                  <a:lnTo>
                    <a:pt x="251" y="476"/>
                  </a:lnTo>
                  <a:lnTo>
                    <a:pt x="504" y="476"/>
                  </a:lnTo>
                  <a:lnTo>
                    <a:pt x="504" y="476"/>
                  </a:lnTo>
                  <a:lnTo>
                    <a:pt x="514" y="474"/>
                  </a:lnTo>
                  <a:lnTo>
                    <a:pt x="526" y="473"/>
                  </a:lnTo>
                  <a:lnTo>
                    <a:pt x="540" y="468"/>
                  </a:lnTo>
                  <a:lnTo>
                    <a:pt x="546" y="465"/>
                  </a:lnTo>
                  <a:lnTo>
                    <a:pt x="553" y="461"/>
                  </a:lnTo>
                  <a:lnTo>
                    <a:pt x="560" y="456"/>
                  </a:lnTo>
                  <a:lnTo>
                    <a:pt x="565" y="449"/>
                  </a:lnTo>
                  <a:lnTo>
                    <a:pt x="570" y="441"/>
                  </a:lnTo>
                  <a:lnTo>
                    <a:pt x="573" y="433"/>
                  </a:lnTo>
                  <a:lnTo>
                    <a:pt x="576" y="422"/>
                  </a:lnTo>
                  <a:lnTo>
                    <a:pt x="577" y="410"/>
                  </a:lnTo>
                  <a:lnTo>
                    <a:pt x="577" y="410"/>
                  </a:lnTo>
                  <a:lnTo>
                    <a:pt x="570" y="371"/>
                  </a:lnTo>
                  <a:lnTo>
                    <a:pt x="562" y="329"/>
                  </a:lnTo>
                  <a:lnTo>
                    <a:pt x="552" y="278"/>
                  </a:lnTo>
                  <a:lnTo>
                    <a:pt x="537" y="223"/>
                  </a:lnTo>
                  <a:lnTo>
                    <a:pt x="529" y="195"/>
                  </a:lnTo>
                  <a:lnTo>
                    <a:pt x="520" y="168"/>
                  </a:lnTo>
                  <a:lnTo>
                    <a:pt x="510" y="144"/>
                  </a:lnTo>
                  <a:lnTo>
                    <a:pt x="500" y="120"/>
                  </a:lnTo>
                  <a:lnTo>
                    <a:pt x="488" y="100"/>
                  </a:lnTo>
                  <a:lnTo>
                    <a:pt x="476" y="83"/>
                  </a:lnTo>
                  <a:lnTo>
                    <a:pt x="476" y="83"/>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10" name="Freeform 70"/>
            <p:cNvSpPr>
              <a:spLocks/>
            </p:cNvSpPr>
            <p:nvPr/>
          </p:nvSpPr>
          <p:spPr bwMode="auto">
            <a:xfrm>
              <a:off x="708869" y="2090770"/>
              <a:ext cx="84884" cy="69571"/>
            </a:xfrm>
            <a:custGeom>
              <a:avLst/>
              <a:gdLst>
                <a:gd name="T0" fmla="*/ 460 w 582"/>
                <a:gd name="T1" fmla="*/ 274 h 476"/>
                <a:gd name="T2" fmla="*/ 489 w 582"/>
                <a:gd name="T3" fmla="*/ 239 h 476"/>
                <a:gd name="T4" fmla="*/ 518 w 582"/>
                <a:gd name="T5" fmla="*/ 212 h 476"/>
                <a:gd name="T6" fmla="*/ 550 w 582"/>
                <a:gd name="T7" fmla="*/ 191 h 476"/>
                <a:gd name="T8" fmla="*/ 582 w 582"/>
                <a:gd name="T9" fmla="*/ 175 h 476"/>
                <a:gd name="T10" fmla="*/ 573 w 582"/>
                <a:gd name="T11" fmla="*/ 147 h 476"/>
                <a:gd name="T12" fmla="*/ 549 w 582"/>
                <a:gd name="T13" fmla="*/ 100 h 476"/>
                <a:gd name="T14" fmla="*/ 537 w 582"/>
                <a:gd name="T15" fmla="*/ 83 h 476"/>
                <a:gd name="T16" fmla="*/ 513 w 582"/>
                <a:gd name="T17" fmla="*/ 52 h 476"/>
                <a:gd name="T18" fmla="*/ 485 w 582"/>
                <a:gd name="T19" fmla="*/ 29 h 476"/>
                <a:gd name="T20" fmla="*/ 455 w 582"/>
                <a:gd name="T21" fmla="*/ 14 h 476"/>
                <a:gd name="T22" fmla="*/ 426 w 582"/>
                <a:gd name="T23" fmla="*/ 6 h 476"/>
                <a:gd name="T24" fmla="*/ 399 w 582"/>
                <a:gd name="T25" fmla="*/ 1 h 476"/>
                <a:gd name="T26" fmla="*/ 363 w 582"/>
                <a:gd name="T27" fmla="*/ 1 h 476"/>
                <a:gd name="T28" fmla="*/ 252 w 582"/>
                <a:gd name="T29" fmla="*/ 1 h 476"/>
                <a:gd name="T30" fmla="*/ 236 w 582"/>
                <a:gd name="T31" fmla="*/ 1 h 476"/>
                <a:gd name="T32" fmla="*/ 196 w 582"/>
                <a:gd name="T33" fmla="*/ 9 h 476"/>
                <a:gd name="T34" fmla="*/ 172 w 582"/>
                <a:gd name="T35" fmla="*/ 18 h 476"/>
                <a:gd name="T36" fmla="*/ 147 w 582"/>
                <a:gd name="T37" fmla="*/ 32 h 476"/>
                <a:gd name="T38" fmla="*/ 122 w 582"/>
                <a:gd name="T39" fmla="*/ 52 h 476"/>
                <a:gd name="T40" fmla="*/ 99 w 582"/>
                <a:gd name="T41" fmla="*/ 79 h 476"/>
                <a:gd name="T42" fmla="*/ 88 w 582"/>
                <a:gd name="T43" fmla="*/ 95 h 476"/>
                <a:gd name="T44" fmla="*/ 69 w 582"/>
                <a:gd name="T45" fmla="*/ 139 h 476"/>
                <a:gd name="T46" fmla="*/ 52 w 582"/>
                <a:gd name="T47" fmla="*/ 191 h 476"/>
                <a:gd name="T48" fmla="*/ 29 w 582"/>
                <a:gd name="T49" fmla="*/ 275 h 476"/>
                <a:gd name="T50" fmla="*/ 8 w 582"/>
                <a:gd name="T51" fmla="*/ 370 h 476"/>
                <a:gd name="T52" fmla="*/ 1 w 582"/>
                <a:gd name="T53" fmla="*/ 410 h 476"/>
                <a:gd name="T54" fmla="*/ 1 w 582"/>
                <a:gd name="T55" fmla="*/ 432 h 476"/>
                <a:gd name="T56" fmla="*/ 8 w 582"/>
                <a:gd name="T57" fmla="*/ 450 h 476"/>
                <a:gd name="T58" fmla="*/ 17 w 582"/>
                <a:gd name="T59" fmla="*/ 461 h 476"/>
                <a:gd name="T60" fmla="*/ 32 w 582"/>
                <a:gd name="T61" fmla="*/ 470 h 476"/>
                <a:gd name="T62" fmla="*/ 52 w 582"/>
                <a:gd name="T63" fmla="*/ 474 h 476"/>
                <a:gd name="T64" fmla="*/ 378 w 582"/>
                <a:gd name="T65" fmla="*/ 476 h 476"/>
                <a:gd name="T66" fmla="*/ 397 w 582"/>
                <a:gd name="T67" fmla="*/ 417 h 476"/>
                <a:gd name="T68" fmla="*/ 417 w 582"/>
                <a:gd name="T69" fmla="*/ 362 h 476"/>
                <a:gd name="T70" fmla="*/ 437 w 582"/>
                <a:gd name="T71" fmla="*/ 313 h 476"/>
                <a:gd name="T72" fmla="*/ 460 w 582"/>
                <a:gd name="T73" fmla="*/ 27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476">
                  <a:moveTo>
                    <a:pt x="460" y="274"/>
                  </a:moveTo>
                  <a:lnTo>
                    <a:pt x="460" y="274"/>
                  </a:lnTo>
                  <a:lnTo>
                    <a:pt x="474" y="255"/>
                  </a:lnTo>
                  <a:lnTo>
                    <a:pt x="489" y="239"/>
                  </a:lnTo>
                  <a:lnTo>
                    <a:pt x="504" y="224"/>
                  </a:lnTo>
                  <a:lnTo>
                    <a:pt x="518" y="212"/>
                  </a:lnTo>
                  <a:lnTo>
                    <a:pt x="534" y="200"/>
                  </a:lnTo>
                  <a:lnTo>
                    <a:pt x="550" y="191"/>
                  </a:lnTo>
                  <a:lnTo>
                    <a:pt x="566" y="182"/>
                  </a:lnTo>
                  <a:lnTo>
                    <a:pt x="582" y="175"/>
                  </a:lnTo>
                  <a:lnTo>
                    <a:pt x="582" y="175"/>
                  </a:lnTo>
                  <a:lnTo>
                    <a:pt x="573" y="147"/>
                  </a:lnTo>
                  <a:lnTo>
                    <a:pt x="561" y="123"/>
                  </a:lnTo>
                  <a:lnTo>
                    <a:pt x="549" y="100"/>
                  </a:lnTo>
                  <a:lnTo>
                    <a:pt x="537" y="83"/>
                  </a:lnTo>
                  <a:lnTo>
                    <a:pt x="537" y="83"/>
                  </a:lnTo>
                  <a:lnTo>
                    <a:pt x="525" y="65"/>
                  </a:lnTo>
                  <a:lnTo>
                    <a:pt x="513" y="52"/>
                  </a:lnTo>
                  <a:lnTo>
                    <a:pt x="500" y="40"/>
                  </a:lnTo>
                  <a:lnTo>
                    <a:pt x="485" y="29"/>
                  </a:lnTo>
                  <a:lnTo>
                    <a:pt x="470" y="21"/>
                  </a:lnTo>
                  <a:lnTo>
                    <a:pt x="455" y="14"/>
                  </a:lnTo>
                  <a:lnTo>
                    <a:pt x="441" y="9"/>
                  </a:lnTo>
                  <a:lnTo>
                    <a:pt x="426" y="6"/>
                  </a:lnTo>
                  <a:lnTo>
                    <a:pt x="413" y="4"/>
                  </a:lnTo>
                  <a:lnTo>
                    <a:pt x="399" y="1"/>
                  </a:lnTo>
                  <a:lnTo>
                    <a:pt x="378" y="0"/>
                  </a:lnTo>
                  <a:lnTo>
                    <a:pt x="363" y="1"/>
                  </a:lnTo>
                  <a:lnTo>
                    <a:pt x="358" y="1"/>
                  </a:lnTo>
                  <a:lnTo>
                    <a:pt x="252" y="1"/>
                  </a:lnTo>
                  <a:lnTo>
                    <a:pt x="252" y="1"/>
                  </a:lnTo>
                  <a:lnTo>
                    <a:pt x="236" y="1"/>
                  </a:lnTo>
                  <a:lnTo>
                    <a:pt x="219" y="4"/>
                  </a:lnTo>
                  <a:lnTo>
                    <a:pt x="196" y="9"/>
                  </a:lnTo>
                  <a:lnTo>
                    <a:pt x="184" y="13"/>
                  </a:lnTo>
                  <a:lnTo>
                    <a:pt x="172" y="18"/>
                  </a:lnTo>
                  <a:lnTo>
                    <a:pt x="159" y="24"/>
                  </a:lnTo>
                  <a:lnTo>
                    <a:pt x="147" y="32"/>
                  </a:lnTo>
                  <a:lnTo>
                    <a:pt x="134" y="41"/>
                  </a:lnTo>
                  <a:lnTo>
                    <a:pt x="122" y="52"/>
                  </a:lnTo>
                  <a:lnTo>
                    <a:pt x="110" y="64"/>
                  </a:lnTo>
                  <a:lnTo>
                    <a:pt x="99" y="79"/>
                  </a:lnTo>
                  <a:lnTo>
                    <a:pt x="99" y="79"/>
                  </a:lnTo>
                  <a:lnTo>
                    <a:pt x="88" y="95"/>
                  </a:lnTo>
                  <a:lnTo>
                    <a:pt x="79" y="116"/>
                  </a:lnTo>
                  <a:lnTo>
                    <a:pt x="69" y="139"/>
                  </a:lnTo>
                  <a:lnTo>
                    <a:pt x="60" y="164"/>
                  </a:lnTo>
                  <a:lnTo>
                    <a:pt x="52" y="191"/>
                  </a:lnTo>
                  <a:lnTo>
                    <a:pt x="43" y="219"/>
                  </a:lnTo>
                  <a:lnTo>
                    <a:pt x="29" y="275"/>
                  </a:lnTo>
                  <a:lnTo>
                    <a:pt x="17" y="327"/>
                  </a:lnTo>
                  <a:lnTo>
                    <a:pt x="8" y="370"/>
                  </a:lnTo>
                  <a:lnTo>
                    <a:pt x="1" y="410"/>
                  </a:lnTo>
                  <a:lnTo>
                    <a:pt x="1" y="410"/>
                  </a:lnTo>
                  <a:lnTo>
                    <a:pt x="0" y="421"/>
                  </a:lnTo>
                  <a:lnTo>
                    <a:pt x="1" y="432"/>
                  </a:lnTo>
                  <a:lnTo>
                    <a:pt x="5" y="444"/>
                  </a:lnTo>
                  <a:lnTo>
                    <a:pt x="8" y="450"/>
                  </a:lnTo>
                  <a:lnTo>
                    <a:pt x="12" y="456"/>
                  </a:lnTo>
                  <a:lnTo>
                    <a:pt x="17" y="461"/>
                  </a:lnTo>
                  <a:lnTo>
                    <a:pt x="24" y="466"/>
                  </a:lnTo>
                  <a:lnTo>
                    <a:pt x="32" y="470"/>
                  </a:lnTo>
                  <a:lnTo>
                    <a:pt x="41" y="473"/>
                  </a:lnTo>
                  <a:lnTo>
                    <a:pt x="52" y="474"/>
                  </a:lnTo>
                  <a:lnTo>
                    <a:pt x="65" y="476"/>
                  </a:lnTo>
                  <a:lnTo>
                    <a:pt x="378" y="476"/>
                  </a:lnTo>
                  <a:lnTo>
                    <a:pt x="378" y="476"/>
                  </a:lnTo>
                  <a:lnTo>
                    <a:pt x="397" y="417"/>
                  </a:lnTo>
                  <a:lnTo>
                    <a:pt x="406" y="389"/>
                  </a:lnTo>
                  <a:lnTo>
                    <a:pt x="417" y="362"/>
                  </a:lnTo>
                  <a:lnTo>
                    <a:pt x="426" y="337"/>
                  </a:lnTo>
                  <a:lnTo>
                    <a:pt x="437" y="313"/>
                  </a:lnTo>
                  <a:lnTo>
                    <a:pt x="449" y="292"/>
                  </a:lnTo>
                  <a:lnTo>
                    <a:pt x="460" y="274"/>
                  </a:lnTo>
                  <a:lnTo>
                    <a:pt x="460" y="274"/>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grpSp>
      <p:sp>
        <p:nvSpPr>
          <p:cNvPr id="15" name="Titre 1"/>
          <p:cNvSpPr>
            <a:spLocks noGrp="1"/>
          </p:cNvSpPr>
          <p:nvPr>
            <p:ph type="title"/>
          </p:nvPr>
        </p:nvSpPr>
        <p:spPr>
          <a:xfrm>
            <a:off x="561900" y="0"/>
            <a:ext cx="8045374" cy="790031"/>
          </a:xfrm>
        </p:spPr>
        <p:txBody>
          <a:bodyPr/>
          <a:lstStyle/>
          <a:p>
            <a:r>
              <a:rPr lang="fr-FR" sz="1800" dirty="0">
                <a:solidFill>
                  <a:srgbClr val="CF022B"/>
                </a:solidFill>
              </a:rPr>
              <a:t>mission principale d'un centre de services</a:t>
            </a:r>
          </a:p>
        </p:txBody>
      </p:sp>
      <p:sp>
        <p:nvSpPr>
          <p:cNvPr id="16" name="Título 2"/>
          <p:cNvSpPr txBox="1">
            <a:spLocks/>
          </p:cNvSpPr>
          <p:nvPr/>
        </p:nvSpPr>
        <p:spPr bwMode="gray">
          <a:xfrm>
            <a:off x="531813" y="178897"/>
            <a:ext cx="8045374" cy="332546"/>
          </a:xfrm>
          <a:prstGeom prst="rect">
            <a:avLst/>
          </a:prstGeom>
        </p:spPr>
        <p:txBody>
          <a:bodyPr vert="horz" lIns="0" tIns="45710" rIns="0" bIns="45710" rtlCol="0" anchor="b">
            <a:noAutofit/>
          </a:bodyPr>
          <a:lstStyle>
            <a:lvl1pPr algn="l" defTabSz="914199" rtl="0" eaLnBrk="1" latinLnBrk="0" hangingPunct="1">
              <a:lnSpc>
                <a:spcPct val="90000"/>
              </a:lnSpc>
              <a:spcBef>
                <a:spcPct val="0"/>
              </a:spcBef>
              <a:buNone/>
              <a:defRPr sz="2200"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GB" dirty="0"/>
              <a:t>Centres de services </a:t>
            </a:r>
            <a:r>
              <a:rPr lang="en-GB" dirty="0" err="1"/>
              <a:t>sopra</a:t>
            </a:r>
            <a:r>
              <a:rPr lang="en-GB" dirty="0"/>
              <a:t> </a:t>
            </a:r>
            <a:r>
              <a:rPr lang="en-GB" dirty="0" err="1"/>
              <a:t>steria</a:t>
            </a:r>
            <a:endParaRPr lang="es-ES" dirty="0"/>
          </a:p>
        </p:txBody>
      </p:sp>
      <p:pic>
        <p:nvPicPr>
          <p:cNvPr id="17" name="16 Imagen"/>
          <p:cNvPicPr>
            <a:picLocks noChangeAspect="1"/>
          </p:cNvPicPr>
          <p:nvPr/>
        </p:nvPicPr>
        <p:blipFill rotWithShape="1">
          <a:blip r:embed="rId3">
            <a:extLst>
              <a:ext uri="{28A0092B-C50C-407E-A947-70E740481C1C}">
                <a14:useLocalDpi xmlns:a14="http://schemas.microsoft.com/office/drawing/2010/main" val="0"/>
              </a:ext>
            </a:extLst>
          </a:blip>
          <a:srcRect r="19897"/>
          <a:stretch/>
        </p:blipFill>
        <p:spPr>
          <a:xfrm>
            <a:off x="8432171" y="214031"/>
            <a:ext cx="543096" cy="576000"/>
          </a:xfrm>
          <a:prstGeom prst="rect">
            <a:avLst/>
          </a:prstGeom>
        </p:spPr>
      </p:pic>
      <p:sp>
        <p:nvSpPr>
          <p:cNvPr id="18" name="Rectangle à quatre flèches 4"/>
          <p:cNvSpPr/>
          <p:nvPr/>
        </p:nvSpPr>
        <p:spPr>
          <a:xfrm>
            <a:off x="3203848" y="1653260"/>
            <a:ext cx="2736304" cy="2423892"/>
          </a:xfrm>
          <a:prstGeom prst="quadArrowCallout">
            <a:avLst>
              <a:gd name="adj1" fmla="val 18515"/>
              <a:gd name="adj2" fmla="val 18515"/>
              <a:gd name="adj3" fmla="val 15927"/>
              <a:gd name="adj4" fmla="val 48123"/>
            </a:avLst>
          </a:prstGeom>
          <a:solidFill>
            <a:srgbClr val="CF022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effectLst>
                  <a:outerShdw blurRad="38100" dist="38100" dir="2700000" algn="tl">
                    <a:srgbClr val="000000">
                      <a:alpha val="43137"/>
                    </a:srgbClr>
                  </a:outerShdw>
                </a:effectLst>
              </a:rPr>
              <a:t>Centre de Services du Groupe</a:t>
            </a:r>
          </a:p>
        </p:txBody>
      </p:sp>
      <p:pic>
        <p:nvPicPr>
          <p:cNvPr id="19"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019014" y="3766068"/>
            <a:ext cx="1069527" cy="807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Groupe 9"/>
          <p:cNvGrpSpPr/>
          <p:nvPr/>
        </p:nvGrpSpPr>
        <p:grpSpPr>
          <a:xfrm>
            <a:off x="1827406" y="3631651"/>
            <a:ext cx="4296048" cy="1438904"/>
            <a:chOff x="1827405" y="4121053"/>
            <a:chExt cx="4296048" cy="1438904"/>
          </a:xfrm>
        </p:grpSpPr>
        <p:sp>
          <p:nvSpPr>
            <p:cNvPr id="21" name="Rectangle à coins arrondis 8"/>
            <p:cNvSpPr/>
            <p:nvPr/>
          </p:nvSpPr>
          <p:spPr>
            <a:xfrm>
              <a:off x="3045718" y="4566554"/>
              <a:ext cx="3077735" cy="993403"/>
            </a:xfrm>
            <a:prstGeom prst="roundRect">
              <a:avLst/>
            </a:prstGeom>
            <a:solidFill>
              <a:schemeClr val="bg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1" algn="ctr"/>
              <a:r>
                <a:rPr lang="fr-FR" u="sng" dirty="0">
                  <a:solidFill>
                    <a:srgbClr val="CF022B"/>
                  </a:solidFill>
                </a:rPr>
                <a:t>Excellence</a:t>
              </a:r>
              <a:r>
                <a:rPr lang="fr-FR" dirty="0">
                  <a:solidFill>
                    <a:srgbClr val="CF022B"/>
                  </a:solidFill>
                </a:rPr>
                <a:t> pour/de nos ingénieurs: formations, carrières, le meilleur rôle, </a:t>
              </a:r>
              <a:r>
                <a:rPr lang="en-GB" dirty="0">
                  <a:solidFill>
                    <a:srgbClr val="CF022B"/>
                  </a:solidFill>
                </a:rPr>
                <a:t>… </a:t>
              </a:r>
              <a:endParaRPr lang="en-GB" sz="1200" dirty="0">
                <a:solidFill>
                  <a:srgbClr val="CF022B"/>
                </a:solidFill>
              </a:endParaRPr>
            </a:p>
          </p:txBody>
        </p:sp>
        <p:pic>
          <p:nvPicPr>
            <p:cNvPr id="22"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27405" y="4121053"/>
              <a:ext cx="1205726" cy="1205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3" name="Groupe 10"/>
          <p:cNvGrpSpPr/>
          <p:nvPr/>
        </p:nvGrpSpPr>
        <p:grpSpPr>
          <a:xfrm>
            <a:off x="618122" y="1234853"/>
            <a:ext cx="2532723" cy="2412438"/>
            <a:chOff x="742762" y="2035302"/>
            <a:chExt cx="2274848" cy="2412438"/>
          </a:xfrm>
        </p:grpSpPr>
        <p:sp>
          <p:nvSpPr>
            <p:cNvPr id="24" name="Rectangle à coins arrondis 7"/>
            <p:cNvSpPr/>
            <p:nvPr/>
          </p:nvSpPr>
          <p:spPr>
            <a:xfrm>
              <a:off x="742762" y="2876922"/>
              <a:ext cx="2274848" cy="1570818"/>
            </a:xfrm>
            <a:prstGeom prst="roundRect">
              <a:avLst/>
            </a:prstGeom>
            <a:solidFill>
              <a:schemeClr val="bg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1"/>
              <a:r>
                <a:rPr lang="fr-FR" u="sng" dirty="0">
                  <a:solidFill>
                    <a:srgbClr val="CF022B"/>
                  </a:solidFill>
                </a:rPr>
                <a:t>Capacité</a:t>
              </a:r>
              <a:r>
                <a:rPr lang="fr-FR" dirty="0">
                  <a:solidFill>
                    <a:srgbClr val="CF022B"/>
                  </a:solidFill>
                </a:rPr>
                <a:t> : Synergies, équilibrer la charge de travail, </a:t>
              </a:r>
            </a:p>
            <a:p>
              <a:pPr marL="88900" lvl="1"/>
              <a:r>
                <a:rPr lang="fr-FR" dirty="0">
                  <a:solidFill>
                    <a:srgbClr val="CF022B"/>
                  </a:solidFill>
                </a:rPr>
                <a:t>Montée en charge / décélération, … </a:t>
              </a:r>
            </a:p>
          </p:txBody>
        </p:sp>
        <p:pic>
          <p:nvPicPr>
            <p:cNvPr id="2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65453" y="2035302"/>
              <a:ext cx="869098" cy="827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6"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88260" y="1002212"/>
            <a:ext cx="900693" cy="90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ectangle à coins arrondis 5"/>
          <p:cNvSpPr/>
          <p:nvPr/>
        </p:nvSpPr>
        <p:spPr>
          <a:xfrm>
            <a:off x="3033132" y="745809"/>
            <a:ext cx="3077735" cy="880941"/>
          </a:xfrm>
          <a:prstGeom prst="roundRect">
            <a:avLst/>
          </a:prstGeom>
          <a:solidFill>
            <a:schemeClr val="bg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1" algn="ctr"/>
            <a:r>
              <a:rPr lang="fr-FR" dirty="0">
                <a:solidFill>
                  <a:srgbClr val="CF022B"/>
                </a:solidFill>
              </a:rPr>
              <a:t>Optimisation du Rapport Coût - Qualité</a:t>
            </a:r>
            <a:endParaRPr lang="fr-FR" sz="1200" dirty="0">
              <a:solidFill>
                <a:srgbClr val="CF022B"/>
              </a:solidFill>
            </a:endParaRPr>
          </a:p>
        </p:txBody>
      </p:sp>
      <p:sp>
        <p:nvSpPr>
          <p:cNvPr id="28" name="Rectangle à coins arrondis 6"/>
          <p:cNvSpPr/>
          <p:nvPr/>
        </p:nvSpPr>
        <p:spPr>
          <a:xfrm>
            <a:off x="5993155" y="2198381"/>
            <a:ext cx="2274848" cy="1327002"/>
          </a:xfrm>
          <a:prstGeom prst="roundRect">
            <a:avLst/>
          </a:prstGeom>
          <a:solidFill>
            <a:schemeClr val="bg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1" algn="ctr"/>
            <a:r>
              <a:rPr lang="en-GB" u="sng" dirty="0">
                <a:solidFill>
                  <a:srgbClr val="CF022B"/>
                </a:solidFill>
              </a:rPr>
              <a:t>Industrialisation</a:t>
            </a:r>
            <a:r>
              <a:rPr lang="en-GB" dirty="0">
                <a:solidFill>
                  <a:srgbClr val="CF022B"/>
                </a:solidFill>
              </a:rPr>
              <a:t>: </a:t>
            </a:r>
            <a:r>
              <a:rPr lang="en-GB" sz="1200" dirty="0">
                <a:solidFill>
                  <a:srgbClr val="CF022B"/>
                </a:solidFill>
              </a:rPr>
              <a:t> </a:t>
            </a:r>
            <a:r>
              <a:rPr lang="en-GB" dirty="0">
                <a:solidFill>
                  <a:srgbClr val="CF022B"/>
                </a:solidFill>
              </a:rPr>
              <a:t>P</a:t>
            </a:r>
            <a:r>
              <a:rPr lang="fr-FR" dirty="0" err="1">
                <a:solidFill>
                  <a:srgbClr val="CF022B"/>
                </a:solidFill>
              </a:rPr>
              <a:t>rocessus</a:t>
            </a:r>
            <a:r>
              <a:rPr lang="fr-FR" dirty="0">
                <a:solidFill>
                  <a:srgbClr val="CF022B"/>
                </a:solidFill>
              </a:rPr>
              <a:t>, méthodologies, bonnes pratiques, outils,…</a:t>
            </a:r>
            <a:endParaRPr lang="en-GB" dirty="0">
              <a:solidFill>
                <a:srgbClr val="CF022B"/>
              </a:solidFill>
            </a:endParaRPr>
          </a:p>
        </p:txBody>
      </p:sp>
      <p:sp>
        <p:nvSpPr>
          <p:cNvPr id="29"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3531446083"/>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4 Marcador de número de diapositiva"/>
          <p:cNvSpPr>
            <a:spLocks noGrp="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C70B86-6993-4B75-B379-022C018F248E}" type="slidenum">
              <a:rPr lang="fr-FR" altLang="fr-FR"/>
              <a:pPr/>
              <a:t>13</a:t>
            </a:fld>
            <a:endParaRPr lang="fr-FR" altLang="fr-FR" dirty="0"/>
          </a:p>
        </p:txBody>
      </p:sp>
      <p:sp>
        <p:nvSpPr>
          <p:cNvPr id="173" name="Titre 1"/>
          <p:cNvSpPr txBox="1">
            <a:spLocks/>
          </p:cNvSpPr>
          <p:nvPr/>
        </p:nvSpPr>
        <p:spPr bwMode="gray">
          <a:xfrm>
            <a:off x="531813" y="126087"/>
            <a:ext cx="7834237" cy="332454"/>
          </a:xfrm>
          <a:prstGeom prst="rect">
            <a:avLst/>
          </a:prstGeom>
        </p:spPr>
        <p:txBody>
          <a:bodyPr vert="horz" lIns="0" tIns="45710" rIns="0" bIns="45710" rtlCol="0" anchor="b">
            <a:noAutofit/>
          </a:bodyPr>
          <a:lstStyle>
            <a:lvl1pPr algn="l" defTabSz="914199" rtl="0" eaLnBrk="1" latinLnBrk="0" hangingPunct="1">
              <a:lnSpc>
                <a:spcPct val="90000"/>
              </a:lnSpc>
              <a:spcBef>
                <a:spcPct val="0"/>
              </a:spcBef>
              <a:buNone/>
              <a:defRPr sz="2200"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r-FR" dirty="0"/>
              <a:t>Centres de services </a:t>
            </a:r>
            <a:r>
              <a:rPr lang="fr-FR" dirty="0" err="1"/>
              <a:t>sopra</a:t>
            </a:r>
            <a:r>
              <a:rPr lang="fr-FR" dirty="0"/>
              <a:t> </a:t>
            </a:r>
            <a:r>
              <a:rPr lang="fr-FR" dirty="0" err="1"/>
              <a:t>steria</a:t>
            </a:r>
            <a:endParaRPr lang="fr-FR" dirty="0"/>
          </a:p>
        </p:txBody>
      </p:sp>
      <p:sp>
        <p:nvSpPr>
          <p:cNvPr id="174" name="Marcador de texto 5"/>
          <p:cNvSpPr txBox="1">
            <a:spLocks/>
          </p:cNvSpPr>
          <p:nvPr/>
        </p:nvSpPr>
        <p:spPr>
          <a:xfrm>
            <a:off x="465455" y="656433"/>
            <a:ext cx="8045450" cy="269875"/>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cap="all" dirty="0">
              <a:solidFill>
                <a:srgbClr val="CC0000"/>
              </a:solidFill>
              <a:latin typeface="+mj-lt"/>
            </a:endParaRPr>
          </a:p>
        </p:txBody>
      </p:sp>
      <p:sp>
        <p:nvSpPr>
          <p:cNvPr id="176" name="Titre 1"/>
          <p:cNvSpPr>
            <a:spLocks noGrp="1"/>
          </p:cNvSpPr>
          <p:nvPr>
            <p:ph type="title"/>
          </p:nvPr>
        </p:nvSpPr>
        <p:spPr>
          <a:xfrm>
            <a:off x="531813" y="168118"/>
            <a:ext cx="8058001" cy="580845"/>
          </a:xfrm>
        </p:spPr>
        <p:txBody>
          <a:bodyPr/>
          <a:lstStyle/>
          <a:p>
            <a:r>
              <a:rPr lang="fr-FR" sz="1800" dirty="0" smtClean="0">
                <a:solidFill>
                  <a:srgbClr val="CF022B"/>
                </a:solidFill>
              </a:rPr>
              <a:t>CS &amp; «Réseau des </a:t>
            </a:r>
            <a:r>
              <a:rPr lang="fr-FR" sz="1800" dirty="0" err="1" smtClean="0">
                <a:solidFill>
                  <a:srgbClr val="CF022B"/>
                </a:solidFill>
              </a:rPr>
              <a:t>cs</a:t>
            </a:r>
            <a:r>
              <a:rPr lang="fr-FR" sz="1800" dirty="0" smtClean="0">
                <a:solidFill>
                  <a:srgbClr val="CF022B"/>
                </a:solidFill>
              </a:rPr>
              <a:t>»</a:t>
            </a:r>
            <a:endParaRPr lang="fr-FR" sz="1800" dirty="0">
              <a:solidFill>
                <a:srgbClr val="CF022B"/>
              </a:solidFill>
            </a:endParaRPr>
          </a:p>
        </p:txBody>
      </p:sp>
      <p:grpSp>
        <p:nvGrpSpPr>
          <p:cNvPr id="203" name="Groupe 12"/>
          <p:cNvGrpSpPr/>
          <p:nvPr/>
        </p:nvGrpSpPr>
        <p:grpSpPr>
          <a:xfrm>
            <a:off x="1523695" y="1677773"/>
            <a:ext cx="256953" cy="217583"/>
            <a:chOff x="708869" y="2010022"/>
            <a:chExt cx="234978" cy="204735"/>
          </a:xfrm>
        </p:grpSpPr>
        <p:sp>
          <p:nvSpPr>
            <p:cNvPr id="205" name="Freeform 65"/>
            <p:cNvSpPr>
              <a:spLocks/>
            </p:cNvSpPr>
            <p:nvPr/>
          </p:nvSpPr>
          <p:spPr bwMode="auto">
            <a:xfrm>
              <a:off x="770707" y="2123308"/>
              <a:ext cx="118137" cy="91449"/>
            </a:xfrm>
            <a:custGeom>
              <a:avLst/>
              <a:gdLst>
                <a:gd name="T0" fmla="*/ 48 w 811"/>
                <a:gd name="T1" fmla="*/ 583 h 626"/>
                <a:gd name="T2" fmla="*/ 751 w 811"/>
                <a:gd name="T3" fmla="*/ 583 h 626"/>
                <a:gd name="T4" fmla="*/ 776 w 811"/>
                <a:gd name="T5" fmla="*/ 579 h 626"/>
                <a:gd name="T6" fmla="*/ 788 w 811"/>
                <a:gd name="T7" fmla="*/ 575 h 626"/>
                <a:gd name="T8" fmla="*/ 803 w 811"/>
                <a:gd name="T9" fmla="*/ 565 h 626"/>
                <a:gd name="T10" fmla="*/ 809 w 811"/>
                <a:gd name="T11" fmla="*/ 555 h 626"/>
                <a:gd name="T12" fmla="*/ 811 w 811"/>
                <a:gd name="T13" fmla="*/ 538 h 626"/>
                <a:gd name="T14" fmla="*/ 805 w 811"/>
                <a:gd name="T15" fmla="*/ 495 h 626"/>
                <a:gd name="T16" fmla="*/ 782 w 811"/>
                <a:gd name="T17" fmla="*/ 380 h 626"/>
                <a:gd name="T18" fmla="*/ 758 w 811"/>
                <a:gd name="T19" fmla="*/ 282 h 626"/>
                <a:gd name="T20" fmla="*/ 738 w 811"/>
                <a:gd name="T21" fmla="*/ 221 h 626"/>
                <a:gd name="T22" fmla="*/ 716 w 811"/>
                <a:gd name="T23" fmla="*/ 163 h 626"/>
                <a:gd name="T24" fmla="*/ 692 w 811"/>
                <a:gd name="T25" fmla="*/ 117 h 626"/>
                <a:gd name="T26" fmla="*/ 676 w 811"/>
                <a:gd name="T27" fmla="*/ 94 h 626"/>
                <a:gd name="T28" fmla="*/ 663 w 811"/>
                <a:gd name="T29" fmla="*/ 75 h 626"/>
                <a:gd name="T30" fmla="*/ 634 w 811"/>
                <a:gd name="T31" fmla="*/ 46 h 626"/>
                <a:gd name="T32" fmla="*/ 600 w 811"/>
                <a:gd name="T33" fmla="*/ 24 h 626"/>
                <a:gd name="T34" fmla="*/ 565 w 811"/>
                <a:gd name="T35" fmla="*/ 11 h 626"/>
                <a:gd name="T36" fmla="*/ 532 w 811"/>
                <a:gd name="T37" fmla="*/ 4 h 626"/>
                <a:gd name="T38" fmla="*/ 491 w 811"/>
                <a:gd name="T39" fmla="*/ 0 h 626"/>
                <a:gd name="T40" fmla="*/ 465 w 811"/>
                <a:gd name="T41" fmla="*/ 0 h 626"/>
                <a:gd name="T42" fmla="*/ 313 w 811"/>
                <a:gd name="T43" fmla="*/ 0 h 626"/>
                <a:gd name="T44" fmla="*/ 313 w 811"/>
                <a:gd name="T45" fmla="*/ 0 h 626"/>
                <a:gd name="T46" fmla="*/ 304 w 811"/>
                <a:gd name="T47" fmla="*/ 0 h 626"/>
                <a:gd name="T48" fmla="*/ 265 w 811"/>
                <a:gd name="T49" fmla="*/ 6 h 626"/>
                <a:gd name="T50" fmla="*/ 225 w 811"/>
                <a:gd name="T51" fmla="*/ 18 h 626"/>
                <a:gd name="T52" fmla="*/ 197 w 811"/>
                <a:gd name="T53" fmla="*/ 31 h 626"/>
                <a:gd name="T54" fmla="*/ 170 w 811"/>
                <a:gd name="T55" fmla="*/ 50 h 626"/>
                <a:gd name="T56" fmla="*/ 143 w 811"/>
                <a:gd name="T57" fmla="*/ 75 h 626"/>
                <a:gd name="T58" fmla="*/ 131 w 811"/>
                <a:gd name="T59" fmla="*/ 91 h 626"/>
                <a:gd name="T60" fmla="*/ 110 w 811"/>
                <a:gd name="T61" fmla="*/ 131 h 626"/>
                <a:gd name="T62" fmla="*/ 89 w 811"/>
                <a:gd name="T63" fmla="*/ 183 h 626"/>
                <a:gd name="T64" fmla="*/ 69 w 811"/>
                <a:gd name="T65" fmla="*/ 246 h 626"/>
                <a:gd name="T66" fmla="*/ 34 w 811"/>
                <a:gd name="T67" fmla="*/ 380 h 626"/>
                <a:gd name="T68" fmla="*/ 8 w 811"/>
                <a:gd name="T69" fmla="*/ 498 h 626"/>
                <a:gd name="T70" fmla="*/ 0 w 811"/>
                <a:gd name="T71" fmla="*/ 542 h 626"/>
                <a:gd name="T72" fmla="*/ 2 w 811"/>
                <a:gd name="T73" fmla="*/ 555 h 626"/>
                <a:gd name="T74" fmla="*/ 6 w 811"/>
                <a:gd name="T75" fmla="*/ 569 h 626"/>
                <a:gd name="T76" fmla="*/ 8 w 811"/>
                <a:gd name="T77" fmla="*/ 571 h 626"/>
                <a:gd name="T78" fmla="*/ 15 w 811"/>
                <a:gd name="T79" fmla="*/ 578 h 626"/>
                <a:gd name="T80" fmla="*/ 35 w 811"/>
                <a:gd name="T81" fmla="*/ 582 h 626"/>
                <a:gd name="T82" fmla="*/ 46 w 811"/>
                <a:gd name="T83" fmla="*/ 626 h 626"/>
                <a:gd name="T84" fmla="*/ 46 w 811"/>
                <a:gd name="T85" fmla="*/ 62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1" h="626">
                  <a:moveTo>
                    <a:pt x="46" y="626"/>
                  </a:moveTo>
                  <a:lnTo>
                    <a:pt x="48" y="583"/>
                  </a:lnTo>
                  <a:lnTo>
                    <a:pt x="751" y="583"/>
                  </a:lnTo>
                  <a:lnTo>
                    <a:pt x="751" y="583"/>
                  </a:lnTo>
                  <a:lnTo>
                    <a:pt x="764" y="582"/>
                  </a:lnTo>
                  <a:lnTo>
                    <a:pt x="776" y="579"/>
                  </a:lnTo>
                  <a:lnTo>
                    <a:pt x="788" y="575"/>
                  </a:lnTo>
                  <a:lnTo>
                    <a:pt x="788" y="575"/>
                  </a:lnTo>
                  <a:lnTo>
                    <a:pt x="799" y="569"/>
                  </a:lnTo>
                  <a:lnTo>
                    <a:pt x="803" y="565"/>
                  </a:lnTo>
                  <a:lnTo>
                    <a:pt x="806" y="560"/>
                  </a:lnTo>
                  <a:lnTo>
                    <a:pt x="809" y="555"/>
                  </a:lnTo>
                  <a:lnTo>
                    <a:pt x="810" y="550"/>
                  </a:lnTo>
                  <a:lnTo>
                    <a:pt x="811" y="538"/>
                  </a:lnTo>
                  <a:lnTo>
                    <a:pt x="811" y="538"/>
                  </a:lnTo>
                  <a:lnTo>
                    <a:pt x="805" y="495"/>
                  </a:lnTo>
                  <a:lnTo>
                    <a:pt x="795" y="442"/>
                  </a:lnTo>
                  <a:lnTo>
                    <a:pt x="782" y="380"/>
                  </a:lnTo>
                  <a:lnTo>
                    <a:pt x="767" y="316"/>
                  </a:lnTo>
                  <a:lnTo>
                    <a:pt x="758" y="282"/>
                  </a:lnTo>
                  <a:lnTo>
                    <a:pt x="748" y="252"/>
                  </a:lnTo>
                  <a:lnTo>
                    <a:pt x="738" y="221"/>
                  </a:lnTo>
                  <a:lnTo>
                    <a:pt x="727" y="192"/>
                  </a:lnTo>
                  <a:lnTo>
                    <a:pt x="716" y="163"/>
                  </a:lnTo>
                  <a:lnTo>
                    <a:pt x="704" y="139"/>
                  </a:lnTo>
                  <a:lnTo>
                    <a:pt x="692" y="117"/>
                  </a:lnTo>
                  <a:lnTo>
                    <a:pt x="679" y="98"/>
                  </a:lnTo>
                  <a:lnTo>
                    <a:pt x="676" y="94"/>
                  </a:lnTo>
                  <a:lnTo>
                    <a:pt x="676" y="94"/>
                  </a:lnTo>
                  <a:lnTo>
                    <a:pt x="663" y="75"/>
                  </a:lnTo>
                  <a:lnTo>
                    <a:pt x="648" y="59"/>
                  </a:lnTo>
                  <a:lnTo>
                    <a:pt x="634" y="46"/>
                  </a:lnTo>
                  <a:lnTo>
                    <a:pt x="618" y="34"/>
                  </a:lnTo>
                  <a:lnTo>
                    <a:pt x="600" y="24"/>
                  </a:lnTo>
                  <a:lnTo>
                    <a:pt x="583" y="18"/>
                  </a:lnTo>
                  <a:lnTo>
                    <a:pt x="565" y="11"/>
                  </a:lnTo>
                  <a:lnTo>
                    <a:pt x="548" y="7"/>
                  </a:lnTo>
                  <a:lnTo>
                    <a:pt x="532" y="4"/>
                  </a:lnTo>
                  <a:lnTo>
                    <a:pt x="517" y="2"/>
                  </a:lnTo>
                  <a:lnTo>
                    <a:pt x="491" y="0"/>
                  </a:lnTo>
                  <a:lnTo>
                    <a:pt x="473" y="0"/>
                  </a:lnTo>
                  <a:lnTo>
                    <a:pt x="465" y="0"/>
                  </a:lnTo>
                  <a:lnTo>
                    <a:pt x="461" y="0"/>
                  </a:lnTo>
                  <a:lnTo>
                    <a:pt x="313" y="0"/>
                  </a:lnTo>
                  <a:lnTo>
                    <a:pt x="313" y="0"/>
                  </a:lnTo>
                  <a:lnTo>
                    <a:pt x="313" y="0"/>
                  </a:lnTo>
                  <a:lnTo>
                    <a:pt x="313" y="0"/>
                  </a:lnTo>
                  <a:lnTo>
                    <a:pt x="304" y="0"/>
                  </a:lnTo>
                  <a:lnTo>
                    <a:pt x="286" y="3"/>
                  </a:lnTo>
                  <a:lnTo>
                    <a:pt x="265" y="6"/>
                  </a:lnTo>
                  <a:lnTo>
                    <a:pt x="239" y="12"/>
                  </a:lnTo>
                  <a:lnTo>
                    <a:pt x="225" y="18"/>
                  </a:lnTo>
                  <a:lnTo>
                    <a:pt x="211" y="24"/>
                  </a:lnTo>
                  <a:lnTo>
                    <a:pt x="197" y="31"/>
                  </a:lnTo>
                  <a:lnTo>
                    <a:pt x="183" y="40"/>
                  </a:lnTo>
                  <a:lnTo>
                    <a:pt x="170" y="50"/>
                  </a:lnTo>
                  <a:lnTo>
                    <a:pt x="157" y="62"/>
                  </a:lnTo>
                  <a:lnTo>
                    <a:pt x="143" y="75"/>
                  </a:lnTo>
                  <a:lnTo>
                    <a:pt x="131" y="91"/>
                  </a:lnTo>
                  <a:lnTo>
                    <a:pt x="131" y="91"/>
                  </a:lnTo>
                  <a:lnTo>
                    <a:pt x="121" y="109"/>
                  </a:lnTo>
                  <a:lnTo>
                    <a:pt x="110" y="131"/>
                  </a:lnTo>
                  <a:lnTo>
                    <a:pt x="98" y="157"/>
                  </a:lnTo>
                  <a:lnTo>
                    <a:pt x="89" y="183"/>
                  </a:lnTo>
                  <a:lnTo>
                    <a:pt x="78" y="214"/>
                  </a:lnTo>
                  <a:lnTo>
                    <a:pt x="69" y="246"/>
                  </a:lnTo>
                  <a:lnTo>
                    <a:pt x="50" y="313"/>
                  </a:lnTo>
                  <a:lnTo>
                    <a:pt x="34" y="380"/>
                  </a:lnTo>
                  <a:lnTo>
                    <a:pt x="19" y="443"/>
                  </a:lnTo>
                  <a:lnTo>
                    <a:pt x="8" y="498"/>
                  </a:lnTo>
                  <a:lnTo>
                    <a:pt x="0" y="542"/>
                  </a:lnTo>
                  <a:lnTo>
                    <a:pt x="0" y="542"/>
                  </a:lnTo>
                  <a:lnTo>
                    <a:pt x="0" y="547"/>
                  </a:lnTo>
                  <a:lnTo>
                    <a:pt x="2" y="555"/>
                  </a:lnTo>
                  <a:lnTo>
                    <a:pt x="3" y="563"/>
                  </a:lnTo>
                  <a:lnTo>
                    <a:pt x="6" y="569"/>
                  </a:lnTo>
                  <a:lnTo>
                    <a:pt x="8" y="571"/>
                  </a:lnTo>
                  <a:lnTo>
                    <a:pt x="8" y="571"/>
                  </a:lnTo>
                  <a:lnTo>
                    <a:pt x="11" y="575"/>
                  </a:lnTo>
                  <a:lnTo>
                    <a:pt x="15" y="578"/>
                  </a:lnTo>
                  <a:lnTo>
                    <a:pt x="26" y="581"/>
                  </a:lnTo>
                  <a:lnTo>
                    <a:pt x="35" y="582"/>
                  </a:lnTo>
                  <a:lnTo>
                    <a:pt x="46" y="583"/>
                  </a:lnTo>
                  <a:lnTo>
                    <a:pt x="46" y="626"/>
                  </a:lnTo>
                  <a:lnTo>
                    <a:pt x="46" y="626"/>
                  </a:lnTo>
                  <a:lnTo>
                    <a:pt x="46" y="626"/>
                  </a:lnTo>
                  <a:lnTo>
                    <a:pt x="46" y="62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6" name="Freeform 66"/>
            <p:cNvSpPr>
              <a:spLocks/>
            </p:cNvSpPr>
            <p:nvPr/>
          </p:nvSpPr>
          <p:spPr bwMode="auto">
            <a:xfrm>
              <a:off x="789084" y="2020046"/>
              <a:ext cx="77008" cy="77009"/>
            </a:xfrm>
            <a:custGeom>
              <a:avLst/>
              <a:gdLst>
                <a:gd name="T0" fmla="*/ 264 w 528"/>
                <a:gd name="T1" fmla="*/ 529 h 529"/>
                <a:gd name="T2" fmla="*/ 318 w 528"/>
                <a:gd name="T3" fmla="*/ 523 h 529"/>
                <a:gd name="T4" fmla="*/ 367 w 528"/>
                <a:gd name="T5" fmla="*/ 508 h 529"/>
                <a:gd name="T6" fmla="*/ 411 w 528"/>
                <a:gd name="T7" fmla="*/ 484 h 529"/>
                <a:gd name="T8" fmla="*/ 451 w 528"/>
                <a:gd name="T9" fmla="*/ 452 h 529"/>
                <a:gd name="T10" fmla="*/ 484 w 528"/>
                <a:gd name="T11" fmla="*/ 412 h 529"/>
                <a:gd name="T12" fmla="*/ 508 w 528"/>
                <a:gd name="T13" fmla="*/ 368 h 529"/>
                <a:gd name="T14" fmla="*/ 522 w 528"/>
                <a:gd name="T15" fmla="*/ 319 h 529"/>
                <a:gd name="T16" fmla="*/ 528 w 528"/>
                <a:gd name="T17" fmla="*/ 265 h 529"/>
                <a:gd name="T18" fmla="*/ 526 w 528"/>
                <a:gd name="T19" fmla="*/ 238 h 529"/>
                <a:gd name="T20" fmla="*/ 517 w 528"/>
                <a:gd name="T21" fmla="*/ 186 h 529"/>
                <a:gd name="T22" fmla="*/ 497 w 528"/>
                <a:gd name="T23" fmla="*/ 139 h 529"/>
                <a:gd name="T24" fmla="*/ 467 w 528"/>
                <a:gd name="T25" fmla="*/ 97 h 529"/>
                <a:gd name="T26" fmla="*/ 431 w 528"/>
                <a:gd name="T27" fmla="*/ 61 h 529"/>
                <a:gd name="T28" fmla="*/ 390 w 528"/>
                <a:gd name="T29" fmla="*/ 33 h 529"/>
                <a:gd name="T30" fmla="*/ 343 w 528"/>
                <a:gd name="T31" fmla="*/ 12 h 529"/>
                <a:gd name="T32" fmla="*/ 291 w 528"/>
                <a:gd name="T33" fmla="*/ 2 h 529"/>
                <a:gd name="T34" fmla="*/ 264 w 528"/>
                <a:gd name="T35" fmla="*/ 0 h 529"/>
                <a:gd name="T36" fmla="*/ 211 w 528"/>
                <a:gd name="T37" fmla="*/ 6 h 529"/>
                <a:gd name="T38" fmla="*/ 162 w 528"/>
                <a:gd name="T39" fmla="*/ 22 h 529"/>
                <a:gd name="T40" fmla="*/ 116 w 528"/>
                <a:gd name="T41" fmla="*/ 46 h 529"/>
                <a:gd name="T42" fmla="*/ 77 w 528"/>
                <a:gd name="T43" fmla="*/ 78 h 529"/>
                <a:gd name="T44" fmla="*/ 45 w 528"/>
                <a:gd name="T45" fmla="*/ 117 h 529"/>
                <a:gd name="T46" fmla="*/ 21 w 528"/>
                <a:gd name="T47" fmla="*/ 162 h 529"/>
                <a:gd name="T48" fmla="*/ 5 w 528"/>
                <a:gd name="T49" fmla="*/ 212 h 529"/>
                <a:gd name="T50" fmla="*/ 0 w 528"/>
                <a:gd name="T51" fmla="*/ 265 h 529"/>
                <a:gd name="T52" fmla="*/ 1 w 528"/>
                <a:gd name="T53" fmla="*/ 292 h 529"/>
                <a:gd name="T54" fmla="*/ 12 w 528"/>
                <a:gd name="T55" fmla="*/ 343 h 529"/>
                <a:gd name="T56" fmla="*/ 32 w 528"/>
                <a:gd name="T57" fmla="*/ 391 h 529"/>
                <a:gd name="T58" fmla="*/ 60 w 528"/>
                <a:gd name="T59" fmla="*/ 432 h 529"/>
                <a:gd name="T60" fmla="*/ 96 w 528"/>
                <a:gd name="T61" fmla="*/ 468 h 529"/>
                <a:gd name="T62" fmla="*/ 139 w 528"/>
                <a:gd name="T63" fmla="*/ 498 h 529"/>
                <a:gd name="T64" fmla="*/ 186 w 528"/>
                <a:gd name="T65" fmla="*/ 518 h 529"/>
                <a:gd name="T66" fmla="*/ 238 w 528"/>
                <a:gd name="T67" fmla="*/ 527 h 529"/>
                <a:gd name="T68" fmla="*/ 264 w 528"/>
                <a:gd name="T69"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264" y="529"/>
                  </a:moveTo>
                  <a:lnTo>
                    <a:pt x="264" y="529"/>
                  </a:lnTo>
                  <a:lnTo>
                    <a:pt x="291" y="527"/>
                  </a:lnTo>
                  <a:lnTo>
                    <a:pt x="318" y="523"/>
                  </a:lnTo>
                  <a:lnTo>
                    <a:pt x="343" y="518"/>
                  </a:lnTo>
                  <a:lnTo>
                    <a:pt x="367" y="508"/>
                  </a:lnTo>
                  <a:lnTo>
                    <a:pt x="390" y="498"/>
                  </a:lnTo>
                  <a:lnTo>
                    <a:pt x="411" y="484"/>
                  </a:lnTo>
                  <a:lnTo>
                    <a:pt x="431" y="468"/>
                  </a:lnTo>
                  <a:lnTo>
                    <a:pt x="451" y="452"/>
                  </a:lnTo>
                  <a:lnTo>
                    <a:pt x="467" y="432"/>
                  </a:lnTo>
                  <a:lnTo>
                    <a:pt x="484" y="412"/>
                  </a:lnTo>
                  <a:lnTo>
                    <a:pt x="497" y="391"/>
                  </a:lnTo>
                  <a:lnTo>
                    <a:pt x="508" y="368"/>
                  </a:lnTo>
                  <a:lnTo>
                    <a:pt x="517" y="343"/>
                  </a:lnTo>
                  <a:lnTo>
                    <a:pt x="522" y="319"/>
                  </a:lnTo>
                  <a:lnTo>
                    <a:pt x="526" y="292"/>
                  </a:lnTo>
                  <a:lnTo>
                    <a:pt x="528" y="265"/>
                  </a:lnTo>
                  <a:lnTo>
                    <a:pt x="528" y="265"/>
                  </a:lnTo>
                  <a:lnTo>
                    <a:pt x="526" y="238"/>
                  </a:lnTo>
                  <a:lnTo>
                    <a:pt x="522" y="212"/>
                  </a:lnTo>
                  <a:lnTo>
                    <a:pt x="517" y="186"/>
                  </a:lnTo>
                  <a:lnTo>
                    <a:pt x="508" y="162"/>
                  </a:lnTo>
                  <a:lnTo>
                    <a:pt x="497" y="139"/>
                  </a:lnTo>
                  <a:lnTo>
                    <a:pt x="484" y="117"/>
                  </a:lnTo>
                  <a:lnTo>
                    <a:pt x="467" y="97"/>
                  </a:lnTo>
                  <a:lnTo>
                    <a:pt x="451" y="78"/>
                  </a:lnTo>
                  <a:lnTo>
                    <a:pt x="431" y="61"/>
                  </a:lnTo>
                  <a:lnTo>
                    <a:pt x="411" y="46"/>
                  </a:lnTo>
                  <a:lnTo>
                    <a:pt x="390" y="33"/>
                  </a:lnTo>
                  <a:lnTo>
                    <a:pt x="367" y="22"/>
                  </a:lnTo>
                  <a:lnTo>
                    <a:pt x="343" y="12"/>
                  </a:lnTo>
                  <a:lnTo>
                    <a:pt x="318" y="6"/>
                  </a:lnTo>
                  <a:lnTo>
                    <a:pt x="291" y="2"/>
                  </a:lnTo>
                  <a:lnTo>
                    <a:pt x="264" y="0"/>
                  </a:lnTo>
                  <a:lnTo>
                    <a:pt x="264" y="0"/>
                  </a:lnTo>
                  <a:lnTo>
                    <a:pt x="238" y="2"/>
                  </a:lnTo>
                  <a:lnTo>
                    <a:pt x="211" y="6"/>
                  </a:lnTo>
                  <a:lnTo>
                    <a:pt x="186" y="12"/>
                  </a:lnTo>
                  <a:lnTo>
                    <a:pt x="162" y="22"/>
                  </a:lnTo>
                  <a:lnTo>
                    <a:pt x="139" y="33"/>
                  </a:lnTo>
                  <a:lnTo>
                    <a:pt x="116" y="46"/>
                  </a:lnTo>
                  <a:lnTo>
                    <a:pt x="96" y="61"/>
                  </a:lnTo>
                  <a:lnTo>
                    <a:pt x="77" y="78"/>
                  </a:lnTo>
                  <a:lnTo>
                    <a:pt x="60" y="97"/>
                  </a:lnTo>
                  <a:lnTo>
                    <a:pt x="45" y="117"/>
                  </a:lnTo>
                  <a:lnTo>
                    <a:pt x="32" y="139"/>
                  </a:lnTo>
                  <a:lnTo>
                    <a:pt x="21" y="162"/>
                  </a:lnTo>
                  <a:lnTo>
                    <a:pt x="12" y="186"/>
                  </a:lnTo>
                  <a:lnTo>
                    <a:pt x="5" y="212"/>
                  </a:lnTo>
                  <a:lnTo>
                    <a:pt x="1" y="238"/>
                  </a:lnTo>
                  <a:lnTo>
                    <a:pt x="0" y="265"/>
                  </a:lnTo>
                  <a:lnTo>
                    <a:pt x="0" y="265"/>
                  </a:lnTo>
                  <a:lnTo>
                    <a:pt x="1" y="292"/>
                  </a:lnTo>
                  <a:lnTo>
                    <a:pt x="5" y="319"/>
                  </a:lnTo>
                  <a:lnTo>
                    <a:pt x="12" y="343"/>
                  </a:lnTo>
                  <a:lnTo>
                    <a:pt x="21" y="368"/>
                  </a:lnTo>
                  <a:lnTo>
                    <a:pt x="32" y="391"/>
                  </a:lnTo>
                  <a:lnTo>
                    <a:pt x="45" y="412"/>
                  </a:lnTo>
                  <a:lnTo>
                    <a:pt x="60" y="432"/>
                  </a:lnTo>
                  <a:lnTo>
                    <a:pt x="77" y="452"/>
                  </a:lnTo>
                  <a:lnTo>
                    <a:pt x="96" y="468"/>
                  </a:lnTo>
                  <a:lnTo>
                    <a:pt x="116" y="484"/>
                  </a:lnTo>
                  <a:lnTo>
                    <a:pt x="139" y="498"/>
                  </a:lnTo>
                  <a:lnTo>
                    <a:pt x="162" y="508"/>
                  </a:lnTo>
                  <a:lnTo>
                    <a:pt x="186" y="518"/>
                  </a:lnTo>
                  <a:lnTo>
                    <a:pt x="211" y="523"/>
                  </a:lnTo>
                  <a:lnTo>
                    <a:pt x="238" y="527"/>
                  </a:lnTo>
                  <a:lnTo>
                    <a:pt x="264" y="529"/>
                  </a:lnTo>
                  <a:lnTo>
                    <a:pt x="264" y="52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7" name="Freeform 67"/>
            <p:cNvSpPr>
              <a:spLocks/>
            </p:cNvSpPr>
            <p:nvPr/>
          </p:nvSpPr>
          <p:spPr bwMode="auto">
            <a:xfrm>
              <a:off x="871652" y="2010022"/>
              <a:ext cx="56006" cy="63883"/>
            </a:xfrm>
            <a:custGeom>
              <a:avLst/>
              <a:gdLst>
                <a:gd name="T0" fmla="*/ 74 w 383"/>
                <a:gd name="T1" fmla="*/ 291 h 437"/>
                <a:gd name="T2" fmla="*/ 69 w 383"/>
                <a:gd name="T3" fmla="*/ 350 h 437"/>
                <a:gd name="T4" fmla="*/ 54 w 383"/>
                <a:gd name="T5" fmla="*/ 406 h 437"/>
                <a:gd name="T6" fmla="*/ 66 w 383"/>
                <a:gd name="T7" fmla="*/ 413 h 437"/>
                <a:gd name="T8" fmla="*/ 93 w 383"/>
                <a:gd name="T9" fmla="*/ 425 h 437"/>
                <a:gd name="T10" fmla="*/ 121 w 383"/>
                <a:gd name="T11" fmla="*/ 433 h 437"/>
                <a:gd name="T12" fmla="*/ 149 w 383"/>
                <a:gd name="T13" fmla="*/ 437 h 437"/>
                <a:gd name="T14" fmla="*/ 165 w 383"/>
                <a:gd name="T15" fmla="*/ 437 h 437"/>
                <a:gd name="T16" fmla="*/ 209 w 383"/>
                <a:gd name="T17" fmla="*/ 433 h 437"/>
                <a:gd name="T18" fmla="*/ 249 w 383"/>
                <a:gd name="T19" fmla="*/ 419 h 437"/>
                <a:gd name="T20" fmla="*/ 287 w 383"/>
                <a:gd name="T21" fmla="*/ 399 h 437"/>
                <a:gd name="T22" fmla="*/ 319 w 383"/>
                <a:gd name="T23" fmla="*/ 373 h 437"/>
                <a:gd name="T24" fmla="*/ 346 w 383"/>
                <a:gd name="T25" fmla="*/ 341 h 437"/>
                <a:gd name="T26" fmla="*/ 366 w 383"/>
                <a:gd name="T27" fmla="*/ 303 h 437"/>
                <a:gd name="T28" fmla="*/ 379 w 383"/>
                <a:gd name="T29" fmla="*/ 263 h 437"/>
                <a:gd name="T30" fmla="*/ 383 w 383"/>
                <a:gd name="T31" fmla="*/ 219 h 437"/>
                <a:gd name="T32" fmla="*/ 382 w 383"/>
                <a:gd name="T33" fmla="*/ 196 h 437"/>
                <a:gd name="T34" fmla="*/ 374 w 383"/>
                <a:gd name="T35" fmla="*/ 153 h 437"/>
                <a:gd name="T36" fmla="*/ 356 w 383"/>
                <a:gd name="T37" fmla="*/ 115 h 437"/>
                <a:gd name="T38" fmla="*/ 334 w 383"/>
                <a:gd name="T39" fmla="*/ 80 h 437"/>
                <a:gd name="T40" fmla="*/ 304 w 383"/>
                <a:gd name="T41" fmla="*/ 50 h 437"/>
                <a:gd name="T42" fmla="*/ 269 w 383"/>
                <a:gd name="T43" fmla="*/ 26 h 437"/>
                <a:gd name="T44" fmla="*/ 229 w 383"/>
                <a:gd name="T45" fmla="*/ 10 h 437"/>
                <a:gd name="T46" fmla="*/ 187 w 383"/>
                <a:gd name="T47" fmla="*/ 1 h 437"/>
                <a:gd name="T48" fmla="*/ 165 w 383"/>
                <a:gd name="T49" fmla="*/ 0 h 437"/>
                <a:gd name="T50" fmla="*/ 117 w 383"/>
                <a:gd name="T51" fmla="*/ 5 h 437"/>
                <a:gd name="T52" fmla="*/ 73 w 383"/>
                <a:gd name="T53" fmla="*/ 21 h 437"/>
                <a:gd name="T54" fmla="*/ 33 w 383"/>
                <a:gd name="T55" fmla="*/ 45 h 437"/>
                <a:gd name="T56" fmla="*/ 0 w 383"/>
                <a:gd name="T57" fmla="*/ 76 h 437"/>
                <a:gd name="T58" fmla="*/ 16 w 383"/>
                <a:gd name="T59" fmla="*/ 99 h 437"/>
                <a:gd name="T60" fmla="*/ 44 w 383"/>
                <a:gd name="T61" fmla="*/ 148 h 437"/>
                <a:gd name="T62" fmla="*/ 62 w 383"/>
                <a:gd name="T63" fmla="*/ 203 h 437"/>
                <a:gd name="T64" fmla="*/ 73 w 383"/>
                <a:gd name="T65" fmla="*/ 260 h 437"/>
                <a:gd name="T66" fmla="*/ 74 w 383"/>
                <a:gd name="T67" fmla="*/ 29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3" h="437">
                  <a:moveTo>
                    <a:pt x="74" y="291"/>
                  </a:moveTo>
                  <a:lnTo>
                    <a:pt x="74" y="291"/>
                  </a:lnTo>
                  <a:lnTo>
                    <a:pt x="73" y="321"/>
                  </a:lnTo>
                  <a:lnTo>
                    <a:pt x="69" y="350"/>
                  </a:lnTo>
                  <a:lnTo>
                    <a:pt x="62" y="379"/>
                  </a:lnTo>
                  <a:lnTo>
                    <a:pt x="54" y="406"/>
                  </a:lnTo>
                  <a:lnTo>
                    <a:pt x="54" y="406"/>
                  </a:lnTo>
                  <a:lnTo>
                    <a:pt x="66" y="413"/>
                  </a:lnTo>
                  <a:lnTo>
                    <a:pt x="80" y="419"/>
                  </a:lnTo>
                  <a:lnTo>
                    <a:pt x="93" y="425"/>
                  </a:lnTo>
                  <a:lnTo>
                    <a:pt x="106" y="429"/>
                  </a:lnTo>
                  <a:lnTo>
                    <a:pt x="121" y="433"/>
                  </a:lnTo>
                  <a:lnTo>
                    <a:pt x="135" y="434"/>
                  </a:lnTo>
                  <a:lnTo>
                    <a:pt x="149" y="437"/>
                  </a:lnTo>
                  <a:lnTo>
                    <a:pt x="165" y="437"/>
                  </a:lnTo>
                  <a:lnTo>
                    <a:pt x="165" y="437"/>
                  </a:lnTo>
                  <a:lnTo>
                    <a:pt x="187" y="436"/>
                  </a:lnTo>
                  <a:lnTo>
                    <a:pt x="209" y="433"/>
                  </a:lnTo>
                  <a:lnTo>
                    <a:pt x="229" y="427"/>
                  </a:lnTo>
                  <a:lnTo>
                    <a:pt x="249" y="419"/>
                  </a:lnTo>
                  <a:lnTo>
                    <a:pt x="269" y="410"/>
                  </a:lnTo>
                  <a:lnTo>
                    <a:pt x="287" y="399"/>
                  </a:lnTo>
                  <a:lnTo>
                    <a:pt x="304" y="387"/>
                  </a:lnTo>
                  <a:lnTo>
                    <a:pt x="319" y="373"/>
                  </a:lnTo>
                  <a:lnTo>
                    <a:pt x="334" y="358"/>
                  </a:lnTo>
                  <a:lnTo>
                    <a:pt x="346" y="341"/>
                  </a:lnTo>
                  <a:lnTo>
                    <a:pt x="356" y="322"/>
                  </a:lnTo>
                  <a:lnTo>
                    <a:pt x="366" y="303"/>
                  </a:lnTo>
                  <a:lnTo>
                    <a:pt x="374" y="283"/>
                  </a:lnTo>
                  <a:lnTo>
                    <a:pt x="379" y="263"/>
                  </a:lnTo>
                  <a:lnTo>
                    <a:pt x="382" y="240"/>
                  </a:lnTo>
                  <a:lnTo>
                    <a:pt x="383" y="219"/>
                  </a:lnTo>
                  <a:lnTo>
                    <a:pt x="383" y="219"/>
                  </a:lnTo>
                  <a:lnTo>
                    <a:pt x="382" y="196"/>
                  </a:lnTo>
                  <a:lnTo>
                    <a:pt x="379" y="175"/>
                  </a:lnTo>
                  <a:lnTo>
                    <a:pt x="374" y="153"/>
                  </a:lnTo>
                  <a:lnTo>
                    <a:pt x="366" y="133"/>
                  </a:lnTo>
                  <a:lnTo>
                    <a:pt x="356" y="115"/>
                  </a:lnTo>
                  <a:lnTo>
                    <a:pt x="346" y="96"/>
                  </a:lnTo>
                  <a:lnTo>
                    <a:pt x="334" y="80"/>
                  </a:lnTo>
                  <a:lnTo>
                    <a:pt x="319" y="64"/>
                  </a:lnTo>
                  <a:lnTo>
                    <a:pt x="304" y="50"/>
                  </a:lnTo>
                  <a:lnTo>
                    <a:pt x="287" y="37"/>
                  </a:lnTo>
                  <a:lnTo>
                    <a:pt x="269" y="26"/>
                  </a:lnTo>
                  <a:lnTo>
                    <a:pt x="249" y="17"/>
                  </a:lnTo>
                  <a:lnTo>
                    <a:pt x="229" y="10"/>
                  </a:lnTo>
                  <a:lnTo>
                    <a:pt x="209" y="5"/>
                  </a:lnTo>
                  <a:lnTo>
                    <a:pt x="187" y="1"/>
                  </a:lnTo>
                  <a:lnTo>
                    <a:pt x="165" y="0"/>
                  </a:lnTo>
                  <a:lnTo>
                    <a:pt x="165" y="0"/>
                  </a:lnTo>
                  <a:lnTo>
                    <a:pt x="140" y="1"/>
                  </a:lnTo>
                  <a:lnTo>
                    <a:pt x="117" y="5"/>
                  </a:lnTo>
                  <a:lnTo>
                    <a:pt x="94" y="12"/>
                  </a:lnTo>
                  <a:lnTo>
                    <a:pt x="73" y="21"/>
                  </a:lnTo>
                  <a:lnTo>
                    <a:pt x="52" y="32"/>
                  </a:lnTo>
                  <a:lnTo>
                    <a:pt x="33" y="45"/>
                  </a:lnTo>
                  <a:lnTo>
                    <a:pt x="16" y="60"/>
                  </a:lnTo>
                  <a:lnTo>
                    <a:pt x="0" y="76"/>
                  </a:lnTo>
                  <a:lnTo>
                    <a:pt x="0" y="76"/>
                  </a:lnTo>
                  <a:lnTo>
                    <a:pt x="16" y="99"/>
                  </a:lnTo>
                  <a:lnTo>
                    <a:pt x="30" y="123"/>
                  </a:lnTo>
                  <a:lnTo>
                    <a:pt x="44" y="148"/>
                  </a:lnTo>
                  <a:lnTo>
                    <a:pt x="54" y="175"/>
                  </a:lnTo>
                  <a:lnTo>
                    <a:pt x="62" y="203"/>
                  </a:lnTo>
                  <a:lnTo>
                    <a:pt x="69" y="231"/>
                  </a:lnTo>
                  <a:lnTo>
                    <a:pt x="73" y="260"/>
                  </a:lnTo>
                  <a:lnTo>
                    <a:pt x="74" y="291"/>
                  </a:lnTo>
                  <a:lnTo>
                    <a:pt x="74" y="291"/>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8" name="Freeform 68"/>
            <p:cNvSpPr>
              <a:spLocks/>
            </p:cNvSpPr>
            <p:nvPr/>
          </p:nvSpPr>
          <p:spPr bwMode="auto">
            <a:xfrm>
              <a:off x="721995" y="2017261"/>
              <a:ext cx="59069" cy="63883"/>
            </a:xfrm>
            <a:custGeom>
              <a:avLst/>
              <a:gdLst>
                <a:gd name="T0" fmla="*/ 218 w 405"/>
                <a:gd name="T1" fmla="*/ 437 h 437"/>
                <a:gd name="T2" fmla="*/ 260 w 405"/>
                <a:gd name="T3" fmla="*/ 433 h 437"/>
                <a:gd name="T4" fmla="*/ 297 w 405"/>
                <a:gd name="T5" fmla="*/ 422 h 437"/>
                <a:gd name="T6" fmla="*/ 332 w 405"/>
                <a:gd name="T7" fmla="*/ 405 h 437"/>
                <a:gd name="T8" fmla="*/ 362 w 405"/>
                <a:gd name="T9" fmla="*/ 382 h 437"/>
                <a:gd name="T10" fmla="*/ 357 w 405"/>
                <a:gd name="T11" fmla="*/ 361 h 437"/>
                <a:gd name="T12" fmla="*/ 352 w 405"/>
                <a:gd name="T13" fmla="*/ 314 h 437"/>
                <a:gd name="T14" fmla="*/ 350 w 405"/>
                <a:gd name="T15" fmla="*/ 291 h 437"/>
                <a:gd name="T16" fmla="*/ 354 w 405"/>
                <a:gd name="T17" fmla="*/ 240 h 437"/>
                <a:gd name="T18" fmla="*/ 365 w 405"/>
                <a:gd name="T19" fmla="*/ 192 h 437"/>
                <a:gd name="T20" fmla="*/ 381 w 405"/>
                <a:gd name="T21" fmla="*/ 147 h 437"/>
                <a:gd name="T22" fmla="*/ 405 w 405"/>
                <a:gd name="T23" fmla="*/ 104 h 437"/>
                <a:gd name="T24" fmla="*/ 397 w 405"/>
                <a:gd name="T25" fmla="*/ 93 h 437"/>
                <a:gd name="T26" fmla="*/ 380 w 405"/>
                <a:gd name="T27" fmla="*/ 72 h 437"/>
                <a:gd name="T28" fmla="*/ 360 w 405"/>
                <a:gd name="T29" fmla="*/ 52 h 437"/>
                <a:gd name="T30" fmla="*/ 338 w 405"/>
                <a:gd name="T31" fmla="*/ 36 h 437"/>
                <a:gd name="T32" fmla="*/ 314 w 405"/>
                <a:gd name="T33" fmla="*/ 22 h 437"/>
                <a:gd name="T34" fmla="*/ 289 w 405"/>
                <a:gd name="T35" fmla="*/ 12 h 437"/>
                <a:gd name="T36" fmla="*/ 262 w 405"/>
                <a:gd name="T37" fmla="*/ 5 h 437"/>
                <a:gd name="T38" fmla="*/ 233 w 405"/>
                <a:gd name="T39" fmla="*/ 1 h 437"/>
                <a:gd name="T40" fmla="*/ 218 w 405"/>
                <a:gd name="T41" fmla="*/ 0 h 437"/>
                <a:gd name="T42" fmla="*/ 175 w 405"/>
                <a:gd name="T43" fmla="*/ 5 h 437"/>
                <a:gd name="T44" fmla="*/ 134 w 405"/>
                <a:gd name="T45" fmla="*/ 17 h 437"/>
                <a:gd name="T46" fmla="*/ 97 w 405"/>
                <a:gd name="T47" fmla="*/ 37 h 437"/>
                <a:gd name="T48" fmla="*/ 65 w 405"/>
                <a:gd name="T49" fmla="*/ 64 h 437"/>
                <a:gd name="T50" fmla="*/ 38 w 405"/>
                <a:gd name="T51" fmla="*/ 96 h 437"/>
                <a:gd name="T52" fmla="*/ 18 w 405"/>
                <a:gd name="T53" fmla="*/ 133 h 437"/>
                <a:gd name="T54" fmla="*/ 5 w 405"/>
                <a:gd name="T55" fmla="*/ 175 h 437"/>
                <a:gd name="T56" fmla="*/ 0 w 405"/>
                <a:gd name="T57" fmla="*/ 219 h 437"/>
                <a:gd name="T58" fmla="*/ 2 w 405"/>
                <a:gd name="T59" fmla="*/ 240 h 437"/>
                <a:gd name="T60" fmla="*/ 11 w 405"/>
                <a:gd name="T61" fmla="*/ 283 h 437"/>
                <a:gd name="T62" fmla="*/ 27 w 405"/>
                <a:gd name="T63" fmla="*/ 322 h 437"/>
                <a:gd name="T64" fmla="*/ 50 w 405"/>
                <a:gd name="T65" fmla="*/ 358 h 437"/>
                <a:gd name="T66" fmla="*/ 81 w 405"/>
                <a:gd name="T67" fmla="*/ 387 h 437"/>
                <a:gd name="T68" fmla="*/ 115 w 405"/>
                <a:gd name="T69" fmla="*/ 410 h 437"/>
                <a:gd name="T70" fmla="*/ 154 w 405"/>
                <a:gd name="T71" fmla="*/ 427 h 437"/>
                <a:gd name="T72" fmla="*/ 197 w 405"/>
                <a:gd name="T73" fmla="*/ 436 h 437"/>
                <a:gd name="T74" fmla="*/ 218 w 405"/>
                <a:gd name="T75"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5" h="437">
                  <a:moveTo>
                    <a:pt x="218" y="437"/>
                  </a:moveTo>
                  <a:lnTo>
                    <a:pt x="218" y="437"/>
                  </a:lnTo>
                  <a:lnTo>
                    <a:pt x="240" y="436"/>
                  </a:lnTo>
                  <a:lnTo>
                    <a:pt x="260" y="433"/>
                  </a:lnTo>
                  <a:lnTo>
                    <a:pt x="278" y="429"/>
                  </a:lnTo>
                  <a:lnTo>
                    <a:pt x="297" y="422"/>
                  </a:lnTo>
                  <a:lnTo>
                    <a:pt x="314" y="414"/>
                  </a:lnTo>
                  <a:lnTo>
                    <a:pt x="332" y="405"/>
                  </a:lnTo>
                  <a:lnTo>
                    <a:pt x="348" y="394"/>
                  </a:lnTo>
                  <a:lnTo>
                    <a:pt x="362" y="382"/>
                  </a:lnTo>
                  <a:lnTo>
                    <a:pt x="362" y="382"/>
                  </a:lnTo>
                  <a:lnTo>
                    <a:pt x="357" y="361"/>
                  </a:lnTo>
                  <a:lnTo>
                    <a:pt x="353" y="338"/>
                  </a:lnTo>
                  <a:lnTo>
                    <a:pt x="352" y="314"/>
                  </a:lnTo>
                  <a:lnTo>
                    <a:pt x="350" y="291"/>
                  </a:lnTo>
                  <a:lnTo>
                    <a:pt x="350" y="291"/>
                  </a:lnTo>
                  <a:lnTo>
                    <a:pt x="352" y="266"/>
                  </a:lnTo>
                  <a:lnTo>
                    <a:pt x="354" y="240"/>
                  </a:lnTo>
                  <a:lnTo>
                    <a:pt x="358" y="216"/>
                  </a:lnTo>
                  <a:lnTo>
                    <a:pt x="365" y="192"/>
                  </a:lnTo>
                  <a:lnTo>
                    <a:pt x="372" y="169"/>
                  </a:lnTo>
                  <a:lnTo>
                    <a:pt x="381" y="147"/>
                  </a:lnTo>
                  <a:lnTo>
                    <a:pt x="392" y="125"/>
                  </a:lnTo>
                  <a:lnTo>
                    <a:pt x="405" y="104"/>
                  </a:lnTo>
                  <a:lnTo>
                    <a:pt x="405" y="104"/>
                  </a:lnTo>
                  <a:lnTo>
                    <a:pt x="397" y="93"/>
                  </a:lnTo>
                  <a:lnTo>
                    <a:pt x="389" y="81"/>
                  </a:lnTo>
                  <a:lnTo>
                    <a:pt x="380" y="72"/>
                  </a:lnTo>
                  <a:lnTo>
                    <a:pt x="371" y="61"/>
                  </a:lnTo>
                  <a:lnTo>
                    <a:pt x="360" y="52"/>
                  </a:lnTo>
                  <a:lnTo>
                    <a:pt x="349" y="44"/>
                  </a:lnTo>
                  <a:lnTo>
                    <a:pt x="338" y="36"/>
                  </a:lnTo>
                  <a:lnTo>
                    <a:pt x="326" y="29"/>
                  </a:lnTo>
                  <a:lnTo>
                    <a:pt x="314" y="22"/>
                  </a:lnTo>
                  <a:lnTo>
                    <a:pt x="302" y="17"/>
                  </a:lnTo>
                  <a:lnTo>
                    <a:pt x="289" y="12"/>
                  </a:lnTo>
                  <a:lnTo>
                    <a:pt x="276" y="8"/>
                  </a:lnTo>
                  <a:lnTo>
                    <a:pt x="262" y="5"/>
                  </a:lnTo>
                  <a:lnTo>
                    <a:pt x="248" y="2"/>
                  </a:lnTo>
                  <a:lnTo>
                    <a:pt x="233" y="1"/>
                  </a:lnTo>
                  <a:lnTo>
                    <a:pt x="218" y="0"/>
                  </a:lnTo>
                  <a:lnTo>
                    <a:pt x="218" y="0"/>
                  </a:lnTo>
                  <a:lnTo>
                    <a:pt x="197" y="1"/>
                  </a:lnTo>
                  <a:lnTo>
                    <a:pt x="175" y="5"/>
                  </a:lnTo>
                  <a:lnTo>
                    <a:pt x="154" y="10"/>
                  </a:lnTo>
                  <a:lnTo>
                    <a:pt x="134" y="17"/>
                  </a:lnTo>
                  <a:lnTo>
                    <a:pt x="115" y="26"/>
                  </a:lnTo>
                  <a:lnTo>
                    <a:pt x="97" y="37"/>
                  </a:lnTo>
                  <a:lnTo>
                    <a:pt x="81" y="50"/>
                  </a:lnTo>
                  <a:lnTo>
                    <a:pt x="65" y="64"/>
                  </a:lnTo>
                  <a:lnTo>
                    <a:pt x="50" y="80"/>
                  </a:lnTo>
                  <a:lnTo>
                    <a:pt x="38" y="96"/>
                  </a:lnTo>
                  <a:lnTo>
                    <a:pt x="27" y="115"/>
                  </a:lnTo>
                  <a:lnTo>
                    <a:pt x="18" y="133"/>
                  </a:lnTo>
                  <a:lnTo>
                    <a:pt x="11" y="153"/>
                  </a:lnTo>
                  <a:lnTo>
                    <a:pt x="5" y="175"/>
                  </a:lnTo>
                  <a:lnTo>
                    <a:pt x="2" y="196"/>
                  </a:lnTo>
                  <a:lnTo>
                    <a:pt x="0" y="219"/>
                  </a:lnTo>
                  <a:lnTo>
                    <a:pt x="0" y="219"/>
                  </a:lnTo>
                  <a:lnTo>
                    <a:pt x="2" y="240"/>
                  </a:lnTo>
                  <a:lnTo>
                    <a:pt x="5" y="263"/>
                  </a:lnTo>
                  <a:lnTo>
                    <a:pt x="11" y="283"/>
                  </a:lnTo>
                  <a:lnTo>
                    <a:pt x="18" y="303"/>
                  </a:lnTo>
                  <a:lnTo>
                    <a:pt x="27" y="322"/>
                  </a:lnTo>
                  <a:lnTo>
                    <a:pt x="38" y="341"/>
                  </a:lnTo>
                  <a:lnTo>
                    <a:pt x="50" y="358"/>
                  </a:lnTo>
                  <a:lnTo>
                    <a:pt x="65" y="373"/>
                  </a:lnTo>
                  <a:lnTo>
                    <a:pt x="81" y="387"/>
                  </a:lnTo>
                  <a:lnTo>
                    <a:pt x="97" y="399"/>
                  </a:lnTo>
                  <a:lnTo>
                    <a:pt x="115" y="410"/>
                  </a:lnTo>
                  <a:lnTo>
                    <a:pt x="134" y="419"/>
                  </a:lnTo>
                  <a:lnTo>
                    <a:pt x="154" y="427"/>
                  </a:lnTo>
                  <a:lnTo>
                    <a:pt x="175" y="433"/>
                  </a:lnTo>
                  <a:lnTo>
                    <a:pt x="197" y="436"/>
                  </a:lnTo>
                  <a:lnTo>
                    <a:pt x="218" y="437"/>
                  </a:lnTo>
                  <a:lnTo>
                    <a:pt x="218" y="43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9" name="Freeform 69"/>
            <p:cNvSpPr>
              <a:spLocks/>
            </p:cNvSpPr>
            <p:nvPr/>
          </p:nvSpPr>
          <p:spPr bwMode="auto">
            <a:xfrm>
              <a:off x="859838" y="2083531"/>
              <a:ext cx="84009" cy="69571"/>
            </a:xfrm>
            <a:custGeom>
              <a:avLst/>
              <a:gdLst>
                <a:gd name="T0" fmla="*/ 476 w 577"/>
                <a:gd name="T1" fmla="*/ 83 h 476"/>
                <a:gd name="T2" fmla="*/ 452 w 577"/>
                <a:gd name="T3" fmla="*/ 52 h 476"/>
                <a:gd name="T4" fmla="*/ 425 w 577"/>
                <a:gd name="T5" fmla="*/ 29 h 476"/>
                <a:gd name="T6" fmla="*/ 394 w 577"/>
                <a:gd name="T7" fmla="*/ 14 h 476"/>
                <a:gd name="T8" fmla="*/ 365 w 577"/>
                <a:gd name="T9" fmla="*/ 6 h 476"/>
                <a:gd name="T10" fmla="*/ 339 w 577"/>
                <a:gd name="T11" fmla="*/ 1 h 476"/>
                <a:gd name="T12" fmla="*/ 302 w 577"/>
                <a:gd name="T13" fmla="*/ 1 h 476"/>
                <a:gd name="T14" fmla="*/ 192 w 577"/>
                <a:gd name="T15" fmla="*/ 1 h 476"/>
                <a:gd name="T16" fmla="*/ 175 w 577"/>
                <a:gd name="T17" fmla="*/ 1 h 476"/>
                <a:gd name="T18" fmla="*/ 136 w 577"/>
                <a:gd name="T19" fmla="*/ 9 h 476"/>
                <a:gd name="T20" fmla="*/ 111 w 577"/>
                <a:gd name="T21" fmla="*/ 18 h 476"/>
                <a:gd name="T22" fmla="*/ 86 w 577"/>
                <a:gd name="T23" fmla="*/ 32 h 476"/>
                <a:gd name="T24" fmla="*/ 60 w 577"/>
                <a:gd name="T25" fmla="*/ 52 h 476"/>
                <a:gd name="T26" fmla="*/ 38 w 577"/>
                <a:gd name="T27" fmla="*/ 79 h 476"/>
                <a:gd name="T28" fmla="*/ 28 w 577"/>
                <a:gd name="T29" fmla="*/ 95 h 476"/>
                <a:gd name="T30" fmla="*/ 9 w 577"/>
                <a:gd name="T31" fmla="*/ 136 h 476"/>
                <a:gd name="T32" fmla="*/ 0 w 577"/>
                <a:gd name="T33" fmla="*/ 160 h 476"/>
                <a:gd name="T34" fmla="*/ 44 w 577"/>
                <a:gd name="T35" fmla="*/ 175 h 476"/>
                <a:gd name="T36" fmla="*/ 87 w 577"/>
                <a:gd name="T37" fmla="*/ 199 h 476"/>
                <a:gd name="T38" fmla="*/ 128 w 577"/>
                <a:gd name="T39" fmla="*/ 234 h 476"/>
                <a:gd name="T40" fmla="*/ 147 w 577"/>
                <a:gd name="T41" fmla="*/ 255 h 476"/>
                <a:gd name="T42" fmla="*/ 164 w 577"/>
                <a:gd name="T43" fmla="*/ 279 h 476"/>
                <a:gd name="T44" fmla="*/ 176 w 577"/>
                <a:gd name="T45" fmla="*/ 298 h 476"/>
                <a:gd name="T46" fmla="*/ 200 w 577"/>
                <a:gd name="T47" fmla="*/ 342 h 476"/>
                <a:gd name="T48" fmla="*/ 223 w 577"/>
                <a:gd name="T49" fmla="*/ 393 h 476"/>
                <a:gd name="T50" fmla="*/ 251 w 577"/>
                <a:gd name="T51" fmla="*/ 476 h 476"/>
                <a:gd name="T52" fmla="*/ 504 w 577"/>
                <a:gd name="T53" fmla="*/ 476 h 476"/>
                <a:gd name="T54" fmla="*/ 526 w 577"/>
                <a:gd name="T55" fmla="*/ 473 h 476"/>
                <a:gd name="T56" fmla="*/ 546 w 577"/>
                <a:gd name="T57" fmla="*/ 465 h 476"/>
                <a:gd name="T58" fmla="*/ 560 w 577"/>
                <a:gd name="T59" fmla="*/ 456 h 476"/>
                <a:gd name="T60" fmla="*/ 570 w 577"/>
                <a:gd name="T61" fmla="*/ 441 h 476"/>
                <a:gd name="T62" fmla="*/ 576 w 577"/>
                <a:gd name="T63" fmla="*/ 422 h 476"/>
                <a:gd name="T64" fmla="*/ 577 w 577"/>
                <a:gd name="T65" fmla="*/ 410 h 476"/>
                <a:gd name="T66" fmla="*/ 562 w 577"/>
                <a:gd name="T67" fmla="*/ 329 h 476"/>
                <a:gd name="T68" fmla="*/ 537 w 577"/>
                <a:gd name="T69" fmla="*/ 223 h 476"/>
                <a:gd name="T70" fmla="*/ 520 w 577"/>
                <a:gd name="T71" fmla="*/ 168 h 476"/>
                <a:gd name="T72" fmla="*/ 500 w 577"/>
                <a:gd name="T73" fmla="*/ 120 h 476"/>
                <a:gd name="T74" fmla="*/ 476 w 577"/>
                <a:gd name="T75" fmla="*/ 8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7" h="476">
                  <a:moveTo>
                    <a:pt x="476" y="83"/>
                  </a:moveTo>
                  <a:lnTo>
                    <a:pt x="476" y="83"/>
                  </a:lnTo>
                  <a:lnTo>
                    <a:pt x="465" y="65"/>
                  </a:lnTo>
                  <a:lnTo>
                    <a:pt x="452" y="52"/>
                  </a:lnTo>
                  <a:lnTo>
                    <a:pt x="438" y="40"/>
                  </a:lnTo>
                  <a:lnTo>
                    <a:pt x="425" y="29"/>
                  </a:lnTo>
                  <a:lnTo>
                    <a:pt x="410" y="21"/>
                  </a:lnTo>
                  <a:lnTo>
                    <a:pt x="394" y="14"/>
                  </a:lnTo>
                  <a:lnTo>
                    <a:pt x="379" y="9"/>
                  </a:lnTo>
                  <a:lnTo>
                    <a:pt x="365" y="6"/>
                  </a:lnTo>
                  <a:lnTo>
                    <a:pt x="351" y="4"/>
                  </a:lnTo>
                  <a:lnTo>
                    <a:pt x="339" y="1"/>
                  </a:lnTo>
                  <a:lnTo>
                    <a:pt x="317" y="0"/>
                  </a:lnTo>
                  <a:lnTo>
                    <a:pt x="302" y="1"/>
                  </a:lnTo>
                  <a:lnTo>
                    <a:pt x="297" y="1"/>
                  </a:lnTo>
                  <a:lnTo>
                    <a:pt x="192" y="1"/>
                  </a:lnTo>
                  <a:lnTo>
                    <a:pt x="192" y="1"/>
                  </a:lnTo>
                  <a:lnTo>
                    <a:pt x="175" y="1"/>
                  </a:lnTo>
                  <a:lnTo>
                    <a:pt x="158" y="4"/>
                  </a:lnTo>
                  <a:lnTo>
                    <a:pt x="136" y="9"/>
                  </a:lnTo>
                  <a:lnTo>
                    <a:pt x="124" y="13"/>
                  </a:lnTo>
                  <a:lnTo>
                    <a:pt x="111" y="18"/>
                  </a:lnTo>
                  <a:lnTo>
                    <a:pt x="99" y="24"/>
                  </a:lnTo>
                  <a:lnTo>
                    <a:pt x="86" y="32"/>
                  </a:lnTo>
                  <a:lnTo>
                    <a:pt x="74" y="41"/>
                  </a:lnTo>
                  <a:lnTo>
                    <a:pt x="60" y="52"/>
                  </a:lnTo>
                  <a:lnTo>
                    <a:pt x="50" y="64"/>
                  </a:lnTo>
                  <a:lnTo>
                    <a:pt x="38" y="79"/>
                  </a:lnTo>
                  <a:lnTo>
                    <a:pt x="38" y="79"/>
                  </a:lnTo>
                  <a:lnTo>
                    <a:pt x="28" y="95"/>
                  </a:lnTo>
                  <a:lnTo>
                    <a:pt x="19" y="113"/>
                  </a:lnTo>
                  <a:lnTo>
                    <a:pt x="9" y="136"/>
                  </a:lnTo>
                  <a:lnTo>
                    <a:pt x="0" y="160"/>
                  </a:lnTo>
                  <a:lnTo>
                    <a:pt x="0" y="160"/>
                  </a:lnTo>
                  <a:lnTo>
                    <a:pt x="21" y="167"/>
                  </a:lnTo>
                  <a:lnTo>
                    <a:pt x="44" y="175"/>
                  </a:lnTo>
                  <a:lnTo>
                    <a:pt x="66" y="186"/>
                  </a:lnTo>
                  <a:lnTo>
                    <a:pt x="87" y="199"/>
                  </a:lnTo>
                  <a:lnTo>
                    <a:pt x="108" y="215"/>
                  </a:lnTo>
                  <a:lnTo>
                    <a:pt x="128" y="234"/>
                  </a:lnTo>
                  <a:lnTo>
                    <a:pt x="138" y="244"/>
                  </a:lnTo>
                  <a:lnTo>
                    <a:pt x="147" y="255"/>
                  </a:lnTo>
                  <a:lnTo>
                    <a:pt x="155" y="267"/>
                  </a:lnTo>
                  <a:lnTo>
                    <a:pt x="164" y="279"/>
                  </a:lnTo>
                  <a:lnTo>
                    <a:pt x="164" y="279"/>
                  </a:lnTo>
                  <a:lnTo>
                    <a:pt x="176" y="298"/>
                  </a:lnTo>
                  <a:lnTo>
                    <a:pt x="190" y="319"/>
                  </a:lnTo>
                  <a:lnTo>
                    <a:pt x="200" y="342"/>
                  </a:lnTo>
                  <a:lnTo>
                    <a:pt x="213" y="366"/>
                  </a:lnTo>
                  <a:lnTo>
                    <a:pt x="223" y="393"/>
                  </a:lnTo>
                  <a:lnTo>
                    <a:pt x="233" y="419"/>
                  </a:lnTo>
                  <a:lnTo>
                    <a:pt x="251" y="476"/>
                  </a:lnTo>
                  <a:lnTo>
                    <a:pt x="504" y="476"/>
                  </a:lnTo>
                  <a:lnTo>
                    <a:pt x="504" y="476"/>
                  </a:lnTo>
                  <a:lnTo>
                    <a:pt x="514" y="474"/>
                  </a:lnTo>
                  <a:lnTo>
                    <a:pt x="526" y="473"/>
                  </a:lnTo>
                  <a:lnTo>
                    <a:pt x="540" y="468"/>
                  </a:lnTo>
                  <a:lnTo>
                    <a:pt x="546" y="465"/>
                  </a:lnTo>
                  <a:lnTo>
                    <a:pt x="553" y="461"/>
                  </a:lnTo>
                  <a:lnTo>
                    <a:pt x="560" y="456"/>
                  </a:lnTo>
                  <a:lnTo>
                    <a:pt x="565" y="449"/>
                  </a:lnTo>
                  <a:lnTo>
                    <a:pt x="570" y="441"/>
                  </a:lnTo>
                  <a:lnTo>
                    <a:pt x="573" y="433"/>
                  </a:lnTo>
                  <a:lnTo>
                    <a:pt x="576" y="422"/>
                  </a:lnTo>
                  <a:lnTo>
                    <a:pt x="577" y="410"/>
                  </a:lnTo>
                  <a:lnTo>
                    <a:pt x="577" y="410"/>
                  </a:lnTo>
                  <a:lnTo>
                    <a:pt x="570" y="371"/>
                  </a:lnTo>
                  <a:lnTo>
                    <a:pt x="562" y="329"/>
                  </a:lnTo>
                  <a:lnTo>
                    <a:pt x="552" y="278"/>
                  </a:lnTo>
                  <a:lnTo>
                    <a:pt x="537" y="223"/>
                  </a:lnTo>
                  <a:lnTo>
                    <a:pt x="529" y="195"/>
                  </a:lnTo>
                  <a:lnTo>
                    <a:pt x="520" y="168"/>
                  </a:lnTo>
                  <a:lnTo>
                    <a:pt x="510" y="144"/>
                  </a:lnTo>
                  <a:lnTo>
                    <a:pt x="500" y="120"/>
                  </a:lnTo>
                  <a:lnTo>
                    <a:pt x="488" y="100"/>
                  </a:lnTo>
                  <a:lnTo>
                    <a:pt x="476" y="83"/>
                  </a:lnTo>
                  <a:lnTo>
                    <a:pt x="476" y="83"/>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10" name="Freeform 70"/>
            <p:cNvSpPr>
              <a:spLocks/>
            </p:cNvSpPr>
            <p:nvPr/>
          </p:nvSpPr>
          <p:spPr bwMode="auto">
            <a:xfrm>
              <a:off x="708869" y="2090770"/>
              <a:ext cx="84884" cy="69571"/>
            </a:xfrm>
            <a:custGeom>
              <a:avLst/>
              <a:gdLst>
                <a:gd name="T0" fmla="*/ 460 w 582"/>
                <a:gd name="T1" fmla="*/ 274 h 476"/>
                <a:gd name="T2" fmla="*/ 489 w 582"/>
                <a:gd name="T3" fmla="*/ 239 h 476"/>
                <a:gd name="T4" fmla="*/ 518 w 582"/>
                <a:gd name="T5" fmla="*/ 212 h 476"/>
                <a:gd name="T6" fmla="*/ 550 w 582"/>
                <a:gd name="T7" fmla="*/ 191 h 476"/>
                <a:gd name="T8" fmla="*/ 582 w 582"/>
                <a:gd name="T9" fmla="*/ 175 h 476"/>
                <a:gd name="T10" fmla="*/ 573 w 582"/>
                <a:gd name="T11" fmla="*/ 147 h 476"/>
                <a:gd name="T12" fmla="*/ 549 w 582"/>
                <a:gd name="T13" fmla="*/ 100 h 476"/>
                <a:gd name="T14" fmla="*/ 537 w 582"/>
                <a:gd name="T15" fmla="*/ 83 h 476"/>
                <a:gd name="T16" fmla="*/ 513 w 582"/>
                <a:gd name="T17" fmla="*/ 52 h 476"/>
                <a:gd name="T18" fmla="*/ 485 w 582"/>
                <a:gd name="T19" fmla="*/ 29 h 476"/>
                <a:gd name="T20" fmla="*/ 455 w 582"/>
                <a:gd name="T21" fmla="*/ 14 h 476"/>
                <a:gd name="T22" fmla="*/ 426 w 582"/>
                <a:gd name="T23" fmla="*/ 6 h 476"/>
                <a:gd name="T24" fmla="*/ 399 w 582"/>
                <a:gd name="T25" fmla="*/ 1 h 476"/>
                <a:gd name="T26" fmla="*/ 363 w 582"/>
                <a:gd name="T27" fmla="*/ 1 h 476"/>
                <a:gd name="T28" fmla="*/ 252 w 582"/>
                <a:gd name="T29" fmla="*/ 1 h 476"/>
                <a:gd name="T30" fmla="*/ 236 w 582"/>
                <a:gd name="T31" fmla="*/ 1 h 476"/>
                <a:gd name="T32" fmla="*/ 196 w 582"/>
                <a:gd name="T33" fmla="*/ 9 h 476"/>
                <a:gd name="T34" fmla="*/ 172 w 582"/>
                <a:gd name="T35" fmla="*/ 18 h 476"/>
                <a:gd name="T36" fmla="*/ 147 w 582"/>
                <a:gd name="T37" fmla="*/ 32 h 476"/>
                <a:gd name="T38" fmla="*/ 122 w 582"/>
                <a:gd name="T39" fmla="*/ 52 h 476"/>
                <a:gd name="T40" fmla="*/ 99 w 582"/>
                <a:gd name="T41" fmla="*/ 79 h 476"/>
                <a:gd name="T42" fmla="*/ 88 w 582"/>
                <a:gd name="T43" fmla="*/ 95 h 476"/>
                <a:gd name="T44" fmla="*/ 69 w 582"/>
                <a:gd name="T45" fmla="*/ 139 h 476"/>
                <a:gd name="T46" fmla="*/ 52 w 582"/>
                <a:gd name="T47" fmla="*/ 191 h 476"/>
                <a:gd name="T48" fmla="*/ 29 w 582"/>
                <a:gd name="T49" fmla="*/ 275 h 476"/>
                <a:gd name="T50" fmla="*/ 8 w 582"/>
                <a:gd name="T51" fmla="*/ 370 h 476"/>
                <a:gd name="T52" fmla="*/ 1 w 582"/>
                <a:gd name="T53" fmla="*/ 410 h 476"/>
                <a:gd name="T54" fmla="*/ 1 w 582"/>
                <a:gd name="T55" fmla="*/ 432 h 476"/>
                <a:gd name="T56" fmla="*/ 8 w 582"/>
                <a:gd name="T57" fmla="*/ 450 h 476"/>
                <a:gd name="T58" fmla="*/ 17 w 582"/>
                <a:gd name="T59" fmla="*/ 461 h 476"/>
                <a:gd name="T60" fmla="*/ 32 w 582"/>
                <a:gd name="T61" fmla="*/ 470 h 476"/>
                <a:gd name="T62" fmla="*/ 52 w 582"/>
                <a:gd name="T63" fmla="*/ 474 h 476"/>
                <a:gd name="T64" fmla="*/ 378 w 582"/>
                <a:gd name="T65" fmla="*/ 476 h 476"/>
                <a:gd name="T66" fmla="*/ 397 w 582"/>
                <a:gd name="T67" fmla="*/ 417 h 476"/>
                <a:gd name="T68" fmla="*/ 417 w 582"/>
                <a:gd name="T69" fmla="*/ 362 h 476"/>
                <a:gd name="T70" fmla="*/ 437 w 582"/>
                <a:gd name="T71" fmla="*/ 313 h 476"/>
                <a:gd name="T72" fmla="*/ 460 w 582"/>
                <a:gd name="T73" fmla="*/ 27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476">
                  <a:moveTo>
                    <a:pt x="460" y="274"/>
                  </a:moveTo>
                  <a:lnTo>
                    <a:pt x="460" y="274"/>
                  </a:lnTo>
                  <a:lnTo>
                    <a:pt x="474" y="255"/>
                  </a:lnTo>
                  <a:lnTo>
                    <a:pt x="489" y="239"/>
                  </a:lnTo>
                  <a:lnTo>
                    <a:pt x="504" y="224"/>
                  </a:lnTo>
                  <a:lnTo>
                    <a:pt x="518" y="212"/>
                  </a:lnTo>
                  <a:lnTo>
                    <a:pt x="534" y="200"/>
                  </a:lnTo>
                  <a:lnTo>
                    <a:pt x="550" y="191"/>
                  </a:lnTo>
                  <a:lnTo>
                    <a:pt x="566" y="182"/>
                  </a:lnTo>
                  <a:lnTo>
                    <a:pt x="582" y="175"/>
                  </a:lnTo>
                  <a:lnTo>
                    <a:pt x="582" y="175"/>
                  </a:lnTo>
                  <a:lnTo>
                    <a:pt x="573" y="147"/>
                  </a:lnTo>
                  <a:lnTo>
                    <a:pt x="561" y="123"/>
                  </a:lnTo>
                  <a:lnTo>
                    <a:pt x="549" y="100"/>
                  </a:lnTo>
                  <a:lnTo>
                    <a:pt x="537" y="83"/>
                  </a:lnTo>
                  <a:lnTo>
                    <a:pt x="537" y="83"/>
                  </a:lnTo>
                  <a:lnTo>
                    <a:pt x="525" y="65"/>
                  </a:lnTo>
                  <a:lnTo>
                    <a:pt x="513" y="52"/>
                  </a:lnTo>
                  <a:lnTo>
                    <a:pt x="500" y="40"/>
                  </a:lnTo>
                  <a:lnTo>
                    <a:pt x="485" y="29"/>
                  </a:lnTo>
                  <a:lnTo>
                    <a:pt x="470" y="21"/>
                  </a:lnTo>
                  <a:lnTo>
                    <a:pt x="455" y="14"/>
                  </a:lnTo>
                  <a:lnTo>
                    <a:pt x="441" y="9"/>
                  </a:lnTo>
                  <a:lnTo>
                    <a:pt x="426" y="6"/>
                  </a:lnTo>
                  <a:lnTo>
                    <a:pt x="413" y="4"/>
                  </a:lnTo>
                  <a:lnTo>
                    <a:pt x="399" y="1"/>
                  </a:lnTo>
                  <a:lnTo>
                    <a:pt x="378" y="0"/>
                  </a:lnTo>
                  <a:lnTo>
                    <a:pt x="363" y="1"/>
                  </a:lnTo>
                  <a:lnTo>
                    <a:pt x="358" y="1"/>
                  </a:lnTo>
                  <a:lnTo>
                    <a:pt x="252" y="1"/>
                  </a:lnTo>
                  <a:lnTo>
                    <a:pt x="252" y="1"/>
                  </a:lnTo>
                  <a:lnTo>
                    <a:pt x="236" y="1"/>
                  </a:lnTo>
                  <a:lnTo>
                    <a:pt x="219" y="4"/>
                  </a:lnTo>
                  <a:lnTo>
                    <a:pt x="196" y="9"/>
                  </a:lnTo>
                  <a:lnTo>
                    <a:pt x="184" y="13"/>
                  </a:lnTo>
                  <a:lnTo>
                    <a:pt x="172" y="18"/>
                  </a:lnTo>
                  <a:lnTo>
                    <a:pt x="159" y="24"/>
                  </a:lnTo>
                  <a:lnTo>
                    <a:pt x="147" y="32"/>
                  </a:lnTo>
                  <a:lnTo>
                    <a:pt x="134" y="41"/>
                  </a:lnTo>
                  <a:lnTo>
                    <a:pt x="122" y="52"/>
                  </a:lnTo>
                  <a:lnTo>
                    <a:pt x="110" y="64"/>
                  </a:lnTo>
                  <a:lnTo>
                    <a:pt x="99" y="79"/>
                  </a:lnTo>
                  <a:lnTo>
                    <a:pt x="99" y="79"/>
                  </a:lnTo>
                  <a:lnTo>
                    <a:pt x="88" y="95"/>
                  </a:lnTo>
                  <a:lnTo>
                    <a:pt x="79" y="116"/>
                  </a:lnTo>
                  <a:lnTo>
                    <a:pt x="69" y="139"/>
                  </a:lnTo>
                  <a:lnTo>
                    <a:pt x="60" y="164"/>
                  </a:lnTo>
                  <a:lnTo>
                    <a:pt x="52" y="191"/>
                  </a:lnTo>
                  <a:lnTo>
                    <a:pt x="43" y="219"/>
                  </a:lnTo>
                  <a:lnTo>
                    <a:pt x="29" y="275"/>
                  </a:lnTo>
                  <a:lnTo>
                    <a:pt x="17" y="327"/>
                  </a:lnTo>
                  <a:lnTo>
                    <a:pt x="8" y="370"/>
                  </a:lnTo>
                  <a:lnTo>
                    <a:pt x="1" y="410"/>
                  </a:lnTo>
                  <a:lnTo>
                    <a:pt x="1" y="410"/>
                  </a:lnTo>
                  <a:lnTo>
                    <a:pt x="0" y="421"/>
                  </a:lnTo>
                  <a:lnTo>
                    <a:pt x="1" y="432"/>
                  </a:lnTo>
                  <a:lnTo>
                    <a:pt x="5" y="444"/>
                  </a:lnTo>
                  <a:lnTo>
                    <a:pt x="8" y="450"/>
                  </a:lnTo>
                  <a:lnTo>
                    <a:pt x="12" y="456"/>
                  </a:lnTo>
                  <a:lnTo>
                    <a:pt x="17" y="461"/>
                  </a:lnTo>
                  <a:lnTo>
                    <a:pt x="24" y="466"/>
                  </a:lnTo>
                  <a:lnTo>
                    <a:pt x="32" y="470"/>
                  </a:lnTo>
                  <a:lnTo>
                    <a:pt x="41" y="473"/>
                  </a:lnTo>
                  <a:lnTo>
                    <a:pt x="52" y="474"/>
                  </a:lnTo>
                  <a:lnTo>
                    <a:pt x="65" y="476"/>
                  </a:lnTo>
                  <a:lnTo>
                    <a:pt x="378" y="476"/>
                  </a:lnTo>
                  <a:lnTo>
                    <a:pt x="378" y="476"/>
                  </a:lnTo>
                  <a:lnTo>
                    <a:pt x="397" y="417"/>
                  </a:lnTo>
                  <a:lnTo>
                    <a:pt x="406" y="389"/>
                  </a:lnTo>
                  <a:lnTo>
                    <a:pt x="417" y="362"/>
                  </a:lnTo>
                  <a:lnTo>
                    <a:pt x="426" y="337"/>
                  </a:lnTo>
                  <a:lnTo>
                    <a:pt x="437" y="313"/>
                  </a:lnTo>
                  <a:lnTo>
                    <a:pt x="449" y="292"/>
                  </a:lnTo>
                  <a:lnTo>
                    <a:pt x="460" y="274"/>
                  </a:lnTo>
                  <a:lnTo>
                    <a:pt x="460" y="274"/>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grpSp>
      <p:pic>
        <p:nvPicPr>
          <p:cNvPr id="15" name="11 Imagen"/>
          <p:cNvPicPr>
            <a:picLocks noChangeAspect="1"/>
          </p:cNvPicPr>
          <p:nvPr/>
        </p:nvPicPr>
        <p:blipFill rotWithShape="1">
          <a:blip r:embed="rId3">
            <a:extLst>
              <a:ext uri="{28A0092B-C50C-407E-A947-70E740481C1C}">
                <a14:useLocalDpi xmlns:a14="http://schemas.microsoft.com/office/drawing/2010/main" val="0"/>
              </a:ext>
            </a:extLst>
          </a:blip>
          <a:srcRect r="19897"/>
          <a:stretch/>
        </p:blipFill>
        <p:spPr>
          <a:xfrm>
            <a:off x="8432408" y="183605"/>
            <a:ext cx="543096" cy="576000"/>
          </a:xfrm>
          <a:prstGeom prst="rect">
            <a:avLst/>
          </a:prstGeom>
        </p:spPr>
      </p:pic>
      <p:grpSp>
        <p:nvGrpSpPr>
          <p:cNvPr id="21" name="Grupo 20"/>
          <p:cNvGrpSpPr>
            <a:grpSpLocks/>
          </p:cNvGrpSpPr>
          <p:nvPr/>
        </p:nvGrpSpPr>
        <p:grpSpPr>
          <a:xfrm>
            <a:off x="432048" y="937538"/>
            <a:ext cx="8543456" cy="3761132"/>
            <a:chOff x="432048" y="878421"/>
            <a:chExt cx="8686996" cy="5704549"/>
          </a:xfrm>
        </p:grpSpPr>
        <p:sp>
          <p:nvSpPr>
            <p:cNvPr id="22" name="Rectángulo redondeado 21"/>
            <p:cNvSpPr/>
            <p:nvPr/>
          </p:nvSpPr>
          <p:spPr>
            <a:xfrm>
              <a:off x="3430412" y="878421"/>
              <a:ext cx="5688632" cy="5704549"/>
            </a:xfrm>
            <a:prstGeom prst="roundRect">
              <a:avLst>
                <a:gd name="adj" fmla="val 2722"/>
              </a:avLst>
            </a:prstGeom>
            <a:solidFill>
              <a:schemeClr val="bg1"/>
            </a:solidFill>
            <a:ln>
              <a:noFill/>
            </a:ln>
            <a:effectLst>
              <a:outerShdw blurRad="50800" dist="38100" dir="8100000" algn="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p:cNvSpPr/>
            <p:nvPr/>
          </p:nvSpPr>
          <p:spPr>
            <a:xfrm>
              <a:off x="432048" y="908693"/>
              <a:ext cx="3059832" cy="1702004"/>
            </a:xfrm>
            <a:prstGeom prst="rect">
              <a:avLst/>
            </a:prstGeom>
          </p:spPr>
          <p:txBody>
            <a:bodyPr wrap="square">
              <a:spAutoFit/>
            </a:bodyPr>
            <a:lstStyle/>
            <a:p>
              <a:pPr>
                <a:lnSpc>
                  <a:spcPct val="90000"/>
                </a:lnSpc>
                <a:spcAft>
                  <a:spcPts val="600"/>
                </a:spcAft>
                <a:buClr>
                  <a:schemeClr val="accent1"/>
                </a:buClr>
                <a:buSzPct val="75000"/>
              </a:pPr>
              <a:r>
                <a:rPr lang="fr-FR" altLang="es-ES" sz="2200" dirty="0">
                  <a:solidFill>
                    <a:schemeClr val="accent6"/>
                  </a:solidFill>
                  <a:latin typeface="Calibri" charset="0"/>
                </a:rPr>
                <a:t>Chaque CS a une vraie autonomie…</a:t>
              </a:r>
            </a:p>
            <a:p>
              <a:pPr>
                <a:lnSpc>
                  <a:spcPct val="90000"/>
                </a:lnSpc>
                <a:spcAft>
                  <a:spcPts val="600"/>
                </a:spcAft>
                <a:buClr>
                  <a:schemeClr val="accent1"/>
                </a:buClr>
                <a:buSzPct val="75000"/>
              </a:pPr>
              <a:endParaRPr lang="fr-FR" altLang="es-ES" sz="1400" b="1" dirty="0">
                <a:solidFill>
                  <a:schemeClr val="tx2"/>
                </a:solidFill>
                <a:latin typeface="Calibri" charset="0"/>
              </a:endParaRPr>
            </a:p>
            <a:p>
              <a:pPr marL="285750" indent="-285750">
                <a:lnSpc>
                  <a:spcPct val="90000"/>
                </a:lnSpc>
                <a:spcAft>
                  <a:spcPts val="600"/>
                </a:spcAft>
                <a:buClr>
                  <a:schemeClr val="accent1"/>
                </a:buClr>
                <a:buSzPct val="75000"/>
                <a:buFont typeface="Arial" charset="0"/>
                <a:buChar char="•"/>
              </a:pPr>
              <a:r>
                <a:rPr lang="fr-FR" altLang="es-ES" sz="1200" b="1" dirty="0">
                  <a:solidFill>
                    <a:schemeClr val="tx2"/>
                  </a:solidFill>
                  <a:latin typeface="Calibri" charset="0"/>
                </a:rPr>
                <a:t>HR Management &amp; </a:t>
              </a:r>
              <a:r>
                <a:rPr lang="fr-FR" altLang="es-ES" sz="1200" b="1" dirty="0" err="1">
                  <a:solidFill>
                    <a:schemeClr val="tx2"/>
                  </a:solidFill>
                  <a:latin typeface="Calibri" charset="0"/>
                </a:rPr>
                <a:t>staffing</a:t>
              </a:r>
              <a:r>
                <a:rPr lang="fr-FR" altLang="es-ES" sz="1200" b="1" dirty="0">
                  <a:solidFill>
                    <a:schemeClr val="tx2"/>
                  </a:solidFill>
                  <a:latin typeface="Calibri" charset="0"/>
                </a:rPr>
                <a:t> </a:t>
              </a:r>
            </a:p>
            <a:p>
              <a:pPr marL="285750" indent="-285750">
                <a:lnSpc>
                  <a:spcPct val="90000"/>
                </a:lnSpc>
                <a:spcAft>
                  <a:spcPts val="600"/>
                </a:spcAft>
                <a:buClr>
                  <a:schemeClr val="accent1"/>
                </a:buClr>
                <a:buSzPct val="75000"/>
                <a:buFont typeface="Arial" charset="0"/>
                <a:buChar char="•"/>
              </a:pPr>
              <a:r>
                <a:rPr lang="fr-FR" altLang="es-ES" sz="1200" b="1" dirty="0">
                  <a:solidFill>
                    <a:schemeClr val="tx2"/>
                  </a:solidFill>
                  <a:latin typeface="Calibri" charset="0"/>
                </a:rPr>
                <a:t>Organisation de centres de compétence</a:t>
              </a:r>
            </a:p>
            <a:p>
              <a:pPr marL="285750" indent="-285750">
                <a:lnSpc>
                  <a:spcPct val="90000"/>
                </a:lnSpc>
                <a:spcAft>
                  <a:spcPts val="600"/>
                </a:spcAft>
                <a:buClr>
                  <a:schemeClr val="accent1"/>
                </a:buClr>
                <a:buSzPct val="75000"/>
                <a:buFont typeface="Arial" charset="0"/>
                <a:buChar char="•"/>
              </a:pPr>
              <a:r>
                <a:rPr lang="fr-FR" altLang="es-ES" sz="1200" b="1" dirty="0">
                  <a:solidFill>
                    <a:schemeClr val="tx2"/>
                  </a:solidFill>
                  <a:latin typeface="Calibri" charset="0"/>
                </a:rPr>
                <a:t>Gestion des services</a:t>
              </a:r>
            </a:p>
          </p:txBody>
        </p:sp>
        <p:sp>
          <p:nvSpPr>
            <p:cNvPr id="24" name="Rectángulo 23"/>
            <p:cNvSpPr/>
            <p:nvPr/>
          </p:nvSpPr>
          <p:spPr>
            <a:xfrm>
              <a:off x="3516866" y="908693"/>
              <a:ext cx="5285657" cy="5088206"/>
            </a:xfrm>
            <a:prstGeom prst="rect">
              <a:avLst/>
            </a:prstGeom>
          </p:spPr>
          <p:txBody>
            <a:bodyPr wrap="square" lIns="108000">
              <a:spAutoFit/>
            </a:bodyPr>
            <a:lstStyle/>
            <a:p>
              <a:pPr>
                <a:lnSpc>
                  <a:spcPct val="90000"/>
                </a:lnSpc>
                <a:spcAft>
                  <a:spcPts val="600"/>
                </a:spcAft>
                <a:buClr>
                  <a:schemeClr val="accent1"/>
                </a:buClr>
                <a:buSzPct val="75000"/>
              </a:pPr>
              <a:r>
                <a:rPr lang="en-GB" altLang="es-ES" sz="2400" dirty="0">
                  <a:solidFill>
                    <a:schemeClr val="accent6"/>
                  </a:solidFill>
                  <a:latin typeface="Calibri" charset="0"/>
                </a:rPr>
                <a:t>… </a:t>
              </a:r>
              <a:r>
                <a:rPr lang="fr-FR" altLang="es-ES" sz="2400" dirty="0">
                  <a:solidFill>
                    <a:schemeClr val="accent6"/>
                  </a:solidFill>
                  <a:latin typeface="Calibri" charset="0"/>
                </a:rPr>
                <a:t>et s’intègre dans un réseau cohérent</a:t>
              </a:r>
            </a:p>
            <a:p>
              <a:pPr>
                <a:lnSpc>
                  <a:spcPct val="90000"/>
                </a:lnSpc>
                <a:spcAft>
                  <a:spcPts val="0"/>
                </a:spcAft>
                <a:buClr>
                  <a:schemeClr val="accent1"/>
                </a:buClr>
                <a:buSzPct val="75000"/>
              </a:pPr>
              <a:endParaRPr lang="fr-FR" altLang="es-ES" sz="1400" b="1" dirty="0">
                <a:solidFill>
                  <a:schemeClr val="tx2"/>
                </a:solidFill>
                <a:latin typeface="Calibri" charset="0"/>
              </a:endParaRPr>
            </a:p>
            <a:p>
              <a:pPr marL="171450" indent="-171450">
                <a:lnSpc>
                  <a:spcPct val="90000"/>
                </a:lnSpc>
                <a:spcAft>
                  <a:spcPts val="0"/>
                </a:spcAft>
                <a:buClr>
                  <a:schemeClr val="accent1"/>
                </a:buClr>
                <a:buSzPct val="75000"/>
                <a:buFont typeface="Arial" charset="0"/>
                <a:buChar char="•"/>
              </a:pPr>
              <a:r>
                <a:rPr lang="fr-FR" sz="1200" b="1" dirty="0">
                  <a:solidFill>
                    <a:schemeClr val="tx2"/>
                  </a:solidFill>
                  <a:latin typeface="Calibri" charset="0"/>
                </a:rPr>
                <a:t>Animation de la communauté , y compris les centres de services  </a:t>
              </a:r>
              <a:r>
                <a:rPr lang="fr-FR" sz="1200" b="1" dirty="0" err="1">
                  <a:solidFill>
                    <a:schemeClr val="tx2"/>
                  </a:solidFill>
                  <a:latin typeface="Calibri" charset="0"/>
                </a:rPr>
                <a:t>Xshore</a:t>
              </a:r>
              <a:endParaRPr lang="fr-FR" sz="1200" b="1" dirty="0">
                <a:solidFill>
                  <a:schemeClr val="tx2"/>
                </a:solidFill>
                <a:latin typeface="Calibri" charset="0"/>
              </a:endParaRPr>
            </a:p>
            <a:p>
              <a:pPr marL="171450" indent="-171450">
                <a:lnSpc>
                  <a:spcPct val="90000"/>
                </a:lnSpc>
                <a:spcAft>
                  <a:spcPts val="0"/>
                </a:spcAft>
                <a:buClr>
                  <a:schemeClr val="accent1"/>
                </a:buClr>
                <a:buSzPct val="75000"/>
                <a:buFont typeface="Arial" charset="0"/>
                <a:buChar char="•"/>
              </a:pPr>
              <a:endParaRPr lang="fr-FR" altLang="es-ES" sz="1200" b="1" dirty="0">
                <a:solidFill>
                  <a:schemeClr val="tx2"/>
                </a:solidFill>
                <a:latin typeface="Calibri" charset="0"/>
              </a:endParaRPr>
            </a:p>
            <a:p>
              <a:pPr marL="171450" indent="-171450">
                <a:lnSpc>
                  <a:spcPct val="90000"/>
                </a:lnSpc>
                <a:spcAft>
                  <a:spcPts val="0"/>
                </a:spcAft>
                <a:buClr>
                  <a:schemeClr val="accent1"/>
                </a:buClr>
                <a:buSzPct val="75000"/>
                <a:buFont typeface="Arial" charset="0"/>
                <a:buChar char="•"/>
              </a:pPr>
              <a:r>
                <a:rPr lang="fr-FR" altLang="es-ES" sz="1200" b="1" dirty="0">
                  <a:solidFill>
                    <a:schemeClr val="tx2"/>
                  </a:solidFill>
                  <a:latin typeface="Calibri" charset="0"/>
                </a:rPr>
                <a:t>Equilibrage de charge, arbitrages</a:t>
              </a:r>
            </a:p>
            <a:p>
              <a:pPr marL="171450" indent="-171450">
                <a:lnSpc>
                  <a:spcPct val="90000"/>
                </a:lnSpc>
                <a:spcAft>
                  <a:spcPts val="0"/>
                </a:spcAft>
                <a:buClr>
                  <a:schemeClr val="accent1"/>
                </a:buClr>
                <a:buSzPct val="75000"/>
                <a:buFont typeface="Arial" charset="0"/>
                <a:buChar char="•"/>
              </a:pPr>
              <a:endParaRPr lang="fr-FR" altLang="es-ES" sz="1200" b="1" dirty="0">
                <a:solidFill>
                  <a:schemeClr val="tx2"/>
                </a:solidFill>
                <a:latin typeface="Calibri" charset="0"/>
              </a:endParaRPr>
            </a:p>
            <a:p>
              <a:pPr marL="171450" indent="-171450">
                <a:lnSpc>
                  <a:spcPct val="90000"/>
                </a:lnSpc>
                <a:spcAft>
                  <a:spcPts val="0"/>
                </a:spcAft>
                <a:buClr>
                  <a:schemeClr val="accent1"/>
                </a:buClr>
                <a:buSzPct val="75000"/>
                <a:buFont typeface="Arial" charset="0"/>
                <a:buChar char="•"/>
              </a:pPr>
              <a:r>
                <a:rPr lang="fr-FR" altLang="es-ES" sz="1200" b="1" dirty="0">
                  <a:solidFill>
                    <a:schemeClr val="tx2"/>
                  </a:solidFill>
                  <a:latin typeface="Calibri" charset="0"/>
                </a:rPr>
                <a:t>Processus  RRHH homogènes</a:t>
              </a:r>
            </a:p>
            <a:p>
              <a:pPr marL="149225" indent="-149225">
                <a:lnSpc>
                  <a:spcPct val="90000"/>
                </a:lnSpc>
                <a:spcAft>
                  <a:spcPts val="0"/>
                </a:spcAft>
                <a:buClr>
                  <a:schemeClr val="accent1"/>
                </a:buClr>
                <a:buSzPct val="75000"/>
                <a:buFont typeface="Arial" charset="0"/>
                <a:buChar char="•"/>
              </a:pPr>
              <a:endParaRPr lang="fr-FR" sz="1200" b="1" dirty="0"/>
            </a:p>
            <a:p>
              <a:pPr marL="149225" indent="-149225">
                <a:lnSpc>
                  <a:spcPct val="90000"/>
                </a:lnSpc>
                <a:spcAft>
                  <a:spcPts val="0"/>
                </a:spcAft>
                <a:buClr>
                  <a:schemeClr val="accent1"/>
                </a:buClr>
                <a:buSzPct val="75000"/>
                <a:buFont typeface="Arial" charset="0"/>
                <a:buChar char="•"/>
              </a:pPr>
              <a:r>
                <a:rPr lang="fr-FR" sz="1200" b="1" dirty="0"/>
                <a:t> Industrialisation cohérente et homogène</a:t>
              </a:r>
              <a:endParaRPr lang="fr-FR" altLang="es-ES" sz="1200" b="1" dirty="0">
                <a:solidFill>
                  <a:schemeClr val="tx2"/>
                </a:solidFill>
                <a:latin typeface="Calibri" charset="0"/>
              </a:endParaRPr>
            </a:p>
            <a:p>
              <a:pPr marL="328613" lvl="1" indent="127000">
                <a:lnSpc>
                  <a:spcPct val="90000"/>
                </a:lnSpc>
                <a:spcAft>
                  <a:spcPts val="0"/>
                </a:spcAft>
                <a:buClr>
                  <a:schemeClr val="accent5"/>
                </a:buClr>
                <a:buSzPct val="75000"/>
                <a:buFont typeface="Arial" charset="0"/>
                <a:buChar char="•"/>
              </a:pPr>
              <a:r>
                <a:rPr lang="fr-FR" altLang="es-ES" sz="1200" dirty="0">
                  <a:solidFill>
                    <a:schemeClr val="tx2"/>
                  </a:solidFill>
                  <a:latin typeface="Calibri" charset="0"/>
                </a:rPr>
                <a:t>Outils, méthodes, pratiques</a:t>
              </a:r>
            </a:p>
            <a:p>
              <a:pPr marL="328613" lvl="1" indent="127000">
                <a:lnSpc>
                  <a:spcPct val="90000"/>
                </a:lnSpc>
                <a:spcAft>
                  <a:spcPts val="0"/>
                </a:spcAft>
                <a:buClr>
                  <a:schemeClr val="accent5"/>
                </a:buClr>
                <a:buSzPct val="75000"/>
                <a:buFont typeface="Arial" charset="0"/>
                <a:buChar char="•"/>
              </a:pPr>
              <a:r>
                <a:rPr lang="fr-FR" altLang="es-ES" sz="1200" dirty="0">
                  <a:solidFill>
                    <a:schemeClr val="tx2"/>
                  </a:solidFill>
                  <a:latin typeface="Calibri" charset="0"/>
                </a:rPr>
                <a:t>Certifications (ISO, </a:t>
              </a:r>
              <a:r>
                <a:rPr lang="fr-FR" altLang="es-ES" sz="1200" dirty="0" err="1">
                  <a:solidFill>
                    <a:schemeClr val="tx2"/>
                  </a:solidFill>
                  <a:latin typeface="Calibri" charset="0"/>
                </a:rPr>
                <a:t>CMMi</a:t>
              </a:r>
              <a:r>
                <a:rPr lang="fr-FR" altLang="es-ES" sz="1200" dirty="0">
                  <a:solidFill>
                    <a:schemeClr val="tx2"/>
                  </a:solidFill>
                  <a:latin typeface="Calibri" charset="0"/>
                </a:rPr>
                <a:t>)</a:t>
              </a:r>
            </a:p>
            <a:p>
              <a:pPr marL="328613" lvl="1" indent="127000">
                <a:lnSpc>
                  <a:spcPct val="90000"/>
                </a:lnSpc>
                <a:spcAft>
                  <a:spcPts val="0"/>
                </a:spcAft>
                <a:buClr>
                  <a:schemeClr val="accent5"/>
                </a:buClr>
                <a:buSzPct val="75000"/>
                <a:buFont typeface="Arial" charset="0"/>
                <a:buChar char="•"/>
              </a:pPr>
              <a:r>
                <a:rPr lang="fr-FR" sz="1200" dirty="0">
                  <a:solidFill>
                    <a:schemeClr val="tx2"/>
                  </a:solidFill>
                  <a:latin typeface="Calibri" charset="0"/>
                </a:rPr>
                <a:t>P</a:t>
              </a:r>
              <a:r>
                <a:rPr lang="fr-FR" sz="1200" dirty="0"/>
                <a:t>artage des infrastructures</a:t>
              </a:r>
            </a:p>
            <a:p>
              <a:pPr marL="328613" lvl="1" indent="127000">
                <a:lnSpc>
                  <a:spcPct val="90000"/>
                </a:lnSpc>
                <a:spcAft>
                  <a:spcPts val="0"/>
                </a:spcAft>
                <a:buClr>
                  <a:schemeClr val="accent5"/>
                </a:buClr>
                <a:buSzPct val="75000"/>
                <a:buFont typeface="Arial" charset="0"/>
                <a:buChar char="•"/>
              </a:pPr>
              <a:endParaRPr lang="fr-FR" altLang="es-ES" sz="1200" dirty="0">
                <a:solidFill>
                  <a:schemeClr val="tx2"/>
                </a:solidFill>
                <a:latin typeface="Calibri" charset="0"/>
              </a:endParaRPr>
            </a:p>
            <a:p>
              <a:pPr marL="149225" indent="-149225">
                <a:lnSpc>
                  <a:spcPct val="90000"/>
                </a:lnSpc>
                <a:spcAft>
                  <a:spcPts val="0"/>
                </a:spcAft>
                <a:buClr>
                  <a:schemeClr val="accent1"/>
                </a:buClr>
                <a:buSzPct val="75000"/>
                <a:buFont typeface="Arial" charset="0"/>
                <a:buChar char="•"/>
              </a:pPr>
              <a:r>
                <a:rPr lang="fr-FR" altLang="es-ES" sz="1200" b="1" dirty="0">
                  <a:solidFill>
                    <a:schemeClr val="tx2"/>
                  </a:solidFill>
                  <a:latin typeface="Calibri" charset="0"/>
                </a:rPr>
                <a:t>Capitalisation: "mandats" confiés à certains centres,  pour:</a:t>
              </a:r>
            </a:p>
            <a:p>
              <a:pPr marL="328613" lvl="1" indent="127000">
                <a:lnSpc>
                  <a:spcPct val="90000"/>
                </a:lnSpc>
                <a:spcAft>
                  <a:spcPts val="0"/>
                </a:spcAft>
                <a:buClr>
                  <a:schemeClr val="accent5"/>
                </a:buClr>
                <a:buSzPct val="75000"/>
                <a:buFont typeface="Arial" charset="0"/>
                <a:buChar char="•"/>
              </a:pPr>
              <a:r>
                <a:rPr lang="fr-FR" sz="1200" dirty="0"/>
                <a:t>Développer une expertise dans un domaine d'excellence</a:t>
              </a:r>
              <a:r>
                <a:rPr lang="fr-FR" altLang="es-ES" sz="1200" dirty="0">
                  <a:solidFill>
                    <a:schemeClr val="tx2"/>
                  </a:solidFill>
                  <a:latin typeface="Calibri" charset="0"/>
                </a:rPr>
                <a:t>.</a:t>
              </a:r>
            </a:p>
            <a:p>
              <a:pPr marL="328613" lvl="1" indent="127000">
                <a:lnSpc>
                  <a:spcPct val="90000"/>
                </a:lnSpc>
                <a:spcAft>
                  <a:spcPts val="0"/>
                </a:spcAft>
                <a:buClr>
                  <a:schemeClr val="accent5"/>
                </a:buClr>
                <a:buSzPct val="75000"/>
                <a:buFont typeface="Arial" charset="0"/>
                <a:buChar char="•"/>
              </a:pPr>
              <a:r>
                <a:rPr lang="fr-FR" sz="1200" dirty="0">
                  <a:solidFill>
                    <a:schemeClr val="tx2"/>
                  </a:solidFill>
                  <a:latin typeface="Calibri" charset="0"/>
                </a:rPr>
                <a:t>R</a:t>
              </a:r>
              <a:r>
                <a:rPr lang="fr-FR" sz="1200" dirty="0"/>
                <a:t>endre disponible dans le réseau de distribution , de sorte que tous les projets peuvent l’utiliser.</a:t>
              </a:r>
            </a:p>
            <a:p>
              <a:pPr marL="328613" lvl="1" indent="127000">
                <a:lnSpc>
                  <a:spcPct val="90000"/>
                </a:lnSpc>
                <a:spcAft>
                  <a:spcPts val="600"/>
                </a:spcAft>
                <a:buClr>
                  <a:schemeClr val="accent5"/>
                </a:buClr>
                <a:buSzPct val="75000"/>
                <a:buFont typeface="Arial" charset="0"/>
                <a:buChar char="•"/>
              </a:pPr>
              <a:endParaRPr lang="fr-FR" altLang="es-ES" sz="1200" dirty="0">
                <a:solidFill>
                  <a:schemeClr val="tx2"/>
                </a:solidFill>
                <a:latin typeface="Calibri" charset="0"/>
              </a:endParaRPr>
            </a:p>
          </p:txBody>
        </p:sp>
        <p:sp>
          <p:nvSpPr>
            <p:cNvPr id="25" name="Rectángulo redondeado 24"/>
            <p:cNvSpPr/>
            <p:nvPr/>
          </p:nvSpPr>
          <p:spPr>
            <a:xfrm>
              <a:off x="5929204" y="5435677"/>
              <a:ext cx="2959774" cy="967517"/>
            </a:xfrm>
            <a:prstGeom prst="roundRect">
              <a:avLst/>
            </a:prstGeom>
            <a:solidFill>
              <a:schemeClr val="bg1">
                <a:lumMod val="95000"/>
              </a:schemeClr>
            </a:solidFill>
          </p:spPr>
          <p:txBody>
            <a:bodyPr wrap="square">
              <a:spAutoFit/>
            </a:bodyPr>
            <a:lstStyle/>
            <a:p>
              <a:pPr>
                <a:lnSpc>
                  <a:spcPts val="1600"/>
                </a:lnSpc>
                <a:spcAft>
                  <a:spcPct val="40000"/>
                </a:spcAft>
                <a:buClr>
                  <a:schemeClr val="tx2"/>
                </a:buClr>
                <a:buFont typeface="Wingdings" charset="2"/>
                <a:buChar char="è"/>
              </a:pPr>
              <a:r>
                <a:rPr lang="en-US" altLang="es-ES" sz="1200" dirty="0">
                  <a:solidFill>
                    <a:schemeClr val="tx2"/>
                  </a:solidFill>
                  <a:latin typeface="Calibri" charset="0"/>
                </a:rPr>
                <a:t> </a:t>
              </a:r>
              <a:r>
                <a:rPr lang="fr-FR" sz="1200" dirty="0"/>
                <a:t>Facilite l'échange </a:t>
              </a:r>
              <a:r>
                <a:rPr lang="fr-FR" altLang="es-ES" sz="1200" dirty="0">
                  <a:solidFill>
                    <a:schemeClr val="tx2"/>
                  </a:solidFill>
                  <a:latin typeface="Calibri" charset="0"/>
                </a:rPr>
                <a:t> "inter-centres”</a:t>
              </a:r>
            </a:p>
            <a:p>
              <a:pPr>
                <a:lnSpc>
                  <a:spcPts val="1600"/>
                </a:lnSpc>
                <a:spcAft>
                  <a:spcPct val="40000"/>
                </a:spcAft>
                <a:buClr>
                  <a:schemeClr val="tx2"/>
                </a:buClr>
                <a:buFont typeface="Wingdings" charset="2"/>
                <a:buChar char="è"/>
              </a:pPr>
              <a:r>
                <a:rPr lang="fr-FR" altLang="es-ES" sz="1200" dirty="0">
                  <a:solidFill>
                    <a:schemeClr val="tx2"/>
                  </a:solidFill>
                  <a:latin typeface="Calibri" charset="0"/>
                </a:rPr>
                <a:t> </a:t>
              </a:r>
              <a:r>
                <a:rPr lang="fr-FR" sz="1200" dirty="0"/>
                <a:t>Permet projets </a:t>
              </a:r>
              <a:r>
                <a:rPr lang="fr-FR" altLang="es-ES" sz="1200" dirty="0">
                  <a:solidFill>
                    <a:schemeClr val="tx2"/>
                  </a:solidFill>
                  <a:latin typeface="Calibri" charset="0"/>
                </a:rPr>
                <a:t> "multi-situés" </a:t>
              </a:r>
            </a:p>
          </p:txBody>
        </p:sp>
        <p:pic>
          <p:nvPicPr>
            <p:cNvPr id="26" name="Imagen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1288" y="4018561"/>
              <a:ext cx="2405761" cy="1804321"/>
            </a:xfrm>
            <a:prstGeom prst="rect">
              <a:avLst/>
            </a:prstGeom>
          </p:spPr>
        </p:pic>
      </p:grpSp>
      <p:sp>
        <p:nvSpPr>
          <p:cNvPr id="27"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2974288550"/>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7"/>
          </p:nvPr>
        </p:nvSpPr>
        <p:spPr/>
        <p:txBody>
          <a:bodyPr/>
          <a:lstStyle/>
          <a:p>
            <a:pPr>
              <a:defRPr/>
            </a:pPr>
            <a:fld id="{A223976E-7A4D-4E76-BE54-038AA7AA8A4D}" type="slidenum">
              <a:rPr lang="fr-FR" altLang="fr-FR" smtClean="0"/>
              <a:pPr>
                <a:defRPr/>
              </a:pPr>
              <a:t>14</a:t>
            </a:fld>
            <a:endParaRPr lang="fr-FR" altLang="fr-FR"/>
          </a:p>
        </p:txBody>
      </p:sp>
      <p:pic>
        <p:nvPicPr>
          <p:cNvPr id="6" name="12 Marcador de posición de imagen"/>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t="12561" b="12561"/>
          <a:stretch>
            <a:fillRect/>
          </a:stretch>
        </p:blipFill>
        <p:spPr bwMode="gray">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
        <p:nvSpPr>
          <p:cNvPr id="7" name="Titre 4"/>
          <p:cNvSpPr>
            <a:spLocks noGrp="1"/>
          </p:cNvSpPr>
          <p:nvPr>
            <p:ph type="ctrTitle"/>
          </p:nvPr>
        </p:nvSpPr>
        <p:spPr>
          <a:xfrm>
            <a:off x="457669" y="3140742"/>
            <a:ext cx="6451431" cy="424711"/>
          </a:xfrm>
        </p:spPr>
        <p:txBody>
          <a:bodyPr/>
          <a:lstStyle/>
          <a:p>
            <a:r>
              <a:rPr lang="en-GB" dirty="0" smtClean="0"/>
              <a:t>LE CENTRE DE SERVICES ESPAGNE</a:t>
            </a:r>
            <a:endParaRPr lang="en-GB" dirty="0"/>
          </a:p>
        </p:txBody>
      </p:sp>
      <p:sp>
        <p:nvSpPr>
          <p:cNvPr id="8" name="Sous-titre 11"/>
          <p:cNvSpPr>
            <a:spLocks noGrp="1"/>
          </p:cNvSpPr>
          <p:nvPr>
            <p:ph type="subTitle" idx="1"/>
          </p:nvPr>
        </p:nvSpPr>
        <p:spPr>
          <a:xfrm>
            <a:off x="451892" y="3575319"/>
            <a:ext cx="6457215" cy="307777"/>
          </a:xfrm>
        </p:spPr>
        <p:txBody>
          <a:bodyPr/>
          <a:lstStyle/>
          <a:p>
            <a:r>
              <a:rPr lang="fr-FR" dirty="0" smtClean="0"/>
              <a:t>Un Centre de Service en trois sites</a:t>
            </a:r>
            <a:endParaRPr lang="fr-FR" dirty="0"/>
          </a:p>
        </p:txBody>
      </p:sp>
      <p:sp>
        <p:nvSpPr>
          <p:cNvPr id="10"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100828862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pPr>
              <a:defRPr/>
            </a:pPr>
            <a:r>
              <a:rPr lang="fr-FR" dirty="0" smtClean="0"/>
              <a:t>Centre de services Espagne</a:t>
            </a:r>
            <a:endParaRPr lang="fr-FR" dirty="0"/>
          </a:p>
        </p:txBody>
      </p:sp>
      <p:sp>
        <p:nvSpPr>
          <p:cNvPr id="10" name="Espace réservé du texte 9"/>
          <p:cNvSpPr>
            <a:spLocks noGrp="1"/>
          </p:cNvSpPr>
          <p:nvPr>
            <p:ph type="body" sz="quarter" idx="13"/>
          </p:nvPr>
        </p:nvSpPr>
        <p:spPr/>
        <p:txBody>
          <a:bodyPr/>
          <a:lstStyle/>
          <a:p>
            <a:pPr>
              <a:defRPr/>
            </a:pPr>
            <a:r>
              <a:rPr lang="fr-FR" dirty="0" smtClean="0"/>
              <a:t>Quelques chiffres</a:t>
            </a:r>
            <a:endParaRPr lang="fr-FR" dirty="0"/>
          </a:p>
        </p:txBody>
      </p:sp>
      <p:sp>
        <p:nvSpPr>
          <p:cNvPr id="33795" name="Espace réservé du numéro de diapositive 4"/>
          <p:cNvSpPr>
            <a:spLocks noGrp="1"/>
          </p:cNvSpPr>
          <p:nvPr>
            <p:ph type="sldNum" sz="quarter" idx="1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557213" indent="-214313" eaLnBrk="0" hangingPunct="0">
              <a:defRPr>
                <a:solidFill>
                  <a:schemeClr val="tx1"/>
                </a:solidFill>
                <a:latin typeface="Arial" charset="0"/>
                <a:ea typeface="Arial" charset="0"/>
                <a:cs typeface="Arial" charset="0"/>
              </a:defRPr>
            </a:lvl2pPr>
            <a:lvl3pPr marL="857250" indent="-171450" eaLnBrk="0" hangingPunct="0">
              <a:defRPr>
                <a:solidFill>
                  <a:schemeClr val="tx1"/>
                </a:solidFill>
                <a:latin typeface="Arial" charset="0"/>
                <a:ea typeface="Arial" charset="0"/>
                <a:cs typeface="Arial" charset="0"/>
              </a:defRPr>
            </a:lvl3pPr>
            <a:lvl4pPr marL="1200150" indent="-171450" eaLnBrk="0" hangingPunct="0">
              <a:defRPr>
                <a:solidFill>
                  <a:schemeClr val="tx1"/>
                </a:solidFill>
                <a:latin typeface="Arial" charset="0"/>
                <a:ea typeface="Arial" charset="0"/>
                <a:cs typeface="Arial" charset="0"/>
              </a:defRPr>
            </a:lvl4pPr>
            <a:lvl5pPr marL="1543050" indent="-171450" eaLnBrk="0" hangingPunct="0">
              <a:defRPr>
                <a:solidFill>
                  <a:schemeClr val="tx1"/>
                </a:solidFill>
                <a:latin typeface="Arial" charset="0"/>
                <a:ea typeface="Arial" charset="0"/>
                <a:cs typeface="Arial" charset="0"/>
              </a:defRPr>
            </a:lvl5pPr>
            <a:lvl6pPr marL="1885950" indent="-171450" defTabSz="684610" eaLnBrk="0" fontAlgn="base" hangingPunct="0">
              <a:spcBef>
                <a:spcPct val="0"/>
              </a:spcBef>
              <a:spcAft>
                <a:spcPct val="0"/>
              </a:spcAft>
              <a:defRPr>
                <a:solidFill>
                  <a:schemeClr val="tx1"/>
                </a:solidFill>
                <a:latin typeface="Arial" charset="0"/>
                <a:ea typeface="Arial" charset="0"/>
                <a:cs typeface="Arial" charset="0"/>
              </a:defRPr>
            </a:lvl6pPr>
            <a:lvl7pPr marL="2228850" indent="-171450" defTabSz="684610" eaLnBrk="0" fontAlgn="base" hangingPunct="0">
              <a:spcBef>
                <a:spcPct val="0"/>
              </a:spcBef>
              <a:spcAft>
                <a:spcPct val="0"/>
              </a:spcAft>
              <a:defRPr>
                <a:solidFill>
                  <a:schemeClr val="tx1"/>
                </a:solidFill>
                <a:latin typeface="Arial" charset="0"/>
                <a:ea typeface="Arial" charset="0"/>
                <a:cs typeface="Arial" charset="0"/>
              </a:defRPr>
            </a:lvl7pPr>
            <a:lvl8pPr marL="2571750" indent="-171450" defTabSz="684610" eaLnBrk="0" fontAlgn="base" hangingPunct="0">
              <a:spcBef>
                <a:spcPct val="0"/>
              </a:spcBef>
              <a:spcAft>
                <a:spcPct val="0"/>
              </a:spcAft>
              <a:defRPr>
                <a:solidFill>
                  <a:schemeClr val="tx1"/>
                </a:solidFill>
                <a:latin typeface="Arial" charset="0"/>
                <a:ea typeface="Arial" charset="0"/>
                <a:cs typeface="Arial" charset="0"/>
              </a:defRPr>
            </a:lvl8pPr>
            <a:lvl9pPr marL="2914650" indent="-171450" defTabSz="68461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BFF3B30-6A41-B244-B20C-1F63AD78B758}" type="slidenum">
              <a:rPr lang="fr-FR" altLang="es-ES">
                <a:solidFill>
                  <a:srgbClr val="464646"/>
                </a:solidFill>
                <a:latin typeface="Calibri" charset="0"/>
              </a:rPr>
              <a:pPr eaLnBrk="1" hangingPunct="1"/>
              <a:t>15</a:t>
            </a:fld>
            <a:endParaRPr lang="fr-FR" altLang="es-ES">
              <a:solidFill>
                <a:srgbClr val="464646"/>
              </a:solidFill>
              <a:latin typeface="Calibri" charset="0"/>
            </a:endParaRPr>
          </a:p>
        </p:txBody>
      </p:sp>
      <p:grpSp>
        <p:nvGrpSpPr>
          <p:cNvPr id="33797" name="Groupe 110"/>
          <p:cNvGrpSpPr>
            <a:grpSpLocks/>
          </p:cNvGrpSpPr>
          <p:nvPr/>
        </p:nvGrpSpPr>
        <p:grpSpPr bwMode="auto">
          <a:xfrm>
            <a:off x="8225351" y="175600"/>
            <a:ext cx="729000" cy="757945"/>
            <a:chOff x="7513665" y="1338464"/>
            <a:chExt cx="1285623" cy="1364438"/>
          </a:xfrm>
        </p:grpSpPr>
        <p:pic>
          <p:nvPicPr>
            <p:cNvPr id="33844" name="Image 1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338464"/>
              <a:ext cx="975360"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45" name="ZoneTexte 112"/>
            <p:cNvSpPr txBox="1">
              <a:spLocks noChangeArrowheads="1"/>
            </p:cNvSpPr>
            <p:nvPr/>
          </p:nvSpPr>
          <p:spPr bwMode="auto">
            <a:xfrm>
              <a:off x="7513665" y="2245807"/>
              <a:ext cx="1285623" cy="45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4"/>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endParaRPr lang="fr-FR" altLang="es-ES" sz="1050" dirty="0"/>
            </a:p>
          </p:txBody>
        </p:sp>
      </p:grpSp>
      <p:grpSp>
        <p:nvGrpSpPr>
          <p:cNvPr id="12" name="Grupo 11"/>
          <p:cNvGrpSpPr/>
          <p:nvPr/>
        </p:nvGrpSpPr>
        <p:grpSpPr>
          <a:xfrm>
            <a:off x="827584" y="1113784"/>
            <a:ext cx="1079897" cy="1543592"/>
            <a:chOff x="1573576" y="1113784"/>
            <a:chExt cx="1079897" cy="1543592"/>
          </a:xfrm>
        </p:grpSpPr>
        <p:sp>
          <p:nvSpPr>
            <p:cNvPr id="33798" name="ZoneTexte 7"/>
            <p:cNvSpPr txBox="1">
              <a:spLocks noChangeArrowheads="1"/>
            </p:cNvSpPr>
            <p:nvPr/>
          </p:nvSpPr>
          <p:spPr bwMode="auto">
            <a:xfrm>
              <a:off x="1603257" y="2195711"/>
              <a:ext cx="1041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1800"/>
                </a:spcBef>
                <a:buClr>
                  <a:srgbClr val="CF022B"/>
                </a:buClr>
                <a:buSzPct val="90000"/>
                <a:buBlip>
                  <a:blip r:embed="rId4"/>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a:buNone/>
              </a:pPr>
              <a:r>
                <a:rPr lang="fr-FR" sz="1200" dirty="0" smtClean="0"/>
                <a:t>Productifs </a:t>
              </a:r>
              <a:r>
                <a:rPr lang="fr-FR" sz="1200" dirty="0" err="1" smtClean="0"/>
                <a:t>Nearshore</a:t>
              </a:r>
              <a:endParaRPr lang="fr-FR" sz="1200" dirty="0"/>
            </a:p>
          </p:txBody>
        </p:sp>
        <p:grpSp>
          <p:nvGrpSpPr>
            <p:cNvPr id="33799" name="Groupe 18"/>
            <p:cNvGrpSpPr>
              <a:grpSpLocks/>
            </p:cNvGrpSpPr>
            <p:nvPr/>
          </p:nvGrpSpPr>
          <p:grpSpPr bwMode="auto">
            <a:xfrm>
              <a:off x="1573576" y="1113784"/>
              <a:ext cx="1079897" cy="1079897"/>
              <a:chOff x="988056" y="2337146"/>
              <a:chExt cx="1440000" cy="1440000"/>
            </a:xfrm>
          </p:grpSpPr>
          <p:sp>
            <p:nvSpPr>
              <p:cNvPr id="35" name="Ellipse 5"/>
              <p:cNvSpPr>
                <a:spLocks noChangeAspect="1"/>
              </p:cNvSpPr>
              <p:nvPr/>
            </p:nvSpPr>
            <p:spPr>
              <a:xfrm>
                <a:off x="988056" y="2337146"/>
                <a:ext cx="1440000" cy="1440000"/>
              </a:xfrm>
              <a:prstGeom prst="ellipse">
                <a:avLst/>
              </a:prstGeom>
              <a:solidFill>
                <a:srgbClr val="FD8B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dirty="0"/>
              </a:p>
            </p:txBody>
          </p:sp>
          <p:sp>
            <p:nvSpPr>
              <p:cNvPr id="33837" name="ZoneTexte 8"/>
              <p:cNvSpPr txBox="1">
                <a:spLocks noChangeArrowheads="1"/>
              </p:cNvSpPr>
              <p:nvPr/>
            </p:nvSpPr>
            <p:spPr bwMode="auto">
              <a:xfrm>
                <a:off x="1065239" y="3055174"/>
                <a:ext cx="1285635" cy="5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4"/>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2100" b="1" dirty="0" smtClean="0">
                    <a:solidFill>
                      <a:schemeClr val="bg1"/>
                    </a:solidFill>
                  </a:rPr>
                  <a:t>775</a:t>
                </a:r>
                <a:endParaRPr lang="fr-FR" altLang="es-ES" sz="2100" b="1" dirty="0">
                  <a:solidFill>
                    <a:schemeClr val="bg1"/>
                  </a:solidFill>
                </a:endParaRPr>
              </a:p>
            </p:txBody>
          </p:sp>
          <p:cxnSp>
            <p:nvCxnSpPr>
              <p:cNvPr id="37" name="Connecteur droit 47"/>
              <p:cNvCxnSpPr/>
              <p:nvPr/>
            </p:nvCxnSpPr>
            <p:spPr>
              <a:xfrm>
                <a:off x="1162698" y="3048414"/>
                <a:ext cx="109071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839" name="Groupe 58"/>
              <p:cNvGrpSpPr>
                <a:grpSpLocks noChangeAspect="1"/>
              </p:cNvGrpSpPr>
              <p:nvPr/>
            </p:nvGrpSpPr>
            <p:grpSpPr bwMode="auto">
              <a:xfrm>
                <a:off x="1453407" y="2583977"/>
                <a:ext cx="509299" cy="323978"/>
                <a:chOff x="842577" y="2420504"/>
                <a:chExt cx="1139264" cy="724714"/>
              </a:xfrm>
            </p:grpSpPr>
            <p:grpSp>
              <p:nvGrpSpPr>
                <p:cNvPr id="7" name="Groupe 9"/>
                <p:cNvGrpSpPr/>
                <p:nvPr/>
              </p:nvGrpSpPr>
              <p:grpSpPr>
                <a:xfrm>
                  <a:off x="1418221" y="2420504"/>
                  <a:ext cx="275800" cy="724714"/>
                  <a:chOff x="-1263650" y="2395250"/>
                  <a:chExt cx="366712" cy="963612"/>
                </a:xfrm>
                <a:solidFill>
                  <a:schemeClr val="bg1"/>
                </a:solidFill>
              </p:grpSpPr>
              <p:sp>
                <p:nvSpPr>
                  <p:cNvPr id="49" name="Oval 180"/>
                  <p:cNvSpPr>
                    <a:spLocks noChangeArrowheads="1"/>
                  </p:cNvSpPr>
                  <p:nvPr/>
                </p:nvSpPr>
                <p:spPr bwMode="auto">
                  <a:xfrm>
                    <a:off x="-1155698" y="2395250"/>
                    <a:ext cx="153987" cy="153987"/>
                  </a:xfrm>
                  <a:prstGeom prst="ellipse">
                    <a:avLst/>
                  </a:prstGeom>
                  <a:grpFill/>
                  <a:ln>
                    <a:noFill/>
                  </a:ln>
                  <a:extLst/>
                </p:spPr>
                <p:txBody>
                  <a:bodyPr/>
                  <a:lstStyle/>
                  <a:p>
                    <a:pPr>
                      <a:defRPr/>
                    </a:pPr>
                    <a:endParaRPr lang="fr-FR" sz="1200" dirty="0"/>
                  </a:p>
                </p:txBody>
              </p:sp>
              <p:sp>
                <p:nvSpPr>
                  <p:cNvPr id="50" name="Freeform 181"/>
                  <p:cNvSpPr>
                    <a:spLocks/>
                  </p:cNvSpPr>
                  <p:nvPr/>
                </p:nvSpPr>
                <p:spPr bwMode="auto">
                  <a:xfrm>
                    <a:off x="-1263650" y="2563524"/>
                    <a:ext cx="366712" cy="795338"/>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a:defRPr/>
                    </a:pPr>
                    <a:endParaRPr lang="fr-FR" sz="1200" dirty="0"/>
                  </a:p>
                </p:txBody>
              </p:sp>
            </p:grpSp>
            <p:grpSp>
              <p:nvGrpSpPr>
                <p:cNvPr id="8" name="Groupe 48"/>
                <p:cNvGrpSpPr/>
                <p:nvPr/>
              </p:nvGrpSpPr>
              <p:grpSpPr>
                <a:xfrm>
                  <a:off x="1130400" y="2420504"/>
                  <a:ext cx="275800" cy="724714"/>
                  <a:chOff x="-1263650" y="2395250"/>
                  <a:chExt cx="366712" cy="963612"/>
                </a:xfrm>
                <a:solidFill>
                  <a:schemeClr val="bg1"/>
                </a:solidFill>
              </p:grpSpPr>
              <p:sp>
                <p:nvSpPr>
                  <p:cNvPr id="47" name="Oval 180"/>
                  <p:cNvSpPr>
                    <a:spLocks noChangeArrowheads="1"/>
                  </p:cNvSpPr>
                  <p:nvPr/>
                </p:nvSpPr>
                <p:spPr bwMode="auto">
                  <a:xfrm>
                    <a:off x="-1155698" y="2395250"/>
                    <a:ext cx="153987" cy="153987"/>
                  </a:xfrm>
                  <a:prstGeom prst="ellipse">
                    <a:avLst/>
                  </a:prstGeom>
                  <a:grpFill/>
                  <a:ln>
                    <a:noFill/>
                  </a:ln>
                  <a:extLst/>
                </p:spPr>
                <p:txBody>
                  <a:bodyPr/>
                  <a:lstStyle/>
                  <a:p>
                    <a:pPr>
                      <a:defRPr/>
                    </a:pPr>
                    <a:endParaRPr lang="fr-FR" sz="1200" dirty="0"/>
                  </a:p>
                </p:txBody>
              </p:sp>
              <p:sp>
                <p:nvSpPr>
                  <p:cNvPr id="48" name="Freeform 181"/>
                  <p:cNvSpPr>
                    <a:spLocks/>
                  </p:cNvSpPr>
                  <p:nvPr/>
                </p:nvSpPr>
                <p:spPr bwMode="auto">
                  <a:xfrm>
                    <a:off x="-1263650" y="2563524"/>
                    <a:ext cx="366712" cy="795338"/>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a:defRPr/>
                    </a:pPr>
                    <a:endParaRPr lang="fr-FR" sz="1200" dirty="0"/>
                  </a:p>
                </p:txBody>
              </p:sp>
            </p:grpSp>
            <p:grpSp>
              <p:nvGrpSpPr>
                <p:cNvPr id="9" name="Groupe 51"/>
                <p:cNvGrpSpPr/>
                <p:nvPr/>
              </p:nvGrpSpPr>
              <p:grpSpPr>
                <a:xfrm>
                  <a:off x="1706041" y="2420504"/>
                  <a:ext cx="275800" cy="724714"/>
                  <a:chOff x="-1263650" y="2395250"/>
                  <a:chExt cx="366712" cy="963612"/>
                </a:xfrm>
                <a:solidFill>
                  <a:schemeClr val="bg1"/>
                </a:solidFill>
              </p:grpSpPr>
              <p:sp>
                <p:nvSpPr>
                  <p:cNvPr id="45" name="Oval 180"/>
                  <p:cNvSpPr>
                    <a:spLocks noChangeArrowheads="1"/>
                  </p:cNvSpPr>
                  <p:nvPr/>
                </p:nvSpPr>
                <p:spPr bwMode="auto">
                  <a:xfrm>
                    <a:off x="-1155698" y="2395250"/>
                    <a:ext cx="153987" cy="153987"/>
                  </a:xfrm>
                  <a:prstGeom prst="ellipse">
                    <a:avLst/>
                  </a:prstGeom>
                  <a:grpFill/>
                  <a:ln>
                    <a:noFill/>
                  </a:ln>
                  <a:extLst/>
                </p:spPr>
                <p:txBody>
                  <a:bodyPr/>
                  <a:lstStyle/>
                  <a:p>
                    <a:pPr>
                      <a:defRPr/>
                    </a:pPr>
                    <a:endParaRPr lang="fr-FR" sz="1200" dirty="0"/>
                  </a:p>
                </p:txBody>
              </p:sp>
              <p:sp>
                <p:nvSpPr>
                  <p:cNvPr id="46" name="Freeform 181"/>
                  <p:cNvSpPr>
                    <a:spLocks/>
                  </p:cNvSpPr>
                  <p:nvPr/>
                </p:nvSpPr>
                <p:spPr bwMode="auto">
                  <a:xfrm>
                    <a:off x="-1263650" y="2563524"/>
                    <a:ext cx="366712" cy="795338"/>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a:defRPr/>
                    </a:pPr>
                    <a:endParaRPr lang="fr-FR" sz="1200" dirty="0"/>
                  </a:p>
                </p:txBody>
              </p:sp>
            </p:grpSp>
            <p:grpSp>
              <p:nvGrpSpPr>
                <p:cNvPr id="11" name="Groupe 54"/>
                <p:cNvGrpSpPr/>
                <p:nvPr/>
              </p:nvGrpSpPr>
              <p:grpSpPr>
                <a:xfrm>
                  <a:off x="842577" y="2420504"/>
                  <a:ext cx="275800" cy="724714"/>
                  <a:chOff x="-1263650" y="2395250"/>
                  <a:chExt cx="366712" cy="963612"/>
                </a:xfrm>
                <a:solidFill>
                  <a:schemeClr val="bg1"/>
                </a:solidFill>
              </p:grpSpPr>
              <p:sp>
                <p:nvSpPr>
                  <p:cNvPr id="43" name="Oval 180"/>
                  <p:cNvSpPr>
                    <a:spLocks noChangeArrowheads="1"/>
                  </p:cNvSpPr>
                  <p:nvPr/>
                </p:nvSpPr>
                <p:spPr bwMode="auto">
                  <a:xfrm>
                    <a:off x="-1155698" y="2395250"/>
                    <a:ext cx="153987" cy="153987"/>
                  </a:xfrm>
                  <a:prstGeom prst="ellipse">
                    <a:avLst/>
                  </a:prstGeom>
                  <a:grpFill/>
                  <a:ln>
                    <a:noFill/>
                  </a:ln>
                  <a:extLst/>
                </p:spPr>
                <p:txBody>
                  <a:bodyPr/>
                  <a:lstStyle/>
                  <a:p>
                    <a:pPr>
                      <a:defRPr/>
                    </a:pPr>
                    <a:endParaRPr lang="fr-FR" sz="1200" dirty="0"/>
                  </a:p>
                </p:txBody>
              </p:sp>
              <p:sp>
                <p:nvSpPr>
                  <p:cNvPr id="44" name="Freeform 181"/>
                  <p:cNvSpPr>
                    <a:spLocks/>
                  </p:cNvSpPr>
                  <p:nvPr/>
                </p:nvSpPr>
                <p:spPr bwMode="auto">
                  <a:xfrm>
                    <a:off x="-1263650" y="2563524"/>
                    <a:ext cx="366712" cy="795338"/>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a:defRPr/>
                    </a:pPr>
                    <a:endParaRPr lang="fr-FR" sz="1200" dirty="0"/>
                  </a:p>
                </p:txBody>
              </p:sp>
            </p:grpSp>
          </p:grpSp>
        </p:grpSp>
      </p:grpSp>
      <p:grpSp>
        <p:nvGrpSpPr>
          <p:cNvPr id="33801" name="5 Grupo"/>
          <p:cNvGrpSpPr>
            <a:grpSpLocks/>
          </p:cNvGrpSpPr>
          <p:nvPr/>
        </p:nvGrpSpPr>
        <p:grpSpPr bwMode="auto">
          <a:xfrm>
            <a:off x="1372623" y="3433822"/>
            <a:ext cx="1525191" cy="1370176"/>
            <a:chOff x="6354836" y="1539530"/>
            <a:chExt cx="2033588" cy="1826840"/>
          </a:xfrm>
        </p:grpSpPr>
        <p:sp>
          <p:nvSpPr>
            <p:cNvPr id="33822" name="ZoneTexte 14"/>
            <p:cNvSpPr txBox="1">
              <a:spLocks noChangeArrowheads="1"/>
            </p:cNvSpPr>
            <p:nvPr/>
          </p:nvSpPr>
          <p:spPr bwMode="auto">
            <a:xfrm>
              <a:off x="6354836" y="2997050"/>
              <a:ext cx="2033588"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4"/>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1200" dirty="0"/>
                <a:t>Contrats actifs</a:t>
              </a:r>
            </a:p>
          </p:txBody>
        </p:sp>
        <p:grpSp>
          <p:nvGrpSpPr>
            <p:cNvPr id="33823" name="1 Grupo"/>
            <p:cNvGrpSpPr>
              <a:grpSpLocks/>
            </p:cNvGrpSpPr>
            <p:nvPr/>
          </p:nvGrpSpPr>
          <p:grpSpPr bwMode="auto">
            <a:xfrm>
              <a:off x="6604074" y="1539530"/>
              <a:ext cx="1439862" cy="1439815"/>
              <a:chOff x="6604074" y="1539530"/>
              <a:chExt cx="1439862" cy="1439815"/>
            </a:xfrm>
          </p:grpSpPr>
          <p:grpSp>
            <p:nvGrpSpPr>
              <p:cNvPr id="33824" name="Groupe 46"/>
              <p:cNvGrpSpPr>
                <a:grpSpLocks/>
              </p:cNvGrpSpPr>
              <p:nvPr/>
            </p:nvGrpSpPr>
            <p:grpSpPr bwMode="auto">
              <a:xfrm>
                <a:off x="6604074" y="1539530"/>
                <a:ext cx="1439862" cy="1439815"/>
                <a:chOff x="6604074" y="2305224"/>
                <a:chExt cx="1439862" cy="1439815"/>
              </a:xfrm>
            </p:grpSpPr>
            <p:sp>
              <p:nvSpPr>
                <p:cNvPr id="94" name="Ellipse 15"/>
                <p:cNvSpPr>
                  <a:spLocks noChangeAspect="1"/>
                </p:cNvSpPr>
                <p:nvPr/>
              </p:nvSpPr>
              <p:spPr>
                <a:xfrm>
                  <a:off x="6604074" y="2305224"/>
                  <a:ext cx="1439862" cy="1439815"/>
                </a:xfrm>
                <a:prstGeom prst="ellipse">
                  <a:avLst/>
                </a:prstGeom>
                <a:solidFill>
                  <a:srgbClr val="F15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dirty="0"/>
                </a:p>
              </p:txBody>
            </p:sp>
            <p:cxnSp>
              <p:nvCxnSpPr>
                <p:cNvPr id="95" name="Connecteur droit 16"/>
                <p:cNvCxnSpPr/>
                <p:nvPr/>
              </p:nvCxnSpPr>
              <p:spPr>
                <a:xfrm>
                  <a:off x="6778699" y="3048149"/>
                  <a:ext cx="109061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828" name="ZoneTexte 68"/>
                <p:cNvSpPr txBox="1">
                  <a:spLocks noChangeArrowheads="1"/>
                </p:cNvSpPr>
                <p:nvPr/>
              </p:nvSpPr>
              <p:spPr bwMode="auto">
                <a:xfrm>
                  <a:off x="6716139" y="3053564"/>
                  <a:ext cx="1285634" cy="55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4"/>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2100" b="1" dirty="0">
                      <a:solidFill>
                        <a:schemeClr val="bg1"/>
                      </a:solidFill>
                    </a:rPr>
                    <a:t>4</a:t>
                  </a:r>
                  <a:r>
                    <a:rPr lang="fr-FR" altLang="es-ES" sz="2100" b="1" dirty="0" smtClean="0">
                      <a:solidFill>
                        <a:schemeClr val="bg1"/>
                      </a:solidFill>
                    </a:rPr>
                    <a:t>5</a:t>
                  </a:r>
                  <a:endParaRPr lang="fr-FR" altLang="es-ES" sz="1200" dirty="0">
                    <a:solidFill>
                      <a:schemeClr val="bg1"/>
                    </a:solidFill>
                  </a:endParaRPr>
                </a:p>
              </p:txBody>
            </p:sp>
          </p:grpSp>
          <p:sp>
            <p:nvSpPr>
              <p:cNvPr id="33825" name="Freeform 67"/>
              <p:cNvSpPr>
                <a:spLocks noEditPoints="1"/>
              </p:cNvSpPr>
              <p:nvPr/>
            </p:nvSpPr>
            <p:spPr bwMode="auto">
              <a:xfrm>
                <a:off x="7139491" y="1772816"/>
                <a:ext cx="414510" cy="387479"/>
              </a:xfrm>
              <a:custGeom>
                <a:avLst/>
                <a:gdLst>
                  <a:gd name="T0" fmla="*/ 2147483647 w 1646"/>
                  <a:gd name="T1" fmla="*/ 2147483647 h 1618"/>
                  <a:gd name="T2" fmla="*/ 2147483647 w 1646"/>
                  <a:gd name="T3" fmla="*/ 2147483647 h 1618"/>
                  <a:gd name="T4" fmla="*/ 2147483647 w 1646"/>
                  <a:gd name="T5" fmla="*/ 2147483647 h 1618"/>
                  <a:gd name="T6" fmla="*/ 2147483647 w 1646"/>
                  <a:gd name="T7" fmla="*/ 2147483647 h 1618"/>
                  <a:gd name="T8" fmla="*/ 2147483647 w 1646"/>
                  <a:gd name="T9" fmla="*/ 2147483647 h 1618"/>
                  <a:gd name="T10" fmla="*/ 2147483647 w 1646"/>
                  <a:gd name="T11" fmla="*/ 2147483647 h 1618"/>
                  <a:gd name="T12" fmla="*/ 2147483647 w 1646"/>
                  <a:gd name="T13" fmla="*/ 2147483647 h 1618"/>
                  <a:gd name="T14" fmla="*/ 2147483647 w 1646"/>
                  <a:gd name="T15" fmla="*/ 2147483647 h 1618"/>
                  <a:gd name="T16" fmla="*/ 2147483647 w 1646"/>
                  <a:gd name="T17" fmla="*/ 2147483647 h 1618"/>
                  <a:gd name="T18" fmla="*/ 2147483647 w 1646"/>
                  <a:gd name="T19" fmla="*/ 2147483647 h 1618"/>
                  <a:gd name="T20" fmla="*/ 2147483647 w 1646"/>
                  <a:gd name="T21" fmla="*/ 2147483647 h 1618"/>
                  <a:gd name="T22" fmla="*/ 2147483647 w 1646"/>
                  <a:gd name="T23" fmla="*/ 2147483647 h 1618"/>
                  <a:gd name="T24" fmla="*/ 2147483647 w 1646"/>
                  <a:gd name="T25" fmla="*/ 2147483647 h 1618"/>
                  <a:gd name="T26" fmla="*/ 2147483647 w 1646"/>
                  <a:gd name="T27" fmla="*/ 2147483647 h 1618"/>
                  <a:gd name="T28" fmla="*/ 2147483647 w 1646"/>
                  <a:gd name="T29" fmla="*/ 2147483647 h 1618"/>
                  <a:gd name="T30" fmla="*/ 2147483647 w 1646"/>
                  <a:gd name="T31" fmla="*/ 2147483647 h 1618"/>
                  <a:gd name="T32" fmla="*/ 2147483647 w 1646"/>
                  <a:gd name="T33" fmla="*/ 2147483647 h 1618"/>
                  <a:gd name="T34" fmla="*/ 2147483647 w 1646"/>
                  <a:gd name="T35" fmla="*/ 2147483647 h 1618"/>
                  <a:gd name="T36" fmla="*/ 2147483647 w 1646"/>
                  <a:gd name="T37" fmla="*/ 2147483647 h 1618"/>
                  <a:gd name="T38" fmla="*/ 2147483647 w 1646"/>
                  <a:gd name="T39" fmla="*/ 2147483647 h 1618"/>
                  <a:gd name="T40" fmla="*/ 2147483647 w 1646"/>
                  <a:gd name="T41" fmla="*/ 2147483647 h 1618"/>
                  <a:gd name="T42" fmla="*/ 2147483647 w 1646"/>
                  <a:gd name="T43" fmla="*/ 2147483647 h 1618"/>
                  <a:gd name="T44" fmla="*/ 2147483647 w 1646"/>
                  <a:gd name="T45" fmla="*/ 2147483647 h 1618"/>
                  <a:gd name="T46" fmla="*/ 2147483647 w 1646"/>
                  <a:gd name="T47" fmla="*/ 2147483647 h 1618"/>
                  <a:gd name="T48" fmla="*/ 2147483647 w 1646"/>
                  <a:gd name="T49" fmla="*/ 2147483647 h 1618"/>
                  <a:gd name="T50" fmla="*/ 2147483647 w 1646"/>
                  <a:gd name="T51" fmla="*/ 2147483647 h 1618"/>
                  <a:gd name="T52" fmla="*/ 2147483647 w 1646"/>
                  <a:gd name="T53" fmla="*/ 2147483647 h 1618"/>
                  <a:gd name="T54" fmla="*/ 2147483647 w 1646"/>
                  <a:gd name="T55" fmla="*/ 2147483647 h 1618"/>
                  <a:gd name="T56" fmla="*/ 2147483647 w 1646"/>
                  <a:gd name="T57" fmla="*/ 2147483647 h 1618"/>
                  <a:gd name="T58" fmla="*/ 2147483647 w 1646"/>
                  <a:gd name="T59" fmla="*/ 2147483647 h 1618"/>
                  <a:gd name="T60" fmla="*/ 2147483647 w 1646"/>
                  <a:gd name="T61" fmla="*/ 2147483647 h 1618"/>
                  <a:gd name="T62" fmla="*/ 2147483647 w 1646"/>
                  <a:gd name="T63" fmla="*/ 2147483647 h 1618"/>
                  <a:gd name="T64" fmla="*/ 2147483647 w 1646"/>
                  <a:gd name="T65" fmla="*/ 2147483647 h 1618"/>
                  <a:gd name="T66" fmla="*/ 2147483647 w 1646"/>
                  <a:gd name="T67" fmla="*/ 2147483647 h 1618"/>
                  <a:gd name="T68" fmla="*/ 2147483647 w 1646"/>
                  <a:gd name="T69" fmla="*/ 2147483647 h 1618"/>
                  <a:gd name="T70" fmla="*/ 2147483647 w 1646"/>
                  <a:gd name="T71" fmla="*/ 2147483647 h 1618"/>
                  <a:gd name="T72" fmla="*/ 2147483647 w 1646"/>
                  <a:gd name="T73" fmla="*/ 2147483647 h 1618"/>
                  <a:gd name="T74" fmla="*/ 2147483647 w 1646"/>
                  <a:gd name="T75" fmla="*/ 2147483647 h 1618"/>
                  <a:gd name="T76" fmla="*/ 2147483647 w 1646"/>
                  <a:gd name="T77" fmla="*/ 2147483647 h 1618"/>
                  <a:gd name="T78" fmla="*/ 2147483647 w 1646"/>
                  <a:gd name="T79" fmla="*/ 2147483647 h 1618"/>
                  <a:gd name="T80" fmla="*/ 2147483647 w 1646"/>
                  <a:gd name="T81" fmla="*/ 2147483647 h 1618"/>
                  <a:gd name="T82" fmla="*/ 2147483647 w 1646"/>
                  <a:gd name="T83" fmla="*/ 2147483647 h 1618"/>
                  <a:gd name="T84" fmla="*/ 2147483647 w 1646"/>
                  <a:gd name="T85" fmla="*/ 2147483647 h 1618"/>
                  <a:gd name="T86" fmla="*/ 2147483647 w 1646"/>
                  <a:gd name="T87" fmla="*/ 2147483647 h 1618"/>
                  <a:gd name="T88" fmla="*/ 2147483647 w 1646"/>
                  <a:gd name="T89" fmla="*/ 2147483647 h 1618"/>
                  <a:gd name="T90" fmla="*/ 2147483647 w 1646"/>
                  <a:gd name="T91" fmla="*/ 2147483647 h 1618"/>
                  <a:gd name="T92" fmla="*/ 2147483647 w 1646"/>
                  <a:gd name="T93" fmla="*/ 2147483647 h 1618"/>
                  <a:gd name="T94" fmla="*/ 2147483647 w 1646"/>
                  <a:gd name="T95" fmla="*/ 2147483647 h 1618"/>
                  <a:gd name="T96" fmla="*/ 2147483647 w 1646"/>
                  <a:gd name="T97" fmla="*/ 2147483647 h 1618"/>
                  <a:gd name="T98" fmla="*/ 2147483647 w 1646"/>
                  <a:gd name="T99" fmla="*/ 2147483647 h 1618"/>
                  <a:gd name="T100" fmla="*/ 2147483647 w 1646"/>
                  <a:gd name="T101" fmla="*/ 2147483647 h 1618"/>
                  <a:gd name="T102" fmla="*/ 2147483647 w 1646"/>
                  <a:gd name="T103" fmla="*/ 2147483647 h 1618"/>
                  <a:gd name="T104" fmla="*/ 2147483647 w 1646"/>
                  <a:gd name="T105" fmla="*/ 2147483647 h 1618"/>
                  <a:gd name="T106" fmla="*/ 2147483647 w 1646"/>
                  <a:gd name="T107" fmla="*/ 2147483647 h 1618"/>
                  <a:gd name="T108" fmla="*/ 2147483647 w 1646"/>
                  <a:gd name="T109" fmla="*/ 2147483647 h 1618"/>
                  <a:gd name="T110" fmla="*/ 2147483647 w 1646"/>
                  <a:gd name="T111" fmla="*/ 2147483647 h 1618"/>
                  <a:gd name="T112" fmla="*/ 2147483647 w 1646"/>
                  <a:gd name="T113" fmla="*/ 2147483647 h 1618"/>
                  <a:gd name="T114" fmla="*/ 2147483647 w 1646"/>
                  <a:gd name="T115" fmla="*/ 2147483647 h 1618"/>
                  <a:gd name="T116" fmla="*/ 2147483647 w 1646"/>
                  <a:gd name="T117" fmla="*/ 2147483647 h 16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46"/>
                  <a:gd name="T178" fmla="*/ 0 h 1618"/>
                  <a:gd name="T179" fmla="*/ 1646 w 1646"/>
                  <a:gd name="T180" fmla="*/ 1618 h 161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46" h="1618">
                    <a:moveTo>
                      <a:pt x="1471" y="1209"/>
                    </a:moveTo>
                    <a:lnTo>
                      <a:pt x="1471" y="1209"/>
                    </a:lnTo>
                    <a:lnTo>
                      <a:pt x="1510" y="1226"/>
                    </a:lnTo>
                    <a:lnTo>
                      <a:pt x="1545" y="1243"/>
                    </a:lnTo>
                    <a:lnTo>
                      <a:pt x="1560" y="1252"/>
                    </a:lnTo>
                    <a:lnTo>
                      <a:pt x="1575" y="1261"/>
                    </a:lnTo>
                    <a:lnTo>
                      <a:pt x="1588" y="1270"/>
                    </a:lnTo>
                    <a:lnTo>
                      <a:pt x="1600" y="1281"/>
                    </a:lnTo>
                    <a:lnTo>
                      <a:pt x="1610" y="1290"/>
                    </a:lnTo>
                    <a:lnTo>
                      <a:pt x="1620" y="1301"/>
                    </a:lnTo>
                    <a:lnTo>
                      <a:pt x="1628" y="1311"/>
                    </a:lnTo>
                    <a:lnTo>
                      <a:pt x="1634" y="1322"/>
                    </a:lnTo>
                    <a:lnTo>
                      <a:pt x="1639" y="1332"/>
                    </a:lnTo>
                    <a:lnTo>
                      <a:pt x="1642" y="1343"/>
                    </a:lnTo>
                    <a:lnTo>
                      <a:pt x="1645" y="1353"/>
                    </a:lnTo>
                    <a:lnTo>
                      <a:pt x="1646" y="1365"/>
                    </a:lnTo>
                    <a:lnTo>
                      <a:pt x="1645" y="1377"/>
                    </a:lnTo>
                    <a:lnTo>
                      <a:pt x="1642" y="1390"/>
                    </a:lnTo>
                    <a:lnTo>
                      <a:pt x="1637" y="1403"/>
                    </a:lnTo>
                    <a:lnTo>
                      <a:pt x="1629" y="1415"/>
                    </a:lnTo>
                    <a:lnTo>
                      <a:pt x="1620" y="1428"/>
                    </a:lnTo>
                    <a:lnTo>
                      <a:pt x="1609" y="1440"/>
                    </a:lnTo>
                    <a:lnTo>
                      <a:pt x="1596" y="1452"/>
                    </a:lnTo>
                    <a:lnTo>
                      <a:pt x="1581" y="1464"/>
                    </a:lnTo>
                    <a:lnTo>
                      <a:pt x="1564" y="1474"/>
                    </a:lnTo>
                    <a:lnTo>
                      <a:pt x="1546" y="1485"/>
                    </a:lnTo>
                    <a:lnTo>
                      <a:pt x="1526" y="1496"/>
                    </a:lnTo>
                    <a:lnTo>
                      <a:pt x="1505" y="1506"/>
                    </a:lnTo>
                    <a:lnTo>
                      <a:pt x="1483" y="1517"/>
                    </a:lnTo>
                    <a:lnTo>
                      <a:pt x="1458" y="1526"/>
                    </a:lnTo>
                    <a:lnTo>
                      <a:pt x="1431" y="1535"/>
                    </a:lnTo>
                    <a:lnTo>
                      <a:pt x="1405" y="1544"/>
                    </a:lnTo>
                    <a:lnTo>
                      <a:pt x="1346" y="1560"/>
                    </a:lnTo>
                    <a:lnTo>
                      <a:pt x="1283" y="1575"/>
                    </a:lnTo>
                    <a:lnTo>
                      <a:pt x="1215" y="1588"/>
                    </a:lnTo>
                    <a:lnTo>
                      <a:pt x="1143" y="1598"/>
                    </a:lnTo>
                    <a:lnTo>
                      <a:pt x="1068" y="1607"/>
                    </a:lnTo>
                    <a:lnTo>
                      <a:pt x="989" y="1613"/>
                    </a:lnTo>
                    <a:lnTo>
                      <a:pt x="907" y="1617"/>
                    </a:lnTo>
                    <a:lnTo>
                      <a:pt x="823" y="1618"/>
                    </a:lnTo>
                    <a:lnTo>
                      <a:pt x="739" y="1617"/>
                    </a:lnTo>
                    <a:lnTo>
                      <a:pt x="657" y="1613"/>
                    </a:lnTo>
                    <a:lnTo>
                      <a:pt x="578" y="1607"/>
                    </a:lnTo>
                    <a:lnTo>
                      <a:pt x="503" y="1598"/>
                    </a:lnTo>
                    <a:lnTo>
                      <a:pt x="431" y="1588"/>
                    </a:lnTo>
                    <a:lnTo>
                      <a:pt x="362" y="1575"/>
                    </a:lnTo>
                    <a:lnTo>
                      <a:pt x="299" y="1560"/>
                    </a:lnTo>
                    <a:lnTo>
                      <a:pt x="241" y="1544"/>
                    </a:lnTo>
                    <a:lnTo>
                      <a:pt x="213" y="1535"/>
                    </a:lnTo>
                    <a:lnTo>
                      <a:pt x="188" y="1526"/>
                    </a:lnTo>
                    <a:lnTo>
                      <a:pt x="163" y="1517"/>
                    </a:lnTo>
                    <a:lnTo>
                      <a:pt x="141" y="1506"/>
                    </a:lnTo>
                    <a:lnTo>
                      <a:pt x="119" y="1496"/>
                    </a:lnTo>
                    <a:lnTo>
                      <a:pt x="99" y="1485"/>
                    </a:lnTo>
                    <a:lnTo>
                      <a:pt x="82" y="1474"/>
                    </a:lnTo>
                    <a:lnTo>
                      <a:pt x="65" y="1464"/>
                    </a:lnTo>
                    <a:lnTo>
                      <a:pt x="50" y="1452"/>
                    </a:lnTo>
                    <a:lnTo>
                      <a:pt x="37" y="1440"/>
                    </a:lnTo>
                    <a:lnTo>
                      <a:pt x="26" y="1428"/>
                    </a:lnTo>
                    <a:lnTo>
                      <a:pt x="17" y="1415"/>
                    </a:lnTo>
                    <a:lnTo>
                      <a:pt x="9" y="1403"/>
                    </a:lnTo>
                    <a:lnTo>
                      <a:pt x="4" y="1390"/>
                    </a:lnTo>
                    <a:lnTo>
                      <a:pt x="1" y="1377"/>
                    </a:lnTo>
                    <a:lnTo>
                      <a:pt x="0" y="1365"/>
                    </a:lnTo>
                    <a:lnTo>
                      <a:pt x="1" y="1353"/>
                    </a:lnTo>
                    <a:lnTo>
                      <a:pt x="3" y="1343"/>
                    </a:lnTo>
                    <a:lnTo>
                      <a:pt x="7" y="1332"/>
                    </a:lnTo>
                    <a:lnTo>
                      <a:pt x="12" y="1322"/>
                    </a:lnTo>
                    <a:lnTo>
                      <a:pt x="18" y="1311"/>
                    </a:lnTo>
                    <a:lnTo>
                      <a:pt x="26" y="1301"/>
                    </a:lnTo>
                    <a:lnTo>
                      <a:pt x="36" y="1290"/>
                    </a:lnTo>
                    <a:lnTo>
                      <a:pt x="46" y="1281"/>
                    </a:lnTo>
                    <a:lnTo>
                      <a:pt x="58" y="1270"/>
                    </a:lnTo>
                    <a:lnTo>
                      <a:pt x="71" y="1261"/>
                    </a:lnTo>
                    <a:lnTo>
                      <a:pt x="86" y="1252"/>
                    </a:lnTo>
                    <a:lnTo>
                      <a:pt x="101" y="1243"/>
                    </a:lnTo>
                    <a:lnTo>
                      <a:pt x="136" y="1226"/>
                    </a:lnTo>
                    <a:lnTo>
                      <a:pt x="175" y="1209"/>
                    </a:lnTo>
                    <a:lnTo>
                      <a:pt x="165" y="1215"/>
                    </a:lnTo>
                    <a:lnTo>
                      <a:pt x="157" y="1222"/>
                    </a:lnTo>
                    <a:lnTo>
                      <a:pt x="150" y="1230"/>
                    </a:lnTo>
                    <a:lnTo>
                      <a:pt x="145" y="1236"/>
                    </a:lnTo>
                    <a:lnTo>
                      <a:pt x="140" y="1244"/>
                    </a:lnTo>
                    <a:lnTo>
                      <a:pt x="137" y="1252"/>
                    </a:lnTo>
                    <a:lnTo>
                      <a:pt x="134" y="1259"/>
                    </a:lnTo>
                    <a:lnTo>
                      <a:pt x="134" y="1266"/>
                    </a:lnTo>
                    <a:lnTo>
                      <a:pt x="134" y="1276"/>
                    </a:lnTo>
                    <a:lnTo>
                      <a:pt x="137" y="1285"/>
                    </a:lnTo>
                    <a:lnTo>
                      <a:pt x="142" y="1294"/>
                    </a:lnTo>
                    <a:lnTo>
                      <a:pt x="147" y="1303"/>
                    </a:lnTo>
                    <a:lnTo>
                      <a:pt x="155" y="1311"/>
                    </a:lnTo>
                    <a:lnTo>
                      <a:pt x="165" y="1320"/>
                    </a:lnTo>
                    <a:lnTo>
                      <a:pt x="175" y="1330"/>
                    </a:lnTo>
                    <a:lnTo>
                      <a:pt x="188" y="1339"/>
                    </a:lnTo>
                    <a:lnTo>
                      <a:pt x="201" y="1348"/>
                    </a:lnTo>
                    <a:lnTo>
                      <a:pt x="217" y="1356"/>
                    </a:lnTo>
                    <a:lnTo>
                      <a:pt x="252" y="1373"/>
                    </a:lnTo>
                    <a:lnTo>
                      <a:pt x="291" y="1389"/>
                    </a:lnTo>
                    <a:lnTo>
                      <a:pt x="336" y="1405"/>
                    </a:lnTo>
                    <a:lnTo>
                      <a:pt x="385" y="1419"/>
                    </a:lnTo>
                    <a:lnTo>
                      <a:pt x="437" y="1431"/>
                    </a:lnTo>
                    <a:lnTo>
                      <a:pt x="494" y="1443"/>
                    </a:lnTo>
                    <a:lnTo>
                      <a:pt x="554" y="1452"/>
                    </a:lnTo>
                    <a:lnTo>
                      <a:pt x="618" y="1460"/>
                    </a:lnTo>
                    <a:lnTo>
                      <a:pt x="683" y="1467"/>
                    </a:lnTo>
                    <a:lnTo>
                      <a:pt x="752" y="1471"/>
                    </a:lnTo>
                    <a:lnTo>
                      <a:pt x="823" y="1472"/>
                    </a:lnTo>
                    <a:lnTo>
                      <a:pt x="893" y="1471"/>
                    </a:lnTo>
                    <a:lnTo>
                      <a:pt x="961" y="1467"/>
                    </a:lnTo>
                    <a:lnTo>
                      <a:pt x="1027" y="1460"/>
                    </a:lnTo>
                    <a:lnTo>
                      <a:pt x="1090" y="1452"/>
                    </a:lnTo>
                    <a:lnTo>
                      <a:pt x="1151" y="1443"/>
                    </a:lnTo>
                    <a:lnTo>
                      <a:pt x="1208" y="1431"/>
                    </a:lnTo>
                    <a:lnTo>
                      <a:pt x="1261" y="1419"/>
                    </a:lnTo>
                    <a:lnTo>
                      <a:pt x="1310" y="1405"/>
                    </a:lnTo>
                    <a:lnTo>
                      <a:pt x="1354" y="1389"/>
                    </a:lnTo>
                    <a:lnTo>
                      <a:pt x="1394" y="1373"/>
                    </a:lnTo>
                    <a:lnTo>
                      <a:pt x="1429" y="1356"/>
                    </a:lnTo>
                    <a:lnTo>
                      <a:pt x="1443" y="1348"/>
                    </a:lnTo>
                    <a:lnTo>
                      <a:pt x="1458" y="1339"/>
                    </a:lnTo>
                    <a:lnTo>
                      <a:pt x="1470" y="1330"/>
                    </a:lnTo>
                    <a:lnTo>
                      <a:pt x="1480" y="1320"/>
                    </a:lnTo>
                    <a:lnTo>
                      <a:pt x="1489" y="1311"/>
                    </a:lnTo>
                    <a:lnTo>
                      <a:pt x="1497" y="1303"/>
                    </a:lnTo>
                    <a:lnTo>
                      <a:pt x="1504" y="1294"/>
                    </a:lnTo>
                    <a:lnTo>
                      <a:pt x="1508" y="1285"/>
                    </a:lnTo>
                    <a:lnTo>
                      <a:pt x="1510" y="1276"/>
                    </a:lnTo>
                    <a:lnTo>
                      <a:pt x="1512" y="1266"/>
                    </a:lnTo>
                    <a:lnTo>
                      <a:pt x="1510" y="1259"/>
                    </a:lnTo>
                    <a:lnTo>
                      <a:pt x="1509" y="1252"/>
                    </a:lnTo>
                    <a:lnTo>
                      <a:pt x="1505" y="1244"/>
                    </a:lnTo>
                    <a:lnTo>
                      <a:pt x="1501" y="1236"/>
                    </a:lnTo>
                    <a:lnTo>
                      <a:pt x="1496" y="1230"/>
                    </a:lnTo>
                    <a:lnTo>
                      <a:pt x="1488" y="1222"/>
                    </a:lnTo>
                    <a:lnTo>
                      <a:pt x="1480" y="1215"/>
                    </a:lnTo>
                    <a:lnTo>
                      <a:pt x="1471" y="1209"/>
                    </a:lnTo>
                    <a:close/>
                    <a:moveTo>
                      <a:pt x="419" y="55"/>
                    </a:moveTo>
                    <a:lnTo>
                      <a:pt x="419" y="55"/>
                    </a:lnTo>
                    <a:lnTo>
                      <a:pt x="435" y="57"/>
                    </a:lnTo>
                    <a:lnTo>
                      <a:pt x="449" y="59"/>
                    </a:lnTo>
                    <a:lnTo>
                      <a:pt x="464" y="62"/>
                    </a:lnTo>
                    <a:lnTo>
                      <a:pt x="477" y="67"/>
                    </a:lnTo>
                    <a:lnTo>
                      <a:pt x="490" y="74"/>
                    </a:lnTo>
                    <a:lnTo>
                      <a:pt x="503" y="82"/>
                    </a:lnTo>
                    <a:lnTo>
                      <a:pt x="514" y="90"/>
                    </a:lnTo>
                    <a:lnTo>
                      <a:pt x="524" y="100"/>
                    </a:lnTo>
                    <a:lnTo>
                      <a:pt x="535" y="111"/>
                    </a:lnTo>
                    <a:lnTo>
                      <a:pt x="543" y="121"/>
                    </a:lnTo>
                    <a:lnTo>
                      <a:pt x="550" y="134"/>
                    </a:lnTo>
                    <a:lnTo>
                      <a:pt x="557" y="147"/>
                    </a:lnTo>
                    <a:lnTo>
                      <a:pt x="561" y="161"/>
                    </a:lnTo>
                    <a:lnTo>
                      <a:pt x="565" y="175"/>
                    </a:lnTo>
                    <a:lnTo>
                      <a:pt x="568" y="190"/>
                    </a:lnTo>
                    <a:lnTo>
                      <a:pt x="569" y="205"/>
                    </a:lnTo>
                    <a:lnTo>
                      <a:pt x="568" y="220"/>
                    </a:lnTo>
                    <a:lnTo>
                      <a:pt x="565" y="236"/>
                    </a:lnTo>
                    <a:lnTo>
                      <a:pt x="561" y="250"/>
                    </a:lnTo>
                    <a:lnTo>
                      <a:pt x="557" y="263"/>
                    </a:lnTo>
                    <a:lnTo>
                      <a:pt x="550" y="276"/>
                    </a:lnTo>
                    <a:lnTo>
                      <a:pt x="543" y="288"/>
                    </a:lnTo>
                    <a:lnTo>
                      <a:pt x="535" y="300"/>
                    </a:lnTo>
                    <a:lnTo>
                      <a:pt x="524" y="311"/>
                    </a:lnTo>
                    <a:lnTo>
                      <a:pt x="514" y="321"/>
                    </a:lnTo>
                    <a:lnTo>
                      <a:pt x="503" y="329"/>
                    </a:lnTo>
                    <a:lnTo>
                      <a:pt x="490" y="337"/>
                    </a:lnTo>
                    <a:lnTo>
                      <a:pt x="477" y="344"/>
                    </a:lnTo>
                    <a:lnTo>
                      <a:pt x="464" y="348"/>
                    </a:lnTo>
                    <a:lnTo>
                      <a:pt x="449" y="352"/>
                    </a:lnTo>
                    <a:lnTo>
                      <a:pt x="435" y="354"/>
                    </a:lnTo>
                    <a:lnTo>
                      <a:pt x="419" y="354"/>
                    </a:lnTo>
                    <a:lnTo>
                      <a:pt x="403" y="354"/>
                    </a:lnTo>
                    <a:lnTo>
                      <a:pt x="388" y="352"/>
                    </a:lnTo>
                    <a:lnTo>
                      <a:pt x="374" y="348"/>
                    </a:lnTo>
                    <a:lnTo>
                      <a:pt x="361" y="344"/>
                    </a:lnTo>
                    <a:lnTo>
                      <a:pt x="348" y="337"/>
                    </a:lnTo>
                    <a:lnTo>
                      <a:pt x="336" y="329"/>
                    </a:lnTo>
                    <a:lnTo>
                      <a:pt x="324" y="321"/>
                    </a:lnTo>
                    <a:lnTo>
                      <a:pt x="313" y="311"/>
                    </a:lnTo>
                    <a:lnTo>
                      <a:pt x="303" y="300"/>
                    </a:lnTo>
                    <a:lnTo>
                      <a:pt x="295" y="288"/>
                    </a:lnTo>
                    <a:lnTo>
                      <a:pt x="287" y="276"/>
                    </a:lnTo>
                    <a:lnTo>
                      <a:pt x="280" y="263"/>
                    </a:lnTo>
                    <a:lnTo>
                      <a:pt x="277" y="250"/>
                    </a:lnTo>
                    <a:lnTo>
                      <a:pt x="273" y="236"/>
                    </a:lnTo>
                    <a:lnTo>
                      <a:pt x="270" y="220"/>
                    </a:lnTo>
                    <a:lnTo>
                      <a:pt x="269" y="205"/>
                    </a:lnTo>
                    <a:lnTo>
                      <a:pt x="270" y="190"/>
                    </a:lnTo>
                    <a:lnTo>
                      <a:pt x="273" y="175"/>
                    </a:lnTo>
                    <a:lnTo>
                      <a:pt x="277" y="161"/>
                    </a:lnTo>
                    <a:lnTo>
                      <a:pt x="280" y="147"/>
                    </a:lnTo>
                    <a:lnTo>
                      <a:pt x="287" y="134"/>
                    </a:lnTo>
                    <a:lnTo>
                      <a:pt x="295" y="121"/>
                    </a:lnTo>
                    <a:lnTo>
                      <a:pt x="303" y="111"/>
                    </a:lnTo>
                    <a:lnTo>
                      <a:pt x="313" y="100"/>
                    </a:lnTo>
                    <a:lnTo>
                      <a:pt x="324" y="90"/>
                    </a:lnTo>
                    <a:lnTo>
                      <a:pt x="336" y="82"/>
                    </a:lnTo>
                    <a:lnTo>
                      <a:pt x="348" y="74"/>
                    </a:lnTo>
                    <a:lnTo>
                      <a:pt x="361" y="67"/>
                    </a:lnTo>
                    <a:lnTo>
                      <a:pt x="374" y="62"/>
                    </a:lnTo>
                    <a:lnTo>
                      <a:pt x="388" y="59"/>
                    </a:lnTo>
                    <a:lnTo>
                      <a:pt x="403" y="57"/>
                    </a:lnTo>
                    <a:lnTo>
                      <a:pt x="419" y="55"/>
                    </a:lnTo>
                    <a:close/>
                    <a:moveTo>
                      <a:pt x="1225" y="55"/>
                    </a:moveTo>
                    <a:lnTo>
                      <a:pt x="1225" y="55"/>
                    </a:lnTo>
                    <a:lnTo>
                      <a:pt x="1209" y="57"/>
                    </a:lnTo>
                    <a:lnTo>
                      <a:pt x="1194" y="59"/>
                    </a:lnTo>
                    <a:lnTo>
                      <a:pt x="1180" y="62"/>
                    </a:lnTo>
                    <a:lnTo>
                      <a:pt x="1167" y="67"/>
                    </a:lnTo>
                    <a:lnTo>
                      <a:pt x="1154" y="74"/>
                    </a:lnTo>
                    <a:lnTo>
                      <a:pt x="1140" y="82"/>
                    </a:lnTo>
                    <a:lnTo>
                      <a:pt x="1130" y="90"/>
                    </a:lnTo>
                    <a:lnTo>
                      <a:pt x="1119" y="100"/>
                    </a:lnTo>
                    <a:lnTo>
                      <a:pt x="1109" y="111"/>
                    </a:lnTo>
                    <a:lnTo>
                      <a:pt x="1101" y="121"/>
                    </a:lnTo>
                    <a:lnTo>
                      <a:pt x="1093" y="134"/>
                    </a:lnTo>
                    <a:lnTo>
                      <a:pt x="1086" y="147"/>
                    </a:lnTo>
                    <a:lnTo>
                      <a:pt x="1081" y="161"/>
                    </a:lnTo>
                    <a:lnTo>
                      <a:pt x="1078" y="175"/>
                    </a:lnTo>
                    <a:lnTo>
                      <a:pt x="1076" y="190"/>
                    </a:lnTo>
                    <a:lnTo>
                      <a:pt x="1075" y="205"/>
                    </a:lnTo>
                    <a:lnTo>
                      <a:pt x="1076" y="220"/>
                    </a:lnTo>
                    <a:lnTo>
                      <a:pt x="1078" y="236"/>
                    </a:lnTo>
                    <a:lnTo>
                      <a:pt x="1081" y="250"/>
                    </a:lnTo>
                    <a:lnTo>
                      <a:pt x="1086" y="263"/>
                    </a:lnTo>
                    <a:lnTo>
                      <a:pt x="1093" y="276"/>
                    </a:lnTo>
                    <a:lnTo>
                      <a:pt x="1101" y="288"/>
                    </a:lnTo>
                    <a:lnTo>
                      <a:pt x="1109" y="300"/>
                    </a:lnTo>
                    <a:lnTo>
                      <a:pt x="1119" y="311"/>
                    </a:lnTo>
                    <a:lnTo>
                      <a:pt x="1130" y="321"/>
                    </a:lnTo>
                    <a:lnTo>
                      <a:pt x="1140" y="329"/>
                    </a:lnTo>
                    <a:lnTo>
                      <a:pt x="1154" y="337"/>
                    </a:lnTo>
                    <a:lnTo>
                      <a:pt x="1167" y="344"/>
                    </a:lnTo>
                    <a:lnTo>
                      <a:pt x="1180" y="348"/>
                    </a:lnTo>
                    <a:lnTo>
                      <a:pt x="1194" y="352"/>
                    </a:lnTo>
                    <a:lnTo>
                      <a:pt x="1209" y="354"/>
                    </a:lnTo>
                    <a:lnTo>
                      <a:pt x="1225" y="354"/>
                    </a:lnTo>
                    <a:lnTo>
                      <a:pt x="1239" y="354"/>
                    </a:lnTo>
                    <a:lnTo>
                      <a:pt x="1255" y="352"/>
                    </a:lnTo>
                    <a:lnTo>
                      <a:pt x="1269" y="348"/>
                    </a:lnTo>
                    <a:lnTo>
                      <a:pt x="1283" y="344"/>
                    </a:lnTo>
                    <a:lnTo>
                      <a:pt x="1296" y="337"/>
                    </a:lnTo>
                    <a:lnTo>
                      <a:pt x="1308" y="329"/>
                    </a:lnTo>
                    <a:lnTo>
                      <a:pt x="1319" y="321"/>
                    </a:lnTo>
                    <a:lnTo>
                      <a:pt x="1330" y="311"/>
                    </a:lnTo>
                    <a:lnTo>
                      <a:pt x="1341" y="300"/>
                    </a:lnTo>
                    <a:lnTo>
                      <a:pt x="1348" y="288"/>
                    </a:lnTo>
                    <a:lnTo>
                      <a:pt x="1356" y="276"/>
                    </a:lnTo>
                    <a:lnTo>
                      <a:pt x="1363" y="263"/>
                    </a:lnTo>
                    <a:lnTo>
                      <a:pt x="1367" y="250"/>
                    </a:lnTo>
                    <a:lnTo>
                      <a:pt x="1371" y="236"/>
                    </a:lnTo>
                    <a:lnTo>
                      <a:pt x="1373" y="220"/>
                    </a:lnTo>
                    <a:lnTo>
                      <a:pt x="1373" y="205"/>
                    </a:lnTo>
                    <a:lnTo>
                      <a:pt x="1373" y="190"/>
                    </a:lnTo>
                    <a:lnTo>
                      <a:pt x="1371" y="175"/>
                    </a:lnTo>
                    <a:lnTo>
                      <a:pt x="1367" y="161"/>
                    </a:lnTo>
                    <a:lnTo>
                      <a:pt x="1363" y="147"/>
                    </a:lnTo>
                    <a:lnTo>
                      <a:pt x="1356" y="134"/>
                    </a:lnTo>
                    <a:lnTo>
                      <a:pt x="1348" y="121"/>
                    </a:lnTo>
                    <a:lnTo>
                      <a:pt x="1341" y="111"/>
                    </a:lnTo>
                    <a:lnTo>
                      <a:pt x="1330" y="100"/>
                    </a:lnTo>
                    <a:lnTo>
                      <a:pt x="1319" y="90"/>
                    </a:lnTo>
                    <a:lnTo>
                      <a:pt x="1308" y="82"/>
                    </a:lnTo>
                    <a:lnTo>
                      <a:pt x="1296" y="74"/>
                    </a:lnTo>
                    <a:lnTo>
                      <a:pt x="1283" y="67"/>
                    </a:lnTo>
                    <a:lnTo>
                      <a:pt x="1269" y="62"/>
                    </a:lnTo>
                    <a:lnTo>
                      <a:pt x="1255" y="59"/>
                    </a:lnTo>
                    <a:lnTo>
                      <a:pt x="1239" y="57"/>
                    </a:lnTo>
                    <a:lnTo>
                      <a:pt x="1225" y="55"/>
                    </a:lnTo>
                    <a:close/>
                    <a:moveTo>
                      <a:pt x="1077" y="916"/>
                    </a:moveTo>
                    <a:lnTo>
                      <a:pt x="1077" y="1310"/>
                    </a:lnTo>
                    <a:lnTo>
                      <a:pt x="1182" y="1310"/>
                    </a:lnTo>
                    <a:lnTo>
                      <a:pt x="1225" y="1033"/>
                    </a:lnTo>
                    <a:lnTo>
                      <a:pt x="1267" y="1310"/>
                    </a:lnTo>
                    <a:lnTo>
                      <a:pt x="1381" y="1310"/>
                    </a:lnTo>
                    <a:lnTo>
                      <a:pt x="1381" y="873"/>
                    </a:lnTo>
                    <a:lnTo>
                      <a:pt x="1397" y="864"/>
                    </a:lnTo>
                    <a:lnTo>
                      <a:pt x="1413" y="852"/>
                    </a:lnTo>
                    <a:lnTo>
                      <a:pt x="1426" y="837"/>
                    </a:lnTo>
                    <a:lnTo>
                      <a:pt x="1437" y="822"/>
                    </a:lnTo>
                    <a:lnTo>
                      <a:pt x="1446" y="804"/>
                    </a:lnTo>
                    <a:lnTo>
                      <a:pt x="1452" y="787"/>
                    </a:lnTo>
                    <a:lnTo>
                      <a:pt x="1456" y="768"/>
                    </a:lnTo>
                    <a:lnTo>
                      <a:pt x="1458" y="748"/>
                    </a:lnTo>
                    <a:lnTo>
                      <a:pt x="1458" y="524"/>
                    </a:lnTo>
                    <a:lnTo>
                      <a:pt x="1458" y="509"/>
                    </a:lnTo>
                    <a:lnTo>
                      <a:pt x="1455" y="495"/>
                    </a:lnTo>
                    <a:lnTo>
                      <a:pt x="1451" y="482"/>
                    </a:lnTo>
                    <a:lnTo>
                      <a:pt x="1447" y="469"/>
                    </a:lnTo>
                    <a:lnTo>
                      <a:pt x="1441" y="457"/>
                    </a:lnTo>
                    <a:lnTo>
                      <a:pt x="1434" y="445"/>
                    </a:lnTo>
                    <a:lnTo>
                      <a:pt x="1426" y="433"/>
                    </a:lnTo>
                    <a:lnTo>
                      <a:pt x="1417" y="424"/>
                    </a:lnTo>
                    <a:lnTo>
                      <a:pt x="1406" y="415"/>
                    </a:lnTo>
                    <a:lnTo>
                      <a:pt x="1396" y="407"/>
                    </a:lnTo>
                    <a:lnTo>
                      <a:pt x="1384" y="399"/>
                    </a:lnTo>
                    <a:lnTo>
                      <a:pt x="1371" y="394"/>
                    </a:lnTo>
                    <a:lnTo>
                      <a:pt x="1358" y="388"/>
                    </a:lnTo>
                    <a:lnTo>
                      <a:pt x="1344" y="384"/>
                    </a:lnTo>
                    <a:lnTo>
                      <a:pt x="1330" y="383"/>
                    </a:lnTo>
                    <a:lnTo>
                      <a:pt x="1315" y="382"/>
                    </a:lnTo>
                    <a:lnTo>
                      <a:pt x="1142" y="382"/>
                    </a:lnTo>
                    <a:lnTo>
                      <a:pt x="1125" y="383"/>
                    </a:lnTo>
                    <a:lnTo>
                      <a:pt x="1109" y="386"/>
                    </a:lnTo>
                    <a:lnTo>
                      <a:pt x="1117" y="399"/>
                    </a:lnTo>
                    <a:lnTo>
                      <a:pt x="1125" y="413"/>
                    </a:lnTo>
                    <a:lnTo>
                      <a:pt x="1130" y="429"/>
                    </a:lnTo>
                    <a:lnTo>
                      <a:pt x="1135" y="444"/>
                    </a:lnTo>
                    <a:lnTo>
                      <a:pt x="1140" y="459"/>
                    </a:lnTo>
                    <a:lnTo>
                      <a:pt x="1143" y="477"/>
                    </a:lnTo>
                    <a:lnTo>
                      <a:pt x="1144" y="492"/>
                    </a:lnTo>
                    <a:lnTo>
                      <a:pt x="1146" y="509"/>
                    </a:lnTo>
                    <a:lnTo>
                      <a:pt x="1146" y="753"/>
                    </a:lnTo>
                    <a:lnTo>
                      <a:pt x="1144" y="777"/>
                    </a:lnTo>
                    <a:lnTo>
                      <a:pt x="1140" y="799"/>
                    </a:lnTo>
                    <a:lnTo>
                      <a:pt x="1135" y="820"/>
                    </a:lnTo>
                    <a:lnTo>
                      <a:pt x="1127" y="841"/>
                    </a:lnTo>
                    <a:lnTo>
                      <a:pt x="1118" y="862"/>
                    </a:lnTo>
                    <a:lnTo>
                      <a:pt x="1106" y="881"/>
                    </a:lnTo>
                    <a:lnTo>
                      <a:pt x="1092" y="899"/>
                    </a:lnTo>
                    <a:lnTo>
                      <a:pt x="1077" y="916"/>
                    </a:lnTo>
                    <a:close/>
                    <a:moveTo>
                      <a:pt x="826" y="0"/>
                    </a:moveTo>
                    <a:lnTo>
                      <a:pt x="826" y="0"/>
                    </a:lnTo>
                    <a:lnTo>
                      <a:pt x="841" y="1"/>
                    </a:lnTo>
                    <a:lnTo>
                      <a:pt x="859" y="4"/>
                    </a:lnTo>
                    <a:lnTo>
                      <a:pt x="873" y="8"/>
                    </a:lnTo>
                    <a:lnTo>
                      <a:pt x="889" y="13"/>
                    </a:lnTo>
                    <a:lnTo>
                      <a:pt x="903" y="20"/>
                    </a:lnTo>
                    <a:lnTo>
                      <a:pt x="916" y="28"/>
                    </a:lnTo>
                    <a:lnTo>
                      <a:pt x="928" y="37"/>
                    </a:lnTo>
                    <a:lnTo>
                      <a:pt x="940" y="47"/>
                    </a:lnTo>
                    <a:lnTo>
                      <a:pt x="951" y="59"/>
                    </a:lnTo>
                    <a:lnTo>
                      <a:pt x="960" y="72"/>
                    </a:lnTo>
                    <a:lnTo>
                      <a:pt x="968" y="86"/>
                    </a:lnTo>
                    <a:lnTo>
                      <a:pt x="976" y="100"/>
                    </a:lnTo>
                    <a:lnTo>
                      <a:pt x="981" y="115"/>
                    </a:lnTo>
                    <a:lnTo>
                      <a:pt x="985" y="130"/>
                    </a:lnTo>
                    <a:lnTo>
                      <a:pt x="988" y="146"/>
                    </a:lnTo>
                    <a:lnTo>
                      <a:pt x="988" y="163"/>
                    </a:lnTo>
                    <a:lnTo>
                      <a:pt x="988" y="179"/>
                    </a:lnTo>
                    <a:lnTo>
                      <a:pt x="985" y="196"/>
                    </a:lnTo>
                    <a:lnTo>
                      <a:pt x="981" y="212"/>
                    </a:lnTo>
                    <a:lnTo>
                      <a:pt x="976" y="226"/>
                    </a:lnTo>
                    <a:lnTo>
                      <a:pt x="968" y="241"/>
                    </a:lnTo>
                    <a:lnTo>
                      <a:pt x="960" y="254"/>
                    </a:lnTo>
                    <a:lnTo>
                      <a:pt x="951" y="266"/>
                    </a:lnTo>
                    <a:lnTo>
                      <a:pt x="940" y="278"/>
                    </a:lnTo>
                    <a:lnTo>
                      <a:pt x="928" y="288"/>
                    </a:lnTo>
                    <a:lnTo>
                      <a:pt x="916" y="298"/>
                    </a:lnTo>
                    <a:lnTo>
                      <a:pt x="903" y="307"/>
                    </a:lnTo>
                    <a:lnTo>
                      <a:pt x="889" y="313"/>
                    </a:lnTo>
                    <a:lnTo>
                      <a:pt x="873" y="319"/>
                    </a:lnTo>
                    <a:lnTo>
                      <a:pt x="859" y="323"/>
                    </a:lnTo>
                    <a:lnTo>
                      <a:pt x="841" y="325"/>
                    </a:lnTo>
                    <a:lnTo>
                      <a:pt x="826" y="325"/>
                    </a:lnTo>
                    <a:lnTo>
                      <a:pt x="809" y="325"/>
                    </a:lnTo>
                    <a:lnTo>
                      <a:pt x="793" y="323"/>
                    </a:lnTo>
                    <a:lnTo>
                      <a:pt x="777" y="319"/>
                    </a:lnTo>
                    <a:lnTo>
                      <a:pt x="762" y="313"/>
                    </a:lnTo>
                    <a:lnTo>
                      <a:pt x="748" y="307"/>
                    </a:lnTo>
                    <a:lnTo>
                      <a:pt x="735" y="298"/>
                    </a:lnTo>
                    <a:lnTo>
                      <a:pt x="722" y="288"/>
                    </a:lnTo>
                    <a:lnTo>
                      <a:pt x="710" y="278"/>
                    </a:lnTo>
                    <a:lnTo>
                      <a:pt x="699" y="266"/>
                    </a:lnTo>
                    <a:lnTo>
                      <a:pt x="690" y="254"/>
                    </a:lnTo>
                    <a:lnTo>
                      <a:pt x="682" y="241"/>
                    </a:lnTo>
                    <a:lnTo>
                      <a:pt x="676" y="226"/>
                    </a:lnTo>
                    <a:lnTo>
                      <a:pt x="670" y="212"/>
                    </a:lnTo>
                    <a:lnTo>
                      <a:pt x="666" y="196"/>
                    </a:lnTo>
                    <a:lnTo>
                      <a:pt x="664" y="179"/>
                    </a:lnTo>
                    <a:lnTo>
                      <a:pt x="662" y="163"/>
                    </a:lnTo>
                    <a:lnTo>
                      <a:pt x="664" y="146"/>
                    </a:lnTo>
                    <a:lnTo>
                      <a:pt x="666" y="130"/>
                    </a:lnTo>
                    <a:lnTo>
                      <a:pt x="670" y="115"/>
                    </a:lnTo>
                    <a:lnTo>
                      <a:pt x="676" y="100"/>
                    </a:lnTo>
                    <a:lnTo>
                      <a:pt x="682" y="86"/>
                    </a:lnTo>
                    <a:lnTo>
                      <a:pt x="690" y="72"/>
                    </a:lnTo>
                    <a:lnTo>
                      <a:pt x="699" y="59"/>
                    </a:lnTo>
                    <a:lnTo>
                      <a:pt x="710" y="47"/>
                    </a:lnTo>
                    <a:lnTo>
                      <a:pt x="722" y="37"/>
                    </a:lnTo>
                    <a:lnTo>
                      <a:pt x="735" y="28"/>
                    </a:lnTo>
                    <a:lnTo>
                      <a:pt x="748" y="20"/>
                    </a:lnTo>
                    <a:lnTo>
                      <a:pt x="762" y="13"/>
                    </a:lnTo>
                    <a:lnTo>
                      <a:pt x="777" y="8"/>
                    </a:lnTo>
                    <a:lnTo>
                      <a:pt x="793" y="4"/>
                    </a:lnTo>
                    <a:lnTo>
                      <a:pt x="809" y="1"/>
                    </a:lnTo>
                    <a:lnTo>
                      <a:pt x="826" y="0"/>
                    </a:lnTo>
                    <a:close/>
                    <a:moveTo>
                      <a:pt x="986" y="890"/>
                    </a:moveTo>
                    <a:lnTo>
                      <a:pt x="986" y="890"/>
                    </a:lnTo>
                    <a:lnTo>
                      <a:pt x="1003" y="879"/>
                    </a:lnTo>
                    <a:lnTo>
                      <a:pt x="1021" y="866"/>
                    </a:lnTo>
                    <a:lnTo>
                      <a:pt x="1035" y="852"/>
                    </a:lnTo>
                    <a:lnTo>
                      <a:pt x="1047" y="835"/>
                    </a:lnTo>
                    <a:lnTo>
                      <a:pt x="1057" y="816"/>
                    </a:lnTo>
                    <a:lnTo>
                      <a:pt x="1064" y="796"/>
                    </a:lnTo>
                    <a:lnTo>
                      <a:pt x="1069" y="775"/>
                    </a:lnTo>
                    <a:lnTo>
                      <a:pt x="1071" y="764"/>
                    </a:lnTo>
                    <a:lnTo>
                      <a:pt x="1071" y="753"/>
                    </a:lnTo>
                    <a:lnTo>
                      <a:pt x="1071" y="509"/>
                    </a:lnTo>
                    <a:lnTo>
                      <a:pt x="1069" y="494"/>
                    </a:lnTo>
                    <a:lnTo>
                      <a:pt x="1067" y="479"/>
                    </a:lnTo>
                    <a:lnTo>
                      <a:pt x="1064" y="465"/>
                    </a:lnTo>
                    <a:lnTo>
                      <a:pt x="1059" y="450"/>
                    </a:lnTo>
                    <a:lnTo>
                      <a:pt x="1052" y="437"/>
                    </a:lnTo>
                    <a:lnTo>
                      <a:pt x="1044" y="424"/>
                    </a:lnTo>
                    <a:lnTo>
                      <a:pt x="1035" y="412"/>
                    </a:lnTo>
                    <a:lnTo>
                      <a:pt x="1024" y="400"/>
                    </a:lnTo>
                    <a:lnTo>
                      <a:pt x="1014" y="391"/>
                    </a:lnTo>
                    <a:lnTo>
                      <a:pt x="1002" y="382"/>
                    </a:lnTo>
                    <a:lnTo>
                      <a:pt x="989" y="374"/>
                    </a:lnTo>
                    <a:lnTo>
                      <a:pt x="976" y="367"/>
                    </a:lnTo>
                    <a:lnTo>
                      <a:pt x="961" y="362"/>
                    </a:lnTo>
                    <a:lnTo>
                      <a:pt x="947" y="358"/>
                    </a:lnTo>
                    <a:lnTo>
                      <a:pt x="931" y="357"/>
                    </a:lnTo>
                    <a:lnTo>
                      <a:pt x="916" y="355"/>
                    </a:lnTo>
                    <a:lnTo>
                      <a:pt x="726" y="355"/>
                    </a:lnTo>
                    <a:lnTo>
                      <a:pt x="710" y="357"/>
                    </a:lnTo>
                    <a:lnTo>
                      <a:pt x="694" y="358"/>
                    </a:lnTo>
                    <a:lnTo>
                      <a:pt x="679" y="362"/>
                    </a:lnTo>
                    <a:lnTo>
                      <a:pt x="665" y="367"/>
                    </a:lnTo>
                    <a:lnTo>
                      <a:pt x="652" y="374"/>
                    </a:lnTo>
                    <a:lnTo>
                      <a:pt x="640" y="382"/>
                    </a:lnTo>
                    <a:lnTo>
                      <a:pt x="627" y="391"/>
                    </a:lnTo>
                    <a:lnTo>
                      <a:pt x="616" y="400"/>
                    </a:lnTo>
                    <a:lnTo>
                      <a:pt x="607" y="412"/>
                    </a:lnTo>
                    <a:lnTo>
                      <a:pt x="598" y="424"/>
                    </a:lnTo>
                    <a:lnTo>
                      <a:pt x="590" y="437"/>
                    </a:lnTo>
                    <a:lnTo>
                      <a:pt x="583" y="450"/>
                    </a:lnTo>
                    <a:lnTo>
                      <a:pt x="578" y="465"/>
                    </a:lnTo>
                    <a:lnTo>
                      <a:pt x="574" y="479"/>
                    </a:lnTo>
                    <a:lnTo>
                      <a:pt x="571" y="494"/>
                    </a:lnTo>
                    <a:lnTo>
                      <a:pt x="571" y="509"/>
                    </a:lnTo>
                    <a:lnTo>
                      <a:pt x="571" y="753"/>
                    </a:lnTo>
                    <a:lnTo>
                      <a:pt x="571" y="764"/>
                    </a:lnTo>
                    <a:lnTo>
                      <a:pt x="573" y="775"/>
                    </a:lnTo>
                    <a:lnTo>
                      <a:pt x="577" y="796"/>
                    </a:lnTo>
                    <a:lnTo>
                      <a:pt x="585" y="816"/>
                    </a:lnTo>
                    <a:lnTo>
                      <a:pt x="594" y="835"/>
                    </a:lnTo>
                    <a:lnTo>
                      <a:pt x="607" y="850"/>
                    </a:lnTo>
                    <a:lnTo>
                      <a:pt x="620" y="866"/>
                    </a:lnTo>
                    <a:lnTo>
                      <a:pt x="637" y="879"/>
                    </a:lnTo>
                    <a:lnTo>
                      <a:pt x="654" y="890"/>
                    </a:lnTo>
                    <a:lnTo>
                      <a:pt x="654" y="1365"/>
                    </a:lnTo>
                    <a:lnTo>
                      <a:pt x="780" y="1365"/>
                    </a:lnTo>
                    <a:lnTo>
                      <a:pt x="826" y="1065"/>
                    </a:lnTo>
                    <a:lnTo>
                      <a:pt x="872" y="1365"/>
                    </a:lnTo>
                    <a:lnTo>
                      <a:pt x="986" y="1365"/>
                    </a:lnTo>
                    <a:lnTo>
                      <a:pt x="986" y="890"/>
                    </a:lnTo>
                    <a:close/>
                    <a:moveTo>
                      <a:pt x="566" y="916"/>
                    </a:moveTo>
                    <a:lnTo>
                      <a:pt x="566" y="916"/>
                    </a:lnTo>
                    <a:lnTo>
                      <a:pt x="552" y="899"/>
                    </a:lnTo>
                    <a:lnTo>
                      <a:pt x="537" y="881"/>
                    </a:lnTo>
                    <a:lnTo>
                      <a:pt x="525" y="862"/>
                    </a:lnTo>
                    <a:lnTo>
                      <a:pt x="516" y="841"/>
                    </a:lnTo>
                    <a:lnTo>
                      <a:pt x="508" y="820"/>
                    </a:lnTo>
                    <a:lnTo>
                      <a:pt x="503" y="799"/>
                    </a:lnTo>
                    <a:lnTo>
                      <a:pt x="499" y="777"/>
                    </a:lnTo>
                    <a:lnTo>
                      <a:pt x="498" y="753"/>
                    </a:lnTo>
                    <a:lnTo>
                      <a:pt x="498" y="509"/>
                    </a:lnTo>
                    <a:lnTo>
                      <a:pt x="499" y="492"/>
                    </a:lnTo>
                    <a:lnTo>
                      <a:pt x="500" y="477"/>
                    </a:lnTo>
                    <a:lnTo>
                      <a:pt x="503" y="459"/>
                    </a:lnTo>
                    <a:lnTo>
                      <a:pt x="507" y="444"/>
                    </a:lnTo>
                    <a:lnTo>
                      <a:pt x="512" y="429"/>
                    </a:lnTo>
                    <a:lnTo>
                      <a:pt x="519" y="413"/>
                    </a:lnTo>
                    <a:lnTo>
                      <a:pt x="527" y="399"/>
                    </a:lnTo>
                    <a:lnTo>
                      <a:pt x="535" y="386"/>
                    </a:lnTo>
                    <a:lnTo>
                      <a:pt x="519" y="383"/>
                    </a:lnTo>
                    <a:lnTo>
                      <a:pt x="502" y="382"/>
                    </a:lnTo>
                    <a:lnTo>
                      <a:pt x="328" y="382"/>
                    </a:lnTo>
                    <a:lnTo>
                      <a:pt x="313" y="383"/>
                    </a:lnTo>
                    <a:lnTo>
                      <a:pt x="299" y="384"/>
                    </a:lnTo>
                    <a:lnTo>
                      <a:pt x="286" y="388"/>
                    </a:lnTo>
                    <a:lnTo>
                      <a:pt x="273" y="394"/>
                    </a:lnTo>
                    <a:lnTo>
                      <a:pt x="259" y="399"/>
                    </a:lnTo>
                    <a:lnTo>
                      <a:pt x="248" y="407"/>
                    </a:lnTo>
                    <a:lnTo>
                      <a:pt x="237" y="415"/>
                    </a:lnTo>
                    <a:lnTo>
                      <a:pt x="226" y="424"/>
                    </a:lnTo>
                    <a:lnTo>
                      <a:pt x="217" y="433"/>
                    </a:lnTo>
                    <a:lnTo>
                      <a:pt x="209" y="445"/>
                    </a:lnTo>
                    <a:lnTo>
                      <a:pt x="203" y="457"/>
                    </a:lnTo>
                    <a:lnTo>
                      <a:pt x="196" y="469"/>
                    </a:lnTo>
                    <a:lnTo>
                      <a:pt x="192" y="482"/>
                    </a:lnTo>
                    <a:lnTo>
                      <a:pt x="188" y="495"/>
                    </a:lnTo>
                    <a:lnTo>
                      <a:pt x="186" y="509"/>
                    </a:lnTo>
                    <a:lnTo>
                      <a:pt x="186" y="524"/>
                    </a:lnTo>
                    <a:lnTo>
                      <a:pt x="186" y="748"/>
                    </a:lnTo>
                    <a:lnTo>
                      <a:pt x="187" y="768"/>
                    </a:lnTo>
                    <a:lnTo>
                      <a:pt x="191" y="787"/>
                    </a:lnTo>
                    <a:lnTo>
                      <a:pt x="198" y="804"/>
                    </a:lnTo>
                    <a:lnTo>
                      <a:pt x="207" y="822"/>
                    </a:lnTo>
                    <a:lnTo>
                      <a:pt x="217" y="837"/>
                    </a:lnTo>
                    <a:lnTo>
                      <a:pt x="230" y="852"/>
                    </a:lnTo>
                    <a:lnTo>
                      <a:pt x="246" y="864"/>
                    </a:lnTo>
                    <a:lnTo>
                      <a:pt x="262" y="873"/>
                    </a:lnTo>
                    <a:lnTo>
                      <a:pt x="262" y="1310"/>
                    </a:lnTo>
                    <a:lnTo>
                      <a:pt x="377" y="1310"/>
                    </a:lnTo>
                    <a:lnTo>
                      <a:pt x="419" y="1033"/>
                    </a:lnTo>
                    <a:lnTo>
                      <a:pt x="461" y="1310"/>
                    </a:lnTo>
                    <a:lnTo>
                      <a:pt x="566" y="1310"/>
                    </a:lnTo>
                    <a:lnTo>
                      <a:pt x="566" y="9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dirty="0"/>
              </a:p>
            </p:txBody>
          </p:sp>
        </p:grpSp>
      </p:grpSp>
      <p:grpSp>
        <p:nvGrpSpPr>
          <p:cNvPr id="33802" name="118 Grupo"/>
          <p:cNvGrpSpPr>
            <a:grpSpLocks/>
          </p:cNvGrpSpPr>
          <p:nvPr/>
        </p:nvGrpSpPr>
        <p:grpSpPr bwMode="auto">
          <a:xfrm>
            <a:off x="3307721" y="3231247"/>
            <a:ext cx="2144779" cy="1552524"/>
            <a:chOff x="5672993" y="3621769"/>
            <a:chExt cx="2859447" cy="2071159"/>
          </a:xfrm>
        </p:grpSpPr>
        <p:sp>
          <p:nvSpPr>
            <p:cNvPr id="33815" name="ZoneTexte 10"/>
            <p:cNvSpPr txBox="1">
              <a:spLocks noChangeArrowheads="1"/>
            </p:cNvSpPr>
            <p:nvPr/>
          </p:nvSpPr>
          <p:spPr bwMode="auto">
            <a:xfrm>
              <a:off x="6250062" y="5323395"/>
              <a:ext cx="2282378" cy="36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4"/>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1200" dirty="0"/>
                <a:t>Croissance 2016</a:t>
              </a:r>
            </a:p>
          </p:txBody>
        </p:sp>
        <p:grpSp>
          <p:nvGrpSpPr>
            <p:cNvPr id="33816" name="Groupe 19"/>
            <p:cNvGrpSpPr>
              <a:grpSpLocks/>
            </p:cNvGrpSpPr>
            <p:nvPr/>
          </p:nvGrpSpPr>
          <p:grpSpPr bwMode="auto">
            <a:xfrm>
              <a:off x="5672993" y="3621769"/>
              <a:ext cx="2470848" cy="1679645"/>
              <a:chOff x="4448857" y="2461834"/>
              <a:chExt cx="2470848" cy="1679645"/>
            </a:xfrm>
          </p:grpSpPr>
          <p:sp>
            <p:nvSpPr>
              <p:cNvPr id="109" name="Ellipse 23"/>
              <p:cNvSpPr>
                <a:spLocks noChangeAspect="1"/>
              </p:cNvSpPr>
              <p:nvPr/>
            </p:nvSpPr>
            <p:spPr>
              <a:xfrm>
                <a:off x="5374903" y="2700833"/>
                <a:ext cx="1439732" cy="1440646"/>
              </a:xfrm>
              <a:prstGeom prst="ellipse">
                <a:avLst/>
              </a:prstGeom>
              <a:solidFill>
                <a:srgbClr val="FD8B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a:p>
            </p:txBody>
          </p:sp>
          <p:cxnSp>
            <p:nvCxnSpPr>
              <p:cNvPr id="110" name="Connecteur droit 24"/>
              <p:cNvCxnSpPr/>
              <p:nvPr/>
            </p:nvCxnSpPr>
            <p:spPr>
              <a:xfrm>
                <a:off x="5533639" y="3472034"/>
                <a:ext cx="108892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820" name="ZoneTexte 69"/>
              <p:cNvSpPr txBox="1">
                <a:spLocks noChangeArrowheads="1"/>
              </p:cNvSpPr>
              <p:nvPr/>
            </p:nvSpPr>
            <p:spPr bwMode="auto">
              <a:xfrm>
                <a:off x="5364088" y="3542910"/>
                <a:ext cx="1555617" cy="46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4"/>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lnSpc>
                    <a:spcPct val="80000"/>
                  </a:lnSpc>
                  <a:spcBef>
                    <a:spcPct val="0"/>
                  </a:spcBef>
                  <a:buClrTx/>
                  <a:buSzTx/>
                  <a:buFontTx/>
                  <a:buNone/>
                </a:pPr>
                <a:r>
                  <a:rPr lang="fr-FR" altLang="es-ES" sz="2100" b="1" dirty="0">
                    <a:solidFill>
                      <a:schemeClr val="bg1"/>
                    </a:solidFill>
                  </a:rPr>
                  <a:t>20%</a:t>
                </a:r>
                <a:endParaRPr lang="fr-FR" altLang="es-ES" sz="1350" dirty="0">
                  <a:solidFill>
                    <a:schemeClr val="bg1"/>
                  </a:solidFill>
                </a:endParaRPr>
              </a:p>
            </p:txBody>
          </p:sp>
          <p:sp>
            <p:nvSpPr>
              <p:cNvPr id="33821" name="Rectangle 71"/>
              <p:cNvSpPr>
                <a:spLocks noChangeAspect="1"/>
              </p:cNvSpPr>
              <p:nvPr/>
            </p:nvSpPr>
            <p:spPr bwMode="auto">
              <a:xfrm>
                <a:off x="4448857" y="2461834"/>
                <a:ext cx="246286" cy="55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1800"/>
                  </a:spcBef>
                  <a:buClr>
                    <a:srgbClr val="CF022B"/>
                  </a:buClr>
                  <a:buSzPct val="90000"/>
                  <a:buBlip>
                    <a:blip r:embed="rId4"/>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endParaRPr lang="es-ES" altLang="es-ES" sz="2100" b="1">
                  <a:solidFill>
                    <a:schemeClr val="bg1"/>
                  </a:solidFill>
                </a:endParaRPr>
              </a:p>
            </p:txBody>
          </p:sp>
        </p:grpSp>
        <p:sp>
          <p:nvSpPr>
            <p:cNvPr id="118" name="Flèche droite 16"/>
            <p:cNvSpPr/>
            <p:nvPr/>
          </p:nvSpPr>
          <p:spPr>
            <a:xfrm rot="19553540">
              <a:off x="7062548" y="4109398"/>
              <a:ext cx="517478" cy="362147"/>
            </a:xfrm>
            <a:prstGeom prst="rightArrow">
              <a:avLst>
                <a:gd name="adj1" fmla="val 50000"/>
                <a:gd name="adj2" fmla="val 659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grpSp>
      <p:grpSp>
        <p:nvGrpSpPr>
          <p:cNvPr id="33806" name="6 Grupo"/>
          <p:cNvGrpSpPr>
            <a:grpSpLocks/>
          </p:cNvGrpSpPr>
          <p:nvPr/>
        </p:nvGrpSpPr>
        <p:grpSpPr bwMode="auto">
          <a:xfrm>
            <a:off x="2627784" y="3410292"/>
            <a:ext cx="1525191" cy="1370118"/>
            <a:chOff x="2178372" y="4513344"/>
            <a:chExt cx="2033588" cy="1826764"/>
          </a:xfrm>
        </p:grpSpPr>
        <p:grpSp>
          <p:nvGrpSpPr>
            <p:cNvPr id="33808" name="53 Grupo"/>
            <p:cNvGrpSpPr>
              <a:grpSpLocks/>
            </p:cNvGrpSpPr>
            <p:nvPr/>
          </p:nvGrpSpPr>
          <p:grpSpPr bwMode="auto">
            <a:xfrm>
              <a:off x="2178372" y="4513344"/>
              <a:ext cx="2033588" cy="1826764"/>
              <a:chOff x="6354836" y="1539530"/>
              <a:chExt cx="2033588" cy="1826764"/>
            </a:xfrm>
          </p:grpSpPr>
          <p:sp>
            <p:nvSpPr>
              <p:cNvPr id="33810" name="ZoneTexte 14"/>
              <p:cNvSpPr txBox="1">
                <a:spLocks noChangeArrowheads="1"/>
              </p:cNvSpPr>
              <p:nvPr/>
            </p:nvSpPr>
            <p:spPr bwMode="auto">
              <a:xfrm>
                <a:off x="6354836" y="2996974"/>
                <a:ext cx="2033588"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4"/>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en-US" altLang="es-ES" sz="1200" dirty="0"/>
                  <a:t>Business Units</a:t>
                </a:r>
              </a:p>
            </p:txBody>
          </p:sp>
          <p:grpSp>
            <p:nvGrpSpPr>
              <p:cNvPr id="33811" name="Groupe 46"/>
              <p:cNvGrpSpPr>
                <a:grpSpLocks/>
              </p:cNvGrpSpPr>
              <p:nvPr/>
            </p:nvGrpSpPr>
            <p:grpSpPr bwMode="auto">
              <a:xfrm>
                <a:off x="6604074" y="1539530"/>
                <a:ext cx="1439862" cy="1439814"/>
                <a:chOff x="6604074" y="2305224"/>
                <a:chExt cx="1439862" cy="1439814"/>
              </a:xfrm>
            </p:grpSpPr>
            <p:sp>
              <p:nvSpPr>
                <p:cNvPr id="59" name="Ellipse 15"/>
                <p:cNvSpPr>
                  <a:spLocks noChangeAspect="1"/>
                </p:cNvSpPr>
                <p:nvPr/>
              </p:nvSpPr>
              <p:spPr>
                <a:xfrm>
                  <a:off x="6604074" y="2305224"/>
                  <a:ext cx="1439862" cy="1439814"/>
                </a:xfrm>
                <a:prstGeom prst="ellipse">
                  <a:avLst/>
                </a:prstGeom>
                <a:solidFill>
                  <a:srgbClr val="F15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dirty="0"/>
                </a:p>
              </p:txBody>
            </p:sp>
            <p:cxnSp>
              <p:nvCxnSpPr>
                <p:cNvPr id="60" name="Connecteur droit 16"/>
                <p:cNvCxnSpPr/>
                <p:nvPr/>
              </p:nvCxnSpPr>
              <p:spPr>
                <a:xfrm>
                  <a:off x="6778699" y="3059362"/>
                  <a:ext cx="109061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814" name="ZoneTexte 68"/>
                <p:cNvSpPr txBox="1">
                  <a:spLocks noChangeArrowheads="1"/>
                </p:cNvSpPr>
                <p:nvPr/>
              </p:nvSpPr>
              <p:spPr bwMode="auto">
                <a:xfrm>
                  <a:off x="6633627" y="3112188"/>
                  <a:ext cx="1285634" cy="55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4"/>
                    </a:buBlip>
                    <a:defRPr sz="2000">
                      <a:solidFill>
                        <a:schemeClr val="tx1"/>
                      </a:solidFill>
                      <a:latin typeface="Calibri" charset="0"/>
                    </a:defRPr>
                  </a:lvl1pPr>
                  <a:lvl2pPr marL="742950" indent="-285750" eaLnBrk="0" hangingPunct="0">
                    <a:spcBef>
                      <a:spcPts val="413"/>
                    </a:spcBef>
                    <a:buSzPct val="80000"/>
                    <a:buBlip>
                      <a:blip r:embed="rId5"/>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2100" b="1" dirty="0" smtClean="0">
                      <a:solidFill>
                        <a:schemeClr val="bg1"/>
                      </a:solidFill>
                    </a:rPr>
                    <a:t>22</a:t>
                  </a:r>
                  <a:endParaRPr lang="fr-FR" altLang="es-ES" sz="1200" dirty="0">
                    <a:solidFill>
                      <a:schemeClr val="bg1"/>
                    </a:solidFill>
                  </a:endParaRPr>
                </a:p>
              </p:txBody>
            </p:sp>
          </p:grpSp>
        </p:grpSp>
        <p:grpSp>
          <p:nvGrpSpPr>
            <p:cNvPr id="24" name="Groupe 135"/>
            <p:cNvGrpSpPr/>
            <p:nvPr/>
          </p:nvGrpSpPr>
          <p:grpSpPr>
            <a:xfrm>
              <a:off x="2823316" y="4754132"/>
              <a:ext cx="657105" cy="399771"/>
              <a:chOff x="4708524" y="55562"/>
              <a:chExt cx="1706562" cy="1019175"/>
            </a:xfrm>
            <a:solidFill>
              <a:schemeClr val="bg1"/>
            </a:solidFill>
          </p:grpSpPr>
          <p:sp>
            <p:nvSpPr>
              <p:cNvPr id="66" name="Freeform 44"/>
              <p:cNvSpPr>
                <a:spLocks/>
              </p:cNvSpPr>
              <p:nvPr/>
            </p:nvSpPr>
            <p:spPr bwMode="auto">
              <a:xfrm>
                <a:off x="4708524" y="55562"/>
                <a:ext cx="1706562" cy="972314"/>
              </a:xfrm>
              <a:custGeom>
                <a:avLst/>
                <a:gdLst/>
                <a:ahLst/>
                <a:cxnLst/>
                <a:rect l="l" t="t" r="r" b="b"/>
                <a:pathLst>
                  <a:path w="1706562" h="972314">
                    <a:moveTo>
                      <a:pt x="805879" y="810799"/>
                    </a:moveTo>
                    <a:cubicBezTo>
                      <a:pt x="811779" y="810035"/>
                      <a:pt x="818087" y="810506"/>
                      <a:pt x="824629" y="812386"/>
                    </a:cubicBezTo>
                    <a:cubicBezTo>
                      <a:pt x="847059" y="819910"/>
                      <a:pt x="862012" y="842480"/>
                      <a:pt x="854536" y="868812"/>
                    </a:cubicBezTo>
                    <a:cubicBezTo>
                      <a:pt x="854536" y="868812"/>
                      <a:pt x="854536" y="868812"/>
                      <a:pt x="835844" y="936522"/>
                    </a:cubicBezTo>
                    <a:cubicBezTo>
                      <a:pt x="832106" y="962854"/>
                      <a:pt x="805938" y="977901"/>
                      <a:pt x="783508" y="970378"/>
                    </a:cubicBezTo>
                    <a:cubicBezTo>
                      <a:pt x="757340" y="962854"/>
                      <a:pt x="746125" y="940284"/>
                      <a:pt x="749864" y="917714"/>
                    </a:cubicBezTo>
                    <a:cubicBezTo>
                      <a:pt x="749864" y="917714"/>
                      <a:pt x="749864" y="917714"/>
                      <a:pt x="768555" y="846242"/>
                    </a:cubicBezTo>
                    <a:cubicBezTo>
                      <a:pt x="774162" y="826493"/>
                      <a:pt x="788181" y="813092"/>
                      <a:pt x="805879" y="810799"/>
                    </a:cubicBezTo>
                    <a:close/>
                    <a:moveTo>
                      <a:pt x="756980" y="674267"/>
                    </a:moveTo>
                    <a:cubicBezTo>
                      <a:pt x="783110" y="681785"/>
                      <a:pt x="790575" y="719371"/>
                      <a:pt x="779377" y="756958"/>
                    </a:cubicBezTo>
                    <a:cubicBezTo>
                      <a:pt x="779373" y="756969"/>
                      <a:pt x="779022" y="758068"/>
                      <a:pt x="745782" y="862200"/>
                    </a:cubicBezTo>
                    <a:cubicBezTo>
                      <a:pt x="734584" y="899786"/>
                      <a:pt x="708455" y="922338"/>
                      <a:pt x="686058" y="914821"/>
                    </a:cubicBezTo>
                    <a:cubicBezTo>
                      <a:pt x="659929" y="907303"/>
                      <a:pt x="652463" y="873476"/>
                      <a:pt x="663662" y="835889"/>
                    </a:cubicBezTo>
                    <a:cubicBezTo>
                      <a:pt x="663665" y="835877"/>
                      <a:pt x="663979" y="834773"/>
                      <a:pt x="693524" y="730647"/>
                    </a:cubicBezTo>
                    <a:cubicBezTo>
                      <a:pt x="704722" y="693061"/>
                      <a:pt x="734584" y="666750"/>
                      <a:pt x="756980" y="674267"/>
                    </a:cubicBezTo>
                    <a:close/>
                    <a:moveTo>
                      <a:pt x="629228" y="640340"/>
                    </a:moveTo>
                    <a:cubicBezTo>
                      <a:pt x="651741" y="647845"/>
                      <a:pt x="666750" y="677863"/>
                      <a:pt x="659246" y="707881"/>
                    </a:cubicBezTo>
                    <a:cubicBezTo>
                      <a:pt x="659242" y="707895"/>
                      <a:pt x="658964" y="708962"/>
                      <a:pt x="636732" y="794183"/>
                    </a:cubicBezTo>
                    <a:cubicBezTo>
                      <a:pt x="629228" y="824202"/>
                      <a:pt x="602962" y="842963"/>
                      <a:pt x="580448" y="835458"/>
                    </a:cubicBezTo>
                    <a:cubicBezTo>
                      <a:pt x="554182" y="831706"/>
                      <a:pt x="542925" y="801688"/>
                      <a:pt x="550430" y="771670"/>
                    </a:cubicBezTo>
                    <a:cubicBezTo>
                      <a:pt x="550433" y="771656"/>
                      <a:pt x="550715" y="770577"/>
                      <a:pt x="572943" y="685368"/>
                    </a:cubicBezTo>
                    <a:cubicBezTo>
                      <a:pt x="580448" y="655349"/>
                      <a:pt x="606714" y="636588"/>
                      <a:pt x="629228" y="640340"/>
                    </a:cubicBezTo>
                    <a:close/>
                    <a:moveTo>
                      <a:pt x="524592" y="591150"/>
                    </a:moveTo>
                    <a:cubicBezTo>
                      <a:pt x="547022" y="598699"/>
                      <a:pt x="561975" y="621348"/>
                      <a:pt x="554499" y="647771"/>
                    </a:cubicBezTo>
                    <a:cubicBezTo>
                      <a:pt x="554496" y="647785"/>
                      <a:pt x="554289" y="648776"/>
                      <a:pt x="539546" y="719491"/>
                    </a:cubicBezTo>
                    <a:cubicBezTo>
                      <a:pt x="532069" y="742139"/>
                      <a:pt x="505901" y="757238"/>
                      <a:pt x="483471" y="749689"/>
                    </a:cubicBezTo>
                    <a:cubicBezTo>
                      <a:pt x="461041" y="745914"/>
                      <a:pt x="446088" y="719491"/>
                      <a:pt x="449827" y="696842"/>
                    </a:cubicBezTo>
                    <a:cubicBezTo>
                      <a:pt x="449830" y="696828"/>
                      <a:pt x="450089" y="695836"/>
                      <a:pt x="468518" y="625122"/>
                    </a:cubicBezTo>
                    <a:cubicBezTo>
                      <a:pt x="475995" y="602474"/>
                      <a:pt x="498424" y="587375"/>
                      <a:pt x="524592" y="591150"/>
                    </a:cubicBezTo>
                    <a:close/>
                    <a:moveTo>
                      <a:pt x="393275" y="141288"/>
                    </a:moveTo>
                    <a:cubicBezTo>
                      <a:pt x="393290" y="141293"/>
                      <a:pt x="394618" y="141710"/>
                      <a:pt x="512762" y="178800"/>
                    </a:cubicBezTo>
                    <a:cubicBezTo>
                      <a:pt x="512755" y="178809"/>
                      <a:pt x="512223" y="179450"/>
                      <a:pt x="475423" y="223815"/>
                    </a:cubicBezTo>
                    <a:cubicBezTo>
                      <a:pt x="475407" y="223811"/>
                      <a:pt x="474345" y="223598"/>
                      <a:pt x="400743" y="208810"/>
                    </a:cubicBezTo>
                    <a:cubicBezTo>
                      <a:pt x="400703" y="208866"/>
                      <a:pt x="363387" y="261353"/>
                      <a:pt x="333532" y="310092"/>
                    </a:cubicBezTo>
                    <a:cubicBezTo>
                      <a:pt x="307394" y="355107"/>
                      <a:pt x="303660" y="411375"/>
                      <a:pt x="303660" y="493902"/>
                    </a:cubicBezTo>
                    <a:cubicBezTo>
                      <a:pt x="408180" y="535152"/>
                      <a:pt x="449260" y="602646"/>
                      <a:pt x="449285" y="602687"/>
                    </a:cubicBezTo>
                    <a:cubicBezTo>
                      <a:pt x="449278" y="602703"/>
                      <a:pt x="448923" y="603558"/>
                      <a:pt x="430615" y="647701"/>
                    </a:cubicBezTo>
                    <a:cubicBezTo>
                      <a:pt x="430566" y="647653"/>
                      <a:pt x="367130" y="583925"/>
                      <a:pt x="348467" y="568926"/>
                    </a:cubicBezTo>
                    <a:cubicBezTo>
                      <a:pt x="326069" y="550174"/>
                      <a:pt x="251417" y="508925"/>
                      <a:pt x="251384" y="508906"/>
                    </a:cubicBezTo>
                    <a:cubicBezTo>
                      <a:pt x="251381" y="508820"/>
                      <a:pt x="247666" y="396334"/>
                      <a:pt x="288724" y="302590"/>
                    </a:cubicBezTo>
                    <a:cubicBezTo>
                      <a:pt x="326054" y="205085"/>
                      <a:pt x="393239" y="141323"/>
                      <a:pt x="393275" y="141288"/>
                    </a:cubicBezTo>
                    <a:close/>
                    <a:moveTo>
                      <a:pt x="1481169" y="0"/>
                    </a:moveTo>
                    <a:cubicBezTo>
                      <a:pt x="1481228" y="63"/>
                      <a:pt x="1608901" y="135006"/>
                      <a:pt x="1650214" y="217478"/>
                    </a:cubicBezTo>
                    <a:cubicBezTo>
                      <a:pt x="1691530" y="303705"/>
                      <a:pt x="1706557" y="502385"/>
                      <a:pt x="1706562" y="502449"/>
                    </a:cubicBezTo>
                    <a:cubicBezTo>
                      <a:pt x="1706460" y="502498"/>
                      <a:pt x="1518729" y="592442"/>
                      <a:pt x="1496195" y="599939"/>
                    </a:cubicBezTo>
                    <a:cubicBezTo>
                      <a:pt x="1473661" y="611185"/>
                      <a:pt x="1428600" y="562468"/>
                      <a:pt x="1428577" y="562443"/>
                    </a:cubicBezTo>
                    <a:cubicBezTo>
                      <a:pt x="1428589" y="562431"/>
                      <a:pt x="1429093" y="561928"/>
                      <a:pt x="1451117" y="539945"/>
                    </a:cubicBezTo>
                    <a:cubicBezTo>
                      <a:pt x="1473656" y="569942"/>
                      <a:pt x="1488682" y="569942"/>
                      <a:pt x="1499952" y="558693"/>
                    </a:cubicBezTo>
                    <a:cubicBezTo>
                      <a:pt x="1511221" y="547444"/>
                      <a:pt x="1518735" y="408709"/>
                      <a:pt x="1469899" y="311218"/>
                    </a:cubicBezTo>
                    <a:cubicBezTo>
                      <a:pt x="1417316" y="209994"/>
                      <a:pt x="1327177" y="97523"/>
                      <a:pt x="1327150" y="97490"/>
                    </a:cubicBezTo>
                    <a:cubicBezTo>
                      <a:pt x="1327170" y="97478"/>
                      <a:pt x="1328893" y="96387"/>
                      <a:pt x="1481169" y="0"/>
                    </a:cubicBezTo>
                    <a:close/>
                    <a:moveTo>
                      <a:pt x="220710" y="0"/>
                    </a:moveTo>
                    <a:cubicBezTo>
                      <a:pt x="220730" y="13"/>
                      <a:pt x="222495" y="1108"/>
                      <a:pt x="377825" y="97490"/>
                    </a:cubicBezTo>
                    <a:cubicBezTo>
                      <a:pt x="377789" y="97536"/>
                      <a:pt x="288035" y="209999"/>
                      <a:pt x="235673" y="311218"/>
                    </a:cubicBezTo>
                    <a:cubicBezTo>
                      <a:pt x="183301" y="408709"/>
                      <a:pt x="190783" y="547444"/>
                      <a:pt x="205747" y="558693"/>
                    </a:cubicBezTo>
                    <a:cubicBezTo>
                      <a:pt x="216969" y="569942"/>
                      <a:pt x="228192" y="569942"/>
                      <a:pt x="250637" y="539945"/>
                    </a:cubicBezTo>
                    <a:cubicBezTo>
                      <a:pt x="250648" y="539957"/>
                      <a:pt x="251154" y="540463"/>
                      <a:pt x="273082" y="562443"/>
                    </a:cubicBezTo>
                    <a:cubicBezTo>
                      <a:pt x="273039" y="562489"/>
                      <a:pt x="228181" y="611183"/>
                      <a:pt x="205747" y="599939"/>
                    </a:cubicBezTo>
                    <a:cubicBezTo>
                      <a:pt x="183304" y="592441"/>
                      <a:pt x="53" y="502475"/>
                      <a:pt x="0" y="502449"/>
                    </a:cubicBezTo>
                    <a:cubicBezTo>
                      <a:pt x="7" y="502359"/>
                      <a:pt x="14973" y="303700"/>
                      <a:pt x="56113" y="217478"/>
                    </a:cubicBezTo>
                    <a:cubicBezTo>
                      <a:pt x="93515" y="135000"/>
                      <a:pt x="220669" y="43"/>
                      <a:pt x="220710" y="0"/>
                    </a:cubicBezTo>
                    <a:close/>
                  </a:path>
                </a:pathLst>
              </a:custGeom>
              <a:grpFill/>
              <a:ln w="15875" cap="flat">
                <a:noFill/>
                <a:prstDash val="solid"/>
                <a:miter lim="800000"/>
                <a:headEnd/>
                <a:tailEnd/>
              </a:ln>
            </p:spPr>
            <p:txBody>
              <a:bodyPr/>
              <a:lstStyle/>
              <a:p>
                <a:pPr>
                  <a:defRPr/>
                </a:pPr>
                <a:endParaRPr lang="en-GB"/>
              </a:p>
            </p:txBody>
          </p:sp>
          <p:sp>
            <p:nvSpPr>
              <p:cNvPr id="67" name="Freeform 47"/>
              <p:cNvSpPr>
                <a:spLocks/>
              </p:cNvSpPr>
              <p:nvPr/>
            </p:nvSpPr>
            <p:spPr bwMode="auto">
              <a:xfrm>
                <a:off x="5176838" y="144462"/>
                <a:ext cx="968375" cy="930275"/>
              </a:xfrm>
              <a:custGeom>
                <a:avLst/>
                <a:gdLst>
                  <a:gd name="T0" fmla="*/ 232 w 258"/>
                  <a:gd name="T1" fmla="*/ 121 h 248"/>
                  <a:gd name="T2" fmla="*/ 258 w 258"/>
                  <a:gd name="T3" fmla="*/ 109 h 248"/>
                  <a:gd name="T4" fmla="*/ 250 w 258"/>
                  <a:gd name="T5" fmla="*/ 57 h 248"/>
                  <a:gd name="T6" fmla="*/ 226 w 258"/>
                  <a:gd name="T7" fmla="*/ 19 h 248"/>
                  <a:gd name="T8" fmla="*/ 196 w 258"/>
                  <a:gd name="T9" fmla="*/ 29 h 248"/>
                  <a:gd name="T10" fmla="*/ 118 w 258"/>
                  <a:gd name="T11" fmla="*/ 0 h 248"/>
                  <a:gd name="T12" fmla="*/ 36 w 258"/>
                  <a:gd name="T13" fmla="*/ 14 h 248"/>
                  <a:gd name="T14" fmla="*/ 0 w 258"/>
                  <a:gd name="T15" fmla="*/ 52 h 248"/>
                  <a:gd name="T16" fmla="*/ 25 w 258"/>
                  <a:gd name="T17" fmla="*/ 68 h 248"/>
                  <a:gd name="T18" fmla="*/ 63 w 258"/>
                  <a:gd name="T19" fmla="*/ 44 h 248"/>
                  <a:gd name="T20" fmla="*/ 104 w 258"/>
                  <a:gd name="T21" fmla="*/ 52 h 248"/>
                  <a:gd name="T22" fmla="*/ 224 w 258"/>
                  <a:gd name="T23" fmla="*/ 137 h 248"/>
                  <a:gd name="T24" fmla="*/ 232 w 258"/>
                  <a:gd name="T25" fmla="*/ 152 h 248"/>
                  <a:gd name="T26" fmla="*/ 216 w 258"/>
                  <a:gd name="T27" fmla="*/ 152 h 248"/>
                  <a:gd name="T28" fmla="*/ 166 w 258"/>
                  <a:gd name="T29" fmla="*/ 124 h 248"/>
                  <a:gd name="T30" fmla="*/ 147 w 258"/>
                  <a:gd name="T31" fmla="*/ 120 h 248"/>
                  <a:gd name="T32" fmla="*/ 150 w 258"/>
                  <a:gd name="T33" fmla="*/ 133 h 248"/>
                  <a:gd name="T34" fmla="*/ 198 w 258"/>
                  <a:gd name="T35" fmla="*/ 158 h 248"/>
                  <a:gd name="T36" fmla="*/ 205 w 258"/>
                  <a:gd name="T37" fmla="*/ 176 h 248"/>
                  <a:gd name="T38" fmla="*/ 194 w 258"/>
                  <a:gd name="T39" fmla="*/ 178 h 248"/>
                  <a:gd name="T40" fmla="*/ 148 w 258"/>
                  <a:gd name="T41" fmla="*/ 154 h 248"/>
                  <a:gd name="T42" fmla="*/ 132 w 258"/>
                  <a:gd name="T43" fmla="*/ 153 h 248"/>
                  <a:gd name="T44" fmla="*/ 137 w 258"/>
                  <a:gd name="T45" fmla="*/ 164 h 248"/>
                  <a:gd name="T46" fmla="*/ 169 w 258"/>
                  <a:gd name="T47" fmla="*/ 183 h 248"/>
                  <a:gd name="T48" fmla="*/ 172 w 258"/>
                  <a:gd name="T49" fmla="*/ 200 h 248"/>
                  <a:gd name="T50" fmla="*/ 155 w 258"/>
                  <a:gd name="T51" fmla="*/ 202 h 248"/>
                  <a:gd name="T52" fmla="*/ 129 w 258"/>
                  <a:gd name="T53" fmla="*/ 186 h 248"/>
                  <a:gd name="T54" fmla="*/ 116 w 258"/>
                  <a:gd name="T55" fmla="*/ 187 h 248"/>
                  <a:gd name="T56" fmla="*/ 118 w 258"/>
                  <a:gd name="T57" fmla="*/ 196 h 248"/>
                  <a:gd name="T58" fmla="*/ 139 w 258"/>
                  <a:gd name="T59" fmla="*/ 210 h 248"/>
                  <a:gd name="T60" fmla="*/ 140 w 258"/>
                  <a:gd name="T61" fmla="*/ 222 h 248"/>
                  <a:gd name="T62" fmla="*/ 129 w 258"/>
                  <a:gd name="T63" fmla="*/ 224 h 248"/>
                  <a:gd name="T64" fmla="*/ 110 w 258"/>
                  <a:gd name="T65" fmla="*/ 213 h 248"/>
                  <a:gd name="T66" fmla="*/ 105 w 258"/>
                  <a:gd name="T67" fmla="*/ 227 h 248"/>
                  <a:gd name="T68" fmla="*/ 150 w 258"/>
                  <a:gd name="T69" fmla="*/ 234 h 248"/>
                  <a:gd name="T70" fmla="*/ 156 w 258"/>
                  <a:gd name="T71" fmla="*/ 216 h 248"/>
                  <a:gd name="T72" fmla="*/ 182 w 258"/>
                  <a:gd name="T73" fmla="*/ 213 h 248"/>
                  <a:gd name="T74" fmla="*/ 188 w 258"/>
                  <a:gd name="T75" fmla="*/ 194 h 248"/>
                  <a:gd name="T76" fmla="*/ 214 w 258"/>
                  <a:gd name="T77" fmla="*/ 188 h 248"/>
                  <a:gd name="T78" fmla="*/ 221 w 258"/>
                  <a:gd name="T79" fmla="*/ 169 h 248"/>
                  <a:gd name="T80" fmla="*/ 241 w 258"/>
                  <a:gd name="T81" fmla="*/ 162 h 248"/>
                  <a:gd name="T82" fmla="*/ 247 w 258"/>
                  <a:gd name="T83" fmla="*/ 137 h 248"/>
                  <a:gd name="T84" fmla="*/ 232 w 258"/>
                  <a:gd name="T85" fmla="*/ 12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8" h="248">
                    <a:moveTo>
                      <a:pt x="232" y="121"/>
                    </a:moveTo>
                    <a:cubicBezTo>
                      <a:pt x="258" y="109"/>
                      <a:pt x="258" y="109"/>
                      <a:pt x="258" y="109"/>
                    </a:cubicBezTo>
                    <a:cubicBezTo>
                      <a:pt x="258" y="109"/>
                      <a:pt x="256" y="73"/>
                      <a:pt x="250" y="57"/>
                    </a:cubicBezTo>
                    <a:cubicBezTo>
                      <a:pt x="244" y="40"/>
                      <a:pt x="226" y="19"/>
                      <a:pt x="226" y="19"/>
                    </a:cubicBezTo>
                    <a:cubicBezTo>
                      <a:pt x="226" y="19"/>
                      <a:pt x="210" y="26"/>
                      <a:pt x="196" y="29"/>
                    </a:cubicBezTo>
                    <a:cubicBezTo>
                      <a:pt x="181" y="32"/>
                      <a:pt x="118" y="0"/>
                      <a:pt x="118" y="0"/>
                    </a:cubicBezTo>
                    <a:cubicBezTo>
                      <a:pt x="118" y="0"/>
                      <a:pt x="59" y="10"/>
                      <a:pt x="36" y="14"/>
                    </a:cubicBezTo>
                    <a:cubicBezTo>
                      <a:pt x="17" y="40"/>
                      <a:pt x="2" y="50"/>
                      <a:pt x="0" y="52"/>
                    </a:cubicBezTo>
                    <a:cubicBezTo>
                      <a:pt x="0" y="52"/>
                      <a:pt x="4" y="64"/>
                      <a:pt x="25" y="68"/>
                    </a:cubicBezTo>
                    <a:cubicBezTo>
                      <a:pt x="46" y="73"/>
                      <a:pt x="63" y="44"/>
                      <a:pt x="63" y="44"/>
                    </a:cubicBezTo>
                    <a:cubicBezTo>
                      <a:pt x="104" y="52"/>
                      <a:pt x="104" y="52"/>
                      <a:pt x="104" y="52"/>
                    </a:cubicBezTo>
                    <a:cubicBezTo>
                      <a:pt x="224" y="137"/>
                      <a:pt x="224" y="137"/>
                      <a:pt x="224" y="137"/>
                    </a:cubicBezTo>
                    <a:cubicBezTo>
                      <a:pt x="224" y="137"/>
                      <a:pt x="237" y="144"/>
                      <a:pt x="232" y="152"/>
                    </a:cubicBezTo>
                    <a:cubicBezTo>
                      <a:pt x="228" y="159"/>
                      <a:pt x="216" y="152"/>
                      <a:pt x="216" y="152"/>
                    </a:cubicBezTo>
                    <a:cubicBezTo>
                      <a:pt x="166" y="124"/>
                      <a:pt x="166" y="124"/>
                      <a:pt x="166" y="124"/>
                    </a:cubicBezTo>
                    <a:cubicBezTo>
                      <a:pt x="166" y="124"/>
                      <a:pt x="150" y="115"/>
                      <a:pt x="147" y="120"/>
                    </a:cubicBezTo>
                    <a:cubicBezTo>
                      <a:pt x="144" y="125"/>
                      <a:pt x="150" y="133"/>
                      <a:pt x="150" y="133"/>
                    </a:cubicBezTo>
                    <a:cubicBezTo>
                      <a:pt x="198" y="158"/>
                      <a:pt x="198" y="158"/>
                      <a:pt x="198" y="158"/>
                    </a:cubicBezTo>
                    <a:cubicBezTo>
                      <a:pt x="198" y="158"/>
                      <a:pt x="210" y="168"/>
                      <a:pt x="205" y="176"/>
                    </a:cubicBezTo>
                    <a:cubicBezTo>
                      <a:pt x="200" y="184"/>
                      <a:pt x="194" y="178"/>
                      <a:pt x="194" y="178"/>
                    </a:cubicBezTo>
                    <a:cubicBezTo>
                      <a:pt x="148" y="154"/>
                      <a:pt x="148" y="154"/>
                      <a:pt x="148" y="154"/>
                    </a:cubicBezTo>
                    <a:cubicBezTo>
                      <a:pt x="148" y="154"/>
                      <a:pt x="137" y="146"/>
                      <a:pt x="132" y="153"/>
                    </a:cubicBezTo>
                    <a:cubicBezTo>
                      <a:pt x="128" y="160"/>
                      <a:pt x="137" y="164"/>
                      <a:pt x="137" y="164"/>
                    </a:cubicBezTo>
                    <a:cubicBezTo>
                      <a:pt x="169" y="183"/>
                      <a:pt x="169" y="183"/>
                      <a:pt x="169" y="183"/>
                    </a:cubicBezTo>
                    <a:cubicBezTo>
                      <a:pt x="169" y="183"/>
                      <a:pt x="179" y="193"/>
                      <a:pt x="172" y="200"/>
                    </a:cubicBezTo>
                    <a:cubicBezTo>
                      <a:pt x="165" y="207"/>
                      <a:pt x="155" y="202"/>
                      <a:pt x="155" y="202"/>
                    </a:cubicBezTo>
                    <a:cubicBezTo>
                      <a:pt x="155" y="202"/>
                      <a:pt x="135" y="190"/>
                      <a:pt x="129" y="186"/>
                    </a:cubicBezTo>
                    <a:cubicBezTo>
                      <a:pt x="123" y="183"/>
                      <a:pt x="119" y="184"/>
                      <a:pt x="116" y="187"/>
                    </a:cubicBezTo>
                    <a:cubicBezTo>
                      <a:pt x="114" y="190"/>
                      <a:pt x="118" y="196"/>
                      <a:pt x="118" y="196"/>
                    </a:cubicBezTo>
                    <a:cubicBezTo>
                      <a:pt x="139" y="210"/>
                      <a:pt x="139" y="210"/>
                      <a:pt x="139" y="210"/>
                    </a:cubicBezTo>
                    <a:cubicBezTo>
                      <a:pt x="139" y="210"/>
                      <a:pt x="145" y="215"/>
                      <a:pt x="140" y="222"/>
                    </a:cubicBezTo>
                    <a:cubicBezTo>
                      <a:pt x="134" y="228"/>
                      <a:pt x="129" y="224"/>
                      <a:pt x="129" y="224"/>
                    </a:cubicBezTo>
                    <a:cubicBezTo>
                      <a:pt x="129" y="224"/>
                      <a:pt x="112" y="214"/>
                      <a:pt x="110" y="213"/>
                    </a:cubicBezTo>
                    <a:cubicBezTo>
                      <a:pt x="108" y="212"/>
                      <a:pt x="106" y="217"/>
                      <a:pt x="105" y="227"/>
                    </a:cubicBezTo>
                    <a:cubicBezTo>
                      <a:pt x="132" y="248"/>
                      <a:pt x="144" y="239"/>
                      <a:pt x="150" y="234"/>
                    </a:cubicBezTo>
                    <a:cubicBezTo>
                      <a:pt x="156" y="230"/>
                      <a:pt x="157" y="228"/>
                      <a:pt x="156" y="216"/>
                    </a:cubicBezTo>
                    <a:cubicBezTo>
                      <a:pt x="162" y="220"/>
                      <a:pt x="177" y="218"/>
                      <a:pt x="182" y="213"/>
                    </a:cubicBezTo>
                    <a:cubicBezTo>
                      <a:pt x="188" y="208"/>
                      <a:pt x="187" y="207"/>
                      <a:pt x="188" y="194"/>
                    </a:cubicBezTo>
                    <a:cubicBezTo>
                      <a:pt x="198" y="196"/>
                      <a:pt x="207" y="195"/>
                      <a:pt x="214" y="188"/>
                    </a:cubicBezTo>
                    <a:cubicBezTo>
                      <a:pt x="222" y="180"/>
                      <a:pt x="221" y="169"/>
                      <a:pt x="221" y="169"/>
                    </a:cubicBezTo>
                    <a:cubicBezTo>
                      <a:pt x="221" y="169"/>
                      <a:pt x="231" y="171"/>
                      <a:pt x="241" y="162"/>
                    </a:cubicBezTo>
                    <a:cubicBezTo>
                      <a:pt x="251" y="152"/>
                      <a:pt x="247" y="137"/>
                      <a:pt x="247" y="137"/>
                    </a:cubicBezTo>
                    <a:lnTo>
                      <a:pt x="232" y="121"/>
                    </a:lnTo>
                    <a:close/>
                  </a:path>
                </a:pathLst>
              </a:custGeom>
              <a:grpFill/>
              <a:ln w="15875" cap="flat">
                <a:noFill/>
                <a:prstDash val="solid"/>
                <a:miter lim="800000"/>
                <a:headEnd/>
                <a:tailEnd/>
              </a:ln>
            </p:spPr>
            <p:txBody>
              <a:bodyPr/>
              <a:lstStyle/>
              <a:p>
                <a:pPr>
                  <a:defRPr/>
                </a:pPr>
                <a:endParaRPr lang="en-GB"/>
              </a:p>
            </p:txBody>
          </p:sp>
        </p:grpSp>
      </p:grpSp>
      <p:grpSp>
        <p:nvGrpSpPr>
          <p:cNvPr id="4" name="Agrupar 3"/>
          <p:cNvGrpSpPr/>
          <p:nvPr/>
        </p:nvGrpSpPr>
        <p:grpSpPr>
          <a:xfrm>
            <a:off x="2771800" y="943258"/>
            <a:ext cx="2873593" cy="2348572"/>
            <a:chOff x="2847141" y="1308480"/>
            <a:chExt cx="3831457" cy="3131429"/>
          </a:xfrm>
        </p:grpSpPr>
        <p:grpSp>
          <p:nvGrpSpPr>
            <p:cNvPr id="68" name="Agrupar 67"/>
            <p:cNvGrpSpPr/>
            <p:nvPr/>
          </p:nvGrpSpPr>
          <p:grpSpPr>
            <a:xfrm>
              <a:off x="2847141" y="1308480"/>
              <a:ext cx="3499194" cy="3131429"/>
              <a:chOff x="2504872" y="1821755"/>
              <a:chExt cx="4011344" cy="3589752"/>
            </a:xfrm>
          </p:grpSpPr>
          <p:sp>
            <p:nvSpPr>
              <p:cNvPr id="69" name="Freeform 463"/>
              <p:cNvSpPr>
                <a:spLocks noChangeAspect="1"/>
              </p:cNvSpPr>
              <p:nvPr/>
            </p:nvSpPr>
            <p:spPr bwMode="auto">
              <a:xfrm>
                <a:off x="2504872" y="2548722"/>
                <a:ext cx="1050836" cy="239316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2147483647 h 20000"/>
                  <a:gd name="T40" fmla="*/ 0 w 20000"/>
                  <a:gd name="T41" fmla="*/ 2147483647 h 20000"/>
                  <a:gd name="T42" fmla="*/ 0 w 20000"/>
                  <a:gd name="T43" fmla="*/ 2147483647 h 20000"/>
                  <a:gd name="T44" fmla="*/ 0 w 20000"/>
                  <a:gd name="T45" fmla="*/ 2147483647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000"/>
                  <a:gd name="T100" fmla="*/ 0 h 20000"/>
                  <a:gd name="T101" fmla="*/ 20000 w 20000"/>
                  <a:gd name="T102" fmla="*/ 20000 h 200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000" h="20000">
                    <a:moveTo>
                      <a:pt x="4366" y="0"/>
                    </a:moveTo>
                    <a:lnTo>
                      <a:pt x="5915" y="436"/>
                    </a:lnTo>
                    <a:lnTo>
                      <a:pt x="8169" y="0"/>
                    </a:lnTo>
                    <a:lnTo>
                      <a:pt x="9577" y="1164"/>
                    </a:lnTo>
                    <a:lnTo>
                      <a:pt x="11831" y="1164"/>
                    </a:lnTo>
                    <a:lnTo>
                      <a:pt x="14085" y="1164"/>
                    </a:lnTo>
                    <a:lnTo>
                      <a:pt x="16901" y="1164"/>
                    </a:lnTo>
                    <a:lnTo>
                      <a:pt x="19014" y="1891"/>
                    </a:lnTo>
                    <a:lnTo>
                      <a:pt x="19859" y="2255"/>
                    </a:lnTo>
                    <a:lnTo>
                      <a:pt x="16901" y="4873"/>
                    </a:lnTo>
                    <a:lnTo>
                      <a:pt x="16901" y="6836"/>
                    </a:lnTo>
                    <a:lnTo>
                      <a:pt x="15493" y="9818"/>
                    </a:lnTo>
                    <a:lnTo>
                      <a:pt x="13239" y="9818"/>
                    </a:lnTo>
                    <a:lnTo>
                      <a:pt x="14085" y="12073"/>
                    </a:lnTo>
                    <a:lnTo>
                      <a:pt x="14085" y="12800"/>
                    </a:lnTo>
                    <a:lnTo>
                      <a:pt x="14085" y="13891"/>
                    </a:lnTo>
                    <a:lnTo>
                      <a:pt x="15493" y="15055"/>
                    </a:lnTo>
                    <a:lnTo>
                      <a:pt x="15493" y="15782"/>
                    </a:lnTo>
                    <a:lnTo>
                      <a:pt x="13239" y="16945"/>
                    </a:lnTo>
                    <a:lnTo>
                      <a:pt x="13239" y="19200"/>
                    </a:lnTo>
                    <a:lnTo>
                      <a:pt x="8169" y="19927"/>
                    </a:lnTo>
                    <a:lnTo>
                      <a:pt x="5915" y="19200"/>
                    </a:lnTo>
                    <a:lnTo>
                      <a:pt x="2254" y="19200"/>
                    </a:lnTo>
                    <a:lnTo>
                      <a:pt x="3803" y="18036"/>
                    </a:lnTo>
                    <a:lnTo>
                      <a:pt x="3803" y="14691"/>
                    </a:lnTo>
                    <a:lnTo>
                      <a:pt x="3803" y="13891"/>
                    </a:lnTo>
                    <a:lnTo>
                      <a:pt x="2254" y="13891"/>
                    </a:lnTo>
                    <a:lnTo>
                      <a:pt x="2254" y="13091"/>
                    </a:lnTo>
                    <a:lnTo>
                      <a:pt x="0" y="13091"/>
                    </a:lnTo>
                    <a:lnTo>
                      <a:pt x="1549" y="10909"/>
                    </a:lnTo>
                    <a:lnTo>
                      <a:pt x="2254" y="10109"/>
                    </a:lnTo>
                    <a:lnTo>
                      <a:pt x="5915" y="5236"/>
                    </a:lnTo>
                    <a:lnTo>
                      <a:pt x="4366" y="0"/>
                    </a:lnTo>
                    <a:close/>
                  </a:path>
                </a:pathLst>
              </a:custGeom>
              <a:solidFill>
                <a:schemeClr val="bg1">
                  <a:lumMod val="85000"/>
                </a:schemeClr>
              </a:solidFill>
              <a:ln w="3175">
                <a:noFill/>
                <a:round/>
                <a:headEnd/>
                <a:tailEnd/>
              </a:ln>
            </p:spPr>
            <p:txBody>
              <a:bodyPr wrap="none" lIns="0" tIns="0" rIns="0" bIns="0" anchor="ctr" anchorCtr="1"/>
              <a:lstStyle/>
              <a:p>
                <a:endParaRPr lang="fr-FR" dirty="0">
                  <a:solidFill>
                    <a:srgbClr val="000000"/>
                  </a:solidFill>
                  <a:effectLst>
                    <a:outerShdw blurRad="38100" dist="38100" dir="2700000" algn="tl">
                      <a:srgbClr val="000000">
                        <a:alpha val="43137"/>
                      </a:srgbClr>
                    </a:outerShdw>
                  </a:effectLst>
                  <a:latin typeface="Arial"/>
                </a:endParaRPr>
              </a:p>
            </p:txBody>
          </p:sp>
          <p:sp>
            <p:nvSpPr>
              <p:cNvPr id="70" name="Freeform 470"/>
              <p:cNvSpPr>
                <a:spLocks noChangeAspect="1"/>
              </p:cNvSpPr>
              <p:nvPr/>
            </p:nvSpPr>
            <p:spPr bwMode="auto">
              <a:xfrm>
                <a:off x="2654757" y="1821755"/>
                <a:ext cx="3861459" cy="3589752"/>
              </a:xfrm>
              <a:custGeom>
                <a:avLst/>
                <a:gdLst>
                  <a:gd name="T0" fmla="*/ 2147483647 w 20000"/>
                  <a:gd name="T1" fmla="*/ 2147483647 h 20000"/>
                  <a:gd name="T2" fmla="*/ 2147483647 w 20000"/>
                  <a:gd name="T3" fmla="*/ 2147483647 h 20000"/>
                  <a:gd name="T4" fmla="*/ 2147483647 w 20000"/>
                  <a:gd name="T5" fmla="*/ 2147483647 h 20000"/>
                  <a:gd name="T6" fmla="*/ 2147483647 w 20000"/>
                  <a:gd name="T7" fmla="*/ 2147483647 h 20000"/>
                  <a:gd name="T8" fmla="*/ 2147483647 w 20000"/>
                  <a:gd name="T9" fmla="*/ 2147483647 h 20000"/>
                  <a:gd name="T10" fmla="*/ 2147483647 w 20000"/>
                  <a:gd name="T11" fmla="*/ 2147483647 h 20000"/>
                  <a:gd name="T12" fmla="*/ 2147483647 w 20000"/>
                  <a:gd name="T13" fmla="*/ 2147483647 h 20000"/>
                  <a:gd name="T14" fmla="*/ 2147483647 w 20000"/>
                  <a:gd name="T15" fmla="*/ 2147483647 h 20000"/>
                  <a:gd name="T16" fmla="*/ 2147483647 w 20000"/>
                  <a:gd name="T17" fmla="*/ 2147483647 h 20000"/>
                  <a:gd name="T18" fmla="*/ 2147483647 w 20000"/>
                  <a:gd name="T19" fmla="*/ 2147483647 h 20000"/>
                  <a:gd name="T20" fmla="*/ 2147483647 w 20000"/>
                  <a:gd name="T21" fmla="*/ 2147483647 h 20000"/>
                  <a:gd name="T22" fmla="*/ 2147483647 w 20000"/>
                  <a:gd name="T23" fmla="*/ 2147483647 h 20000"/>
                  <a:gd name="T24" fmla="*/ 2147483647 w 20000"/>
                  <a:gd name="T25" fmla="*/ 2147483647 h 20000"/>
                  <a:gd name="T26" fmla="*/ 2147483647 w 20000"/>
                  <a:gd name="T27" fmla="*/ 2147483647 h 20000"/>
                  <a:gd name="T28" fmla="*/ 2147483647 w 20000"/>
                  <a:gd name="T29" fmla="*/ 2147483647 h 20000"/>
                  <a:gd name="T30" fmla="*/ 2147483647 w 20000"/>
                  <a:gd name="T31" fmla="*/ 2147483647 h 20000"/>
                  <a:gd name="T32" fmla="*/ 2147483647 w 20000"/>
                  <a:gd name="T33" fmla="*/ 2147483647 h 20000"/>
                  <a:gd name="T34" fmla="*/ 2147483647 w 20000"/>
                  <a:gd name="T35" fmla="*/ 2147483647 h 20000"/>
                  <a:gd name="T36" fmla="*/ 2147483647 w 20000"/>
                  <a:gd name="T37" fmla="*/ 2147483647 h 20000"/>
                  <a:gd name="T38" fmla="*/ 2147483647 w 20000"/>
                  <a:gd name="T39" fmla="*/ 2147483647 h 20000"/>
                  <a:gd name="T40" fmla="*/ 2147483647 w 20000"/>
                  <a:gd name="T41" fmla="*/ 2147483647 h 20000"/>
                  <a:gd name="T42" fmla="*/ 2147483647 w 20000"/>
                  <a:gd name="T43" fmla="*/ 2147483647 h 20000"/>
                  <a:gd name="T44" fmla="*/ 2147483647 w 20000"/>
                  <a:gd name="T45" fmla="*/ 2147483647 h 20000"/>
                  <a:gd name="T46" fmla="*/ 2147483647 w 20000"/>
                  <a:gd name="T47" fmla="*/ 2147483647 h 20000"/>
                  <a:gd name="T48" fmla="*/ 2147483647 w 20000"/>
                  <a:gd name="T49" fmla="*/ 2147483647 h 20000"/>
                  <a:gd name="T50" fmla="*/ 2147483647 w 20000"/>
                  <a:gd name="T51" fmla="*/ 2147483647 h 20000"/>
                  <a:gd name="T52" fmla="*/ 2147483647 w 20000"/>
                  <a:gd name="T53" fmla="*/ 2147483647 h 20000"/>
                  <a:gd name="T54" fmla="*/ 2147483647 w 20000"/>
                  <a:gd name="T55" fmla="*/ 2147483647 h 20000"/>
                  <a:gd name="T56" fmla="*/ 2147483647 w 20000"/>
                  <a:gd name="T57" fmla="*/ 2147483647 h 20000"/>
                  <a:gd name="T58" fmla="*/ 2147483647 w 20000"/>
                  <a:gd name="T59" fmla="*/ 2147483647 h 20000"/>
                  <a:gd name="T60" fmla="*/ 2147483647 w 20000"/>
                  <a:gd name="T61" fmla="*/ 2147483647 h 20000"/>
                  <a:gd name="T62" fmla="*/ 2147483647 w 20000"/>
                  <a:gd name="T63" fmla="*/ 2147483647 h 20000"/>
                  <a:gd name="T64" fmla="*/ 2147483647 w 20000"/>
                  <a:gd name="T65" fmla="*/ 2147483647 h 20000"/>
                  <a:gd name="T66" fmla="*/ 2147483647 w 20000"/>
                  <a:gd name="T67" fmla="*/ 2147483647 h 20000"/>
                  <a:gd name="T68" fmla="*/ 2147483647 w 20000"/>
                  <a:gd name="T69" fmla="*/ 2147483647 h 20000"/>
                  <a:gd name="T70" fmla="*/ 2147483647 w 20000"/>
                  <a:gd name="T71" fmla="*/ 2147483647 h 20000"/>
                  <a:gd name="T72" fmla="*/ 2147483647 w 20000"/>
                  <a:gd name="T73" fmla="*/ 2147483647 h 20000"/>
                  <a:gd name="T74" fmla="*/ 2147483647 w 20000"/>
                  <a:gd name="T75" fmla="*/ 2147483647 h 20000"/>
                  <a:gd name="T76" fmla="*/ 2147483647 w 20000"/>
                  <a:gd name="T77" fmla="*/ 2147483647 h 20000"/>
                  <a:gd name="T78" fmla="*/ 2147483647 w 20000"/>
                  <a:gd name="T79" fmla="*/ 2147483647 h 20000"/>
                  <a:gd name="T80" fmla="*/ 2147483647 w 20000"/>
                  <a:gd name="T81" fmla="*/ 2147483647 h 2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000"/>
                  <a:gd name="T124" fmla="*/ 0 h 20000"/>
                  <a:gd name="T125" fmla="*/ 20000 w 20000"/>
                  <a:gd name="T126" fmla="*/ 20000 h 200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000" h="20000">
                    <a:moveTo>
                      <a:pt x="12136" y="782"/>
                    </a:moveTo>
                    <a:lnTo>
                      <a:pt x="12703" y="2005"/>
                    </a:lnTo>
                    <a:lnTo>
                      <a:pt x="14858" y="2787"/>
                    </a:lnTo>
                    <a:lnTo>
                      <a:pt x="15879" y="2787"/>
                    </a:lnTo>
                    <a:lnTo>
                      <a:pt x="15879" y="2298"/>
                    </a:lnTo>
                    <a:lnTo>
                      <a:pt x="16824" y="2787"/>
                    </a:lnTo>
                    <a:lnTo>
                      <a:pt x="17429" y="3521"/>
                    </a:lnTo>
                    <a:lnTo>
                      <a:pt x="18034" y="3276"/>
                    </a:lnTo>
                    <a:lnTo>
                      <a:pt x="18979" y="3521"/>
                    </a:lnTo>
                    <a:lnTo>
                      <a:pt x="19584" y="3276"/>
                    </a:lnTo>
                    <a:lnTo>
                      <a:pt x="19962" y="3521"/>
                    </a:lnTo>
                    <a:lnTo>
                      <a:pt x="19584" y="4010"/>
                    </a:lnTo>
                    <a:lnTo>
                      <a:pt x="19584" y="4792"/>
                    </a:lnTo>
                    <a:lnTo>
                      <a:pt x="18979" y="5575"/>
                    </a:lnTo>
                    <a:lnTo>
                      <a:pt x="18034" y="6797"/>
                    </a:lnTo>
                    <a:lnTo>
                      <a:pt x="16824" y="6797"/>
                    </a:lnTo>
                    <a:lnTo>
                      <a:pt x="16257" y="7286"/>
                    </a:lnTo>
                    <a:lnTo>
                      <a:pt x="15879" y="7286"/>
                    </a:lnTo>
                    <a:lnTo>
                      <a:pt x="15879" y="8606"/>
                    </a:lnTo>
                    <a:lnTo>
                      <a:pt x="15274" y="9340"/>
                    </a:lnTo>
                    <a:lnTo>
                      <a:pt x="13913" y="10856"/>
                    </a:lnTo>
                    <a:lnTo>
                      <a:pt x="14329" y="11589"/>
                    </a:lnTo>
                    <a:lnTo>
                      <a:pt x="14858" y="12861"/>
                    </a:lnTo>
                    <a:lnTo>
                      <a:pt x="14858" y="13399"/>
                    </a:lnTo>
                    <a:lnTo>
                      <a:pt x="14329" y="13888"/>
                    </a:lnTo>
                    <a:lnTo>
                      <a:pt x="13724" y="14670"/>
                    </a:lnTo>
                    <a:lnTo>
                      <a:pt x="13308" y="15403"/>
                    </a:lnTo>
                    <a:lnTo>
                      <a:pt x="13308" y="15892"/>
                    </a:lnTo>
                    <a:lnTo>
                      <a:pt x="12930" y="16186"/>
                    </a:lnTo>
                    <a:lnTo>
                      <a:pt x="12136" y="16186"/>
                    </a:lnTo>
                    <a:lnTo>
                      <a:pt x="11380" y="16968"/>
                    </a:lnTo>
                    <a:lnTo>
                      <a:pt x="11153" y="18191"/>
                    </a:lnTo>
                    <a:lnTo>
                      <a:pt x="10775" y="17946"/>
                    </a:lnTo>
                    <a:lnTo>
                      <a:pt x="10397" y="17946"/>
                    </a:lnTo>
                    <a:lnTo>
                      <a:pt x="10208" y="18191"/>
                    </a:lnTo>
                    <a:lnTo>
                      <a:pt x="9792" y="18191"/>
                    </a:lnTo>
                    <a:lnTo>
                      <a:pt x="9225" y="18191"/>
                    </a:lnTo>
                    <a:lnTo>
                      <a:pt x="8809" y="18191"/>
                    </a:lnTo>
                    <a:lnTo>
                      <a:pt x="8053" y="18191"/>
                    </a:lnTo>
                    <a:lnTo>
                      <a:pt x="7259" y="18680"/>
                    </a:lnTo>
                    <a:lnTo>
                      <a:pt x="6654" y="18680"/>
                    </a:lnTo>
                    <a:lnTo>
                      <a:pt x="5671" y="19951"/>
                    </a:lnTo>
                    <a:lnTo>
                      <a:pt x="4499" y="19218"/>
                    </a:lnTo>
                    <a:lnTo>
                      <a:pt x="4121" y="18191"/>
                    </a:lnTo>
                    <a:lnTo>
                      <a:pt x="4121" y="17457"/>
                    </a:lnTo>
                    <a:lnTo>
                      <a:pt x="3176" y="16968"/>
                    </a:lnTo>
                    <a:lnTo>
                      <a:pt x="2949" y="16968"/>
                    </a:lnTo>
                    <a:lnTo>
                      <a:pt x="2949" y="15403"/>
                    </a:lnTo>
                    <a:lnTo>
                      <a:pt x="3554" y="14670"/>
                    </a:lnTo>
                    <a:lnTo>
                      <a:pt x="3554" y="14181"/>
                    </a:lnTo>
                    <a:lnTo>
                      <a:pt x="3176" y="13399"/>
                    </a:lnTo>
                    <a:lnTo>
                      <a:pt x="3176" y="12665"/>
                    </a:lnTo>
                    <a:lnTo>
                      <a:pt x="3176" y="12176"/>
                    </a:lnTo>
                    <a:lnTo>
                      <a:pt x="2949" y="10611"/>
                    </a:lnTo>
                    <a:lnTo>
                      <a:pt x="3554" y="10611"/>
                    </a:lnTo>
                    <a:lnTo>
                      <a:pt x="3932" y="8606"/>
                    </a:lnTo>
                    <a:lnTo>
                      <a:pt x="3932" y="7286"/>
                    </a:lnTo>
                    <a:lnTo>
                      <a:pt x="4726" y="5575"/>
                    </a:lnTo>
                    <a:lnTo>
                      <a:pt x="4499" y="5281"/>
                    </a:lnTo>
                    <a:lnTo>
                      <a:pt x="3932" y="4792"/>
                    </a:lnTo>
                    <a:lnTo>
                      <a:pt x="3176" y="4792"/>
                    </a:lnTo>
                    <a:lnTo>
                      <a:pt x="2571" y="4792"/>
                    </a:lnTo>
                    <a:lnTo>
                      <a:pt x="1966" y="4792"/>
                    </a:lnTo>
                    <a:lnTo>
                      <a:pt x="1588" y="4010"/>
                    </a:lnTo>
                    <a:lnTo>
                      <a:pt x="1021" y="4303"/>
                    </a:lnTo>
                    <a:lnTo>
                      <a:pt x="605" y="4010"/>
                    </a:lnTo>
                    <a:lnTo>
                      <a:pt x="1021" y="3521"/>
                    </a:lnTo>
                    <a:lnTo>
                      <a:pt x="605" y="2787"/>
                    </a:lnTo>
                    <a:lnTo>
                      <a:pt x="416" y="2787"/>
                    </a:lnTo>
                    <a:lnTo>
                      <a:pt x="416" y="2298"/>
                    </a:lnTo>
                    <a:lnTo>
                      <a:pt x="0" y="978"/>
                    </a:lnTo>
                    <a:lnTo>
                      <a:pt x="605" y="782"/>
                    </a:lnTo>
                    <a:lnTo>
                      <a:pt x="1588" y="782"/>
                    </a:lnTo>
                    <a:lnTo>
                      <a:pt x="1588" y="196"/>
                    </a:lnTo>
                    <a:lnTo>
                      <a:pt x="2155" y="0"/>
                    </a:lnTo>
                    <a:lnTo>
                      <a:pt x="2949" y="196"/>
                    </a:lnTo>
                    <a:lnTo>
                      <a:pt x="4499" y="196"/>
                    </a:lnTo>
                    <a:lnTo>
                      <a:pt x="5482" y="196"/>
                    </a:lnTo>
                    <a:lnTo>
                      <a:pt x="7070" y="782"/>
                    </a:lnTo>
                    <a:lnTo>
                      <a:pt x="8809" y="782"/>
                    </a:lnTo>
                    <a:lnTo>
                      <a:pt x="10397" y="782"/>
                    </a:lnTo>
                    <a:lnTo>
                      <a:pt x="12136" y="782"/>
                    </a:lnTo>
                    <a:close/>
                  </a:path>
                </a:pathLst>
              </a:custGeom>
              <a:solidFill>
                <a:schemeClr val="bg1">
                  <a:lumMod val="85000"/>
                </a:schemeClr>
              </a:solidFill>
              <a:ln w="3175">
                <a:noFill/>
                <a:round/>
                <a:headEnd/>
                <a:tailEnd/>
              </a:ln>
            </p:spPr>
            <p:txBody>
              <a:bodyPr wrap="none" lIns="0" tIns="0" rIns="0" bIns="0" anchor="ctr" anchorCtr="1"/>
              <a:lstStyle/>
              <a:p>
                <a:pPr>
                  <a:defRPr/>
                </a:pPr>
                <a:endParaRPr lang="fr-FR" dirty="0">
                  <a:solidFill>
                    <a:srgbClr val="000000"/>
                  </a:solidFill>
                  <a:effectLst>
                    <a:outerShdw blurRad="38100" dist="38100" dir="2700000" algn="tl">
                      <a:srgbClr val="000000">
                        <a:alpha val="43137"/>
                      </a:srgbClr>
                    </a:outerShdw>
                  </a:effectLst>
                  <a:latin typeface="Arial"/>
                </a:endParaRPr>
              </a:p>
            </p:txBody>
          </p:sp>
        </p:grpSp>
        <p:grpSp>
          <p:nvGrpSpPr>
            <p:cNvPr id="71" name="Groupe 119"/>
            <p:cNvGrpSpPr>
              <a:grpSpLocks noChangeAspect="1"/>
            </p:cNvGrpSpPr>
            <p:nvPr/>
          </p:nvGrpSpPr>
          <p:grpSpPr>
            <a:xfrm>
              <a:off x="4192096" y="2708954"/>
              <a:ext cx="427111" cy="388654"/>
              <a:chOff x="4788024" y="4365104"/>
              <a:chExt cx="1634786" cy="1487590"/>
            </a:xfrm>
          </p:grpSpPr>
          <p:sp>
            <p:nvSpPr>
              <p:cNvPr id="72" name="Ellipse 5"/>
              <p:cNvSpPr/>
              <p:nvPr/>
            </p:nvSpPr>
            <p:spPr>
              <a:xfrm>
                <a:off x="4788024" y="4365104"/>
                <a:ext cx="1634786" cy="1487590"/>
              </a:xfrm>
              <a:custGeom>
                <a:avLst/>
                <a:gdLst>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636" h="2376488">
                    <a:moveTo>
                      <a:pt x="0" y="1188244"/>
                    </a:moveTo>
                    <a:cubicBezTo>
                      <a:pt x="0" y="531995"/>
                      <a:pt x="406041" y="0"/>
                      <a:pt x="1305818" y="0"/>
                    </a:cubicBezTo>
                    <a:cubicBezTo>
                      <a:pt x="2205595" y="0"/>
                      <a:pt x="2611636" y="531995"/>
                      <a:pt x="2611636" y="1188244"/>
                    </a:cubicBezTo>
                    <a:cubicBezTo>
                      <a:pt x="2611636" y="1844493"/>
                      <a:pt x="2174638" y="2376488"/>
                      <a:pt x="1305818" y="2376488"/>
                    </a:cubicBezTo>
                    <a:cubicBezTo>
                      <a:pt x="436998" y="2376488"/>
                      <a:pt x="0" y="1844493"/>
                      <a:pt x="0" y="11882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73" name="Groupe 66"/>
              <p:cNvGrpSpPr/>
              <p:nvPr/>
            </p:nvGrpSpPr>
            <p:grpSpPr>
              <a:xfrm>
                <a:off x="5088756" y="4655258"/>
                <a:ext cx="1001980" cy="912774"/>
                <a:chOff x="2862263" y="5027613"/>
                <a:chExt cx="998537" cy="909637"/>
              </a:xfrm>
            </p:grpSpPr>
            <p:sp>
              <p:nvSpPr>
                <p:cNvPr id="74" name="Freeform 39"/>
                <p:cNvSpPr>
                  <a:spLocks/>
                </p:cNvSpPr>
                <p:nvPr/>
              </p:nvSpPr>
              <p:spPr bwMode="auto">
                <a:xfrm>
                  <a:off x="2862263" y="5027613"/>
                  <a:ext cx="998537" cy="909637"/>
                </a:xfrm>
                <a:custGeom>
                  <a:avLst/>
                  <a:gdLst>
                    <a:gd name="T0" fmla="*/ 0 w 1258"/>
                    <a:gd name="T1" fmla="*/ 1047 h 1146"/>
                    <a:gd name="T2" fmla="*/ 78 w 1258"/>
                    <a:gd name="T3" fmla="*/ 1047 h 1146"/>
                    <a:gd name="T4" fmla="*/ 78 w 1258"/>
                    <a:gd name="T5" fmla="*/ 364 h 1146"/>
                    <a:gd name="T6" fmla="*/ 78 w 1258"/>
                    <a:gd name="T7" fmla="*/ 321 h 1146"/>
                    <a:gd name="T8" fmla="*/ 119 w 1258"/>
                    <a:gd name="T9" fmla="*/ 315 h 1146"/>
                    <a:gd name="T10" fmla="*/ 426 w 1258"/>
                    <a:gd name="T11" fmla="*/ 270 h 1146"/>
                    <a:gd name="T12" fmla="*/ 483 w 1258"/>
                    <a:gd name="T13" fmla="*/ 261 h 1146"/>
                    <a:gd name="T14" fmla="*/ 533 w 1258"/>
                    <a:gd name="T15" fmla="*/ 282 h 1146"/>
                    <a:gd name="T16" fmla="*/ 574 w 1258"/>
                    <a:gd name="T17" fmla="*/ 707 h 1146"/>
                    <a:gd name="T18" fmla="*/ 622 w 1258"/>
                    <a:gd name="T19" fmla="*/ 726 h 1146"/>
                    <a:gd name="T20" fmla="*/ 622 w 1258"/>
                    <a:gd name="T21" fmla="*/ 103 h 1146"/>
                    <a:gd name="T22" fmla="*/ 622 w 1258"/>
                    <a:gd name="T23" fmla="*/ 60 h 1146"/>
                    <a:gd name="T24" fmla="*/ 663 w 1258"/>
                    <a:gd name="T25" fmla="*/ 54 h 1146"/>
                    <a:gd name="T26" fmla="*/ 971 w 1258"/>
                    <a:gd name="T27" fmla="*/ 8 h 1146"/>
                    <a:gd name="T28" fmla="*/ 1027 w 1258"/>
                    <a:gd name="T29" fmla="*/ 0 h 1146"/>
                    <a:gd name="T30" fmla="*/ 1198 w 1258"/>
                    <a:gd name="T31" fmla="*/ 58 h 1146"/>
                    <a:gd name="T32" fmla="*/ 1198 w 1258"/>
                    <a:gd name="T33" fmla="*/ 1047 h 1146"/>
                    <a:gd name="T34" fmla="*/ 1258 w 1258"/>
                    <a:gd name="T35" fmla="*/ 1047 h 1146"/>
                    <a:gd name="T36" fmla="*/ 1258 w 1258"/>
                    <a:gd name="T37" fmla="*/ 1146 h 1146"/>
                    <a:gd name="T38" fmla="*/ 978 w 1258"/>
                    <a:gd name="T39" fmla="*/ 1146 h 1146"/>
                    <a:gd name="T40" fmla="*/ 942 w 1258"/>
                    <a:gd name="T41" fmla="*/ 1146 h 1146"/>
                    <a:gd name="T42" fmla="*/ 942 w 1258"/>
                    <a:gd name="T43" fmla="*/ 1096 h 1146"/>
                    <a:gd name="T44" fmla="*/ 942 w 1258"/>
                    <a:gd name="T45" fmla="*/ 102 h 1146"/>
                    <a:gd name="T46" fmla="*/ 707 w 1258"/>
                    <a:gd name="T47" fmla="*/ 132 h 1146"/>
                    <a:gd name="T48" fmla="*/ 707 w 1258"/>
                    <a:gd name="T49" fmla="*/ 1096 h 1146"/>
                    <a:gd name="T50" fmla="*/ 707 w 1258"/>
                    <a:gd name="T51" fmla="*/ 1146 h 1146"/>
                    <a:gd name="T52" fmla="*/ 714 w 1258"/>
                    <a:gd name="T53" fmla="*/ 1146 h 1146"/>
                    <a:gd name="T54" fmla="*/ 544 w 1258"/>
                    <a:gd name="T55" fmla="*/ 1146 h 1146"/>
                    <a:gd name="T56" fmla="*/ 433 w 1258"/>
                    <a:gd name="T57" fmla="*/ 1146 h 1146"/>
                    <a:gd name="T58" fmla="*/ 399 w 1258"/>
                    <a:gd name="T59" fmla="*/ 1146 h 1146"/>
                    <a:gd name="T60" fmla="*/ 399 w 1258"/>
                    <a:gd name="T61" fmla="*/ 1096 h 1146"/>
                    <a:gd name="T62" fmla="*/ 399 w 1258"/>
                    <a:gd name="T63" fmla="*/ 356 h 1146"/>
                    <a:gd name="T64" fmla="*/ 154 w 1258"/>
                    <a:gd name="T65" fmla="*/ 387 h 1146"/>
                    <a:gd name="T66" fmla="*/ 154 w 1258"/>
                    <a:gd name="T67" fmla="*/ 1096 h 1146"/>
                    <a:gd name="T68" fmla="*/ 154 w 1258"/>
                    <a:gd name="T69" fmla="*/ 1146 h 1146"/>
                    <a:gd name="T70" fmla="*/ 127 w 1258"/>
                    <a:gd name="T71" fmla="*/ 1146 h 1146"/>
                    <a:gd name="T72" fmla="*/ 0 w 1258"/>
                    <a:gd name="T73" fmla="*/ 1146 h 1146"/>
                    <a:gd name="T74" fmla="*/ 0 w 1258"/>
                    <a:gd name="T75" fmla="*/ 1047 h 1146"/>
                    <a:gd name="T76" fmla="*/ 0 w 1258"/>
                    <a:gd name="T77" fmla="*/ 1047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8" h="1146">
                      <a:moveTo>
                        <a:pt x="0" y="1047"/>
                      </a:moveTo>
                      <a:lnTo>
                        <a:pt x="78" y="1047"/>
                      </a:lnTo>
                      <a:lnTo>
                        <a:pt x="78" y="364"/>
                      </a:lnTo>
                      <a:lnTo>
                        <a:pt x="78" y="321"/>
                      </a:lnTo>
                      <a:lnTo>
                        <a:pt x="119" y="315"/>
                      </a:lnTo>
                      <a:lnTo>
                        <a:pt x="426" y="270"/>
                      </a:lnTo>
                      <a:lnTo>
                        <a:pt x="483" y="261"/>
                      </a:lnTo>
                      <a:lnTo>
                        <a:pt x="533" y="282"/>
                      </a:lnTo>
                      <a:lnTo>
                        <a:pt x="574" y="707"/>
                      </a:lnTo>
                      <a:lnTo>
                        <a:pt x="622" y="726"/>
                      </a:lnTo>
                      <a:lnTo>
                        <a:pt x="622" y="103"/>
                      </a:lnTo>
                      <a:lnTo>
                        <a:pt x="622" y="60"/>
                      </a:lnTo>
                      <a:lnTo>
                        <a:pt x="663" y="54"/>
                      </a:lnTo>
                      <a:lnTo>
                        <a:pt x="971" y="8"/>
                      </a:lnTo>
                      <a:lnTo>
                        <a:pt x="1027" y="0"/>
                      </a:lnTo>
                      <a:lnTo>
                        <a:pt x="1198" y="58"/>
                      </a:lnTo>
                      <a:lnTo>
                        <a:pt x="1198" y="1047"/>
                      </a:lnTo>
                      <a:lnTo>
                        <a:pt x="1258" y="1047"/>
                      </a:lnTo>
                      <a:lnTo>
                        <a:pt x="1258" y="1146"/>
                      </a:lnTo>
                      <a:lnTo>
                        <a:pt x="978" y="1146"/>
                      </a:lnTo>
                      <a:lnTo>
                        <a:pt x="942" y="1146"/>
                      </a:lnTo>
                      <a:lnTo>
                        <a:pt x="942" y="1096"/>
                      </a:lnTo>
                      <a:lnTo>
                        <a:pt x="942" y="102"/>
                      </a:lnTo>
                      <a:lnTo>
                        <a:pt x="707" y="132"/>
                      </a:lnTo>
                      <a:lnTo>
                        <a:pt x="707" y="1096"/>
                      </a:lnTo>
                      <a:lnTo>
                        <a:pt x="707" y="1146"/>
                      </a:lnTo>
                      <a:lnTo>
                        <a:pt x="714" y="1146"/>
                      </a:lnTo>
                      <a:lnTo>
                        <a:pt x="544" y="1146"/>
                      </a:lnTo>
                      <a:lnTo>
                        <a:pt x="433" y="1146"/>
                      </a:lnTo>
                      <a:lnTo>
                        <a:pt x="399" y="1146"/>
                      </a:lnTo>
                      <a:lnTo>
                        <a:pt x="399" y="1096"/>
                      </a:lnTo>
                      <a:lnTo>
                        <a:pt x="399" y="356"/>
                      </a:lnTo>
                      <a:lnTo>
                        <a:pt x="154" y="387"/>
                      </a:lnTo>
                      <a:lnTo>
                        <a:pt x="154" y="1096"/>
                      </a:lnTo>
                      <a:lnTo>
                        <a:pt x="154" y="1146"/>
                      </a:lnTo>
                      <a:lnTo>
                        <a:pt x="127" y="1146"/>
                      </a:lnTo>
                      <a:lnTo>
                        <a:pt x="0" y="1146"/>
                      </a:lnTo>
                      <a:lnTo>
                        <a:pt x="0" y="1047"/>
                      </a:lnTo>
                      <a:lnTo>
                        <a:pt x="0" y="10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75" name="Freeform 40"/>
                <p:cNvSpPr>
                  <a:spLocks/>
                </p:cNvSpPr>
                <p:nvPr/>
              </p:nvSpPr>
              <p:spPr bwMode="auto">
                <a:xfrm>
                  <a:off x="3529013" y="5270500"/>
                  <a:ext cx="38100" cy="65087"/>
                </a:xfrm>
                <a:custGeom>
                  <a:avLst/>
                  <a:gdLst>
                    <a:gd name="T0" fmla="*/ 0 w 48"/>
                    <a:gd name="T1" fmla="*/ 5 h 81"/>
                    <a:gd name="T2" fmla="*/ 0 w 48"/>
                    <a:gd name="T3" fmla="*/ 5 h 81"/>
                    <a:gd name="T4" fmla="*/ 0 w 48"/>
                    <a:gd name="T5" fmla="*/ 81 h 81"/>
                    <a:gd name="T6" fmla="*/ 0 w 48"/>
                    <a:gd name="T7" fmla="*/ 81 h 81"/>
                    <a:gd name="T8" fmla="*/ 24 w 48"/>
                    <a:gd name="T9" fmla="*/ 79 h 81"/>
                    <a:gd name="T10" fmla="*/ 24 w 48"/>
                    <a:gd name="T11" fmla="*/ 79 h 81"/>
                    <a:gd name="T12" fmla="*/ 48 w 48"/>
                    <a:gd name="T13" fmla="*/ 76 h 81"/>
                    <a:gd name="T14" fmla="*/ 48 w 48"/>
                    <a:gd name="T15" fmla="*/ 76 h 81"/>
                    <a:gd name="T16" fmla="*/ 48 w 48"/>
                    <a:gd name="T17" fmla="*/ 0 h 81"/>
                    <a:gd name="T18" fmla="*/ 48 w 48"/>
                    <a:gd name="T19" fmla="*/ 0 h 81"/>
                    <a:gd name="T20" fmla="*/ 24 w 48"/>
                    <a:gd name="T21" fmla="*/ 2 h 81"/>
                    <a:gd name="T22" fmla="*/ 24 w 48"/>
                    <a:gd name="T23" fmla="*/ 2 h 81"/>
                    <a:gd name="T24" fmla="*/ 0 w 48"/>
                    <a:gd name="T25" fmla="*/ 5 h 81"/>
                    <a:gd name="T26" fmla="*/ 0 w 48"/>
                    <a:gd name="T27" fmla="*/ 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81">
                      <a:moveTo>
                        <a:pt x="0" y="5"/>
                      </a:moveTo>
                      <a:lnTo>
                        <a:pt x="0" y="5"/>
                      </a:lnTo>
                      <a:lnTo>
                        <a:pt x="0" y="81"/>
                      </a:lnTo>
                      <a:lnTo>
                        <a:pt x="0" y="81"/>
                      </a:lnTo>
                      <a:lnTo>
                        <a:pt x="24" y="79"/>
                      </a:lnTo>
                      <a:lnTo>
                        <a:pt x="24" y="79"/>
                      </a:lnTo>
                      <a:lnTo>
                        <a:pt x="48" y="76"/>
                      </a:lnTo>
                      <a:lnTo>
                        <a:pt x="48" y="76"/>
                      </a:lnTo>
                      <a:lnTo>
                        <a:pt x="48" y="0"/>
                      </a:lnTo>
                      <a:lnTo>
                        <a:pt x="48" y="0"/>
                      </a:lnTo>
                      <a:lnTo>
                        <a:pt x="24" y="2"/>
                      </a:lnTo>
                      <a:lnTo>
                        <a:pt x="24" y="2"/>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76" name="Freeform 41"/>
                <p:cNvSpPr>
                  <a:spLocks/>
                </p:cNvSpPr>
                <p:nvPr/>
              </p:nvSpPr>
              <p:spPr bwMode="auto">
                <a:xfrm>
                  <a:off x="3529013" y="5164138"/>
                  <a:ext cx="38100" cy="65087"/>
                </a:xfrm>
                <a:custGeom>
                  <a:avLst/>
                  <a:gdLst>
                    <a:gd name="T0" fmla="*/ 0 w 48"/>
                    <a:gd name="T1" fmla="*/ 6 h 81"/>
                    <a:gd name="T2" fmla="*/ 0 w 48"/>
                    <a:gd name="T3" fmla="*/ 6 h 81"/>
                    <a:gd name="T4" fmla="*/ 0 w 48"/>
                    <a:gd name="T5" fmla="*/ 81 h 81"/>
                    <a:gd name="T6" fmla="*/ 0 w 48"/>
                    <a:gd name="T7" fmla="*/ 81 h 81"/>
                    <a:gd name="T8" fmla="*/ 24 w 48"/>
                    <a:gd name="T9" fmla="*/ 79 h 81"/>
                    <a:gd name="T10" fmla="*/ 24 w 48"/>
                    <a:gd name="T11" fmla="*/ 79 h 81"/>
                    <a:gd name="T12" fmla="*/ 48 w 48"/>
                    <a:gd name="T13" fmla="*/ 76 h 81"/>
                    <a:gd name="T14" fmla="*/ 48 w 48"/>
                    <a:gd name="T15" fmla="*/ 76 h 81"/>
                    <a:gd name="T16" fmla="*/ 48 w 48"/>
                    <a:gd name="T17" fmla="*/ 0 h 81"/>
                    <a:gd name="T18" fmla="*/ 48 w 48"/>
                    <a:gd name="T19" fmla="*/ 0 h 81"/>
                    <a:gd name="T20" fmla="*/ 24 w 48"/>
                    <a:gd name="T21" fmla="*/ 2 h 81"/>
                    <a:gd name="T22" fmla="*/ 24 w 48"/>
                    <a:gd name="T23" fmla="*/ 2 h 81"/>
                    <a:gd name="T24" fmla="*/ 0 w 48"/>
                    <a:gd name="T25" fmla="*/ 6 h 81"/>
                    <a:gd name="T26" fmla="*/ 0 w 48"/>
                    <a:gd name="T27"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81">
                      <a:moveTo>
                        <a:pt x="0" y="6"/>
                      </a:moveTo>
                      <a:lnTo>
                        <a:pt x="0" y="6"/>
                      </a:lnTo>
                      <a:lnTo>
                        <a:pt x="0" y="81"/>
                      </a:lnTo>
                      <a:lnTo>
                        <a:pt x="0" y="81"/>
                      </a:lnTo>
                      <a:lnTo>
                        <a:pt x="24" y="79"/>
                      </a:lnTo>
                      <a:lnTo>
                        <a:pt x="24" y="79"/>
                      </a:lnTo>
                      <a:lnTo>
                        <a:pt x="48" y="76"/>
                      </a:lnTo>
                      <a:lnTo>
                        <a:pt x="48" y="76"/>
                      </a:lnTo>
                      <a:lnTo>
                        <a:pt x="48" y="0"/>
                      </a:lnTo>
                      <a:lnTo>
                        <a:pt x="48" y="0"/>
                      </a:lnTo>
                      <a:lnTo>
                        <a:pt x="24" y="2"/>
                      </a:lnTo>
                      <a:lnTo>
                        <a:pt x="24" y="2"/>
                      </a:lnTo>
                      <a:lnTo>
                        <a:pt x="0" y="6"/>
                      </a:lnTo>
                      <a:lnTo>
                        <a:pt x="0" y="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77" name="Freeform 42"/>
                <p:cNvSpPr>
                  <a:spLocks/>
                </p:cNvSpPr>
                <p:nvPr/>
              </p:nvSpPr>
              <p:spPr bwMode="auto">
                <a:xfrm>
                  <a:off x="3529013" y="5378450"/>
                  <a:ext cx="38100" cy="63500"/>
                </a:xfrm>
                <a:custGeom>
                  <a:avLst/>
                  <a:gdLst>
                    <a:gd name="T0" fmla="*/ 0 w 48"/>
                    <a:gd name="T1" fmla="*/ 4 h 81"/>
                    <a:gd name="T2" fmla="*/ 0 w 48"/>
                    <a:gd name="T3" fmla="*/ 4 h 81"/>
                    <a:gd name="T4" fmla="*/ 0 w 48"/>
                    <a:gd name="T5" fmla="*/ 81 h 81"/>
                    <a:gd name="T6" fmla="*/ 0 w 48"/>
                    <a:gd name="T7" fmla="*/ 81 h 81"/>
                    <a:gd name="T8" fmla="*/ 24 w 48"/>
                    <a:gd name="T9" fmla="*/ 78 h 81"/>
                    <a:gd name="T10" fmla="*/ 24 w 48"/>
                    <a:gd name="T11" fmla="*/ 78 h 81"/>
                    <a:gd name="T12" fmla="*/ 48 w 48"/>
                    <a:gd name="T13" fmla="*/ 77 h 81"/>
                    <a:gd name="T14" fmla="*/ 48 w 48"/>
                    <a:gd name="T15" fmla="*/ 77 h 81"/>
                    <a:gd name="T16" fmla="*/ 48 w 48"/>
                    <a:gd name="T17" fmla="*/ 0 h 81"/>
                    <a:gd name="T18" fmla="*/ 48 w 48"/>
                    <a:gd name="T19" fmla="*/ 0 h 81"/>
                    <a:gd name="T20" fmla="*/ 24 w 48"/>
                    <a:gd name="T21" fmla="*/ 3 h 81"/>
                    <a:gd name="T22" fmla="*/ 24 w 48"/>
                    <a:gd name="T23" fmla="*/ 3 h 81"/>
                    <a:gd name="T24" fmla="*/ 0 w 48"/>
                    <a:gd name="T25" fmla="*/ 4 h 81"/>
                    <a:gd name="T26" fmla="*/ 0 w 48"/>
                    <a:gd name="T2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81">
                      <a:moveTo>
                        <a:pt x="0" y="4"/>
                      </a:moveTo>
                      <a:lnTo>
                        <a:pt x="0" y="4"/>
                      </a:lnTo>
                      <a:lnTo>
                        <a:pt x="0" y="81"/>
                      </a:lnTo>
                      <a:lnTo>
                        <a:pt x="0" y="81"/>
                      </a:lnTo>
                      <a:lnTo>
                        <a:pt x="24" y="78"/>
                      </a:lnTo>
                      <a:lnTo>
                        <a:pt x="24" y="78"/>
                      </a:lnTo>
                      <a:lnTo>
                        <a:pt x="48" y="77"/>
                      </a:lnTo>
                      <a:lnTo>
                        <a:pt x="48" y="77"/>
                      </a:lnTo>
                      <a:lnTo>
                        <a:pt x="48" y="0"/>
                      </a:lnTo>
                      <a:lnTo>
                        <a:pt x="48" y="0"/>
                      </a:lnTo>
                      <a:lnTo>
                        <a:pt x="24" y="3"/>
                      </a:lnTo>
                      <a:lnTo>
                        <a:pt x="24" y="3"/>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78" name="Freeform 43"/>
                <p:cNvSpPr>
                  <a:spLocks/>
                </p:cNvSpPr>
                <p:nvPr/>
              </p:nvSpPr>
              <p:spPr bwMode="auto">
                <a:xfrm>
                  <a:off x="3529013" y="5484813"/>
                  <a:ext cx="38100" cy="61912"/>
                </a:xfrm>
                <a:custGeom>
                  <a:avLst/>
                  <a:gdLst>
                    <a:gd name="T0" fmla="*/ 0 w 48"/>
                    <a:gd name="T1" fmla="*/ 2 h 77"/>
                    <a:gd name="T2" fmla="*/ 0 w 48"/>
                    <a:gd name="T3" fmla="*/ 2 h 77"/>
                    <a:gd name="T4" fmla="*/ 0 w 48"/>
                    <a:gd name="T5" fmla="*/ 77 h 77"/>
                    <a:gd name="T6" fmla="*/ 0 w 48"/>
                    <a:gd name="T7" fmla="*/ 77 h 77"/>
                    <a:gd name="T8" fmla="*/ 24 w 48"/>
                    <a:gd name="T9" fmla="*/ 76 h 77"/>
                    <a:gd name="T10" fmla="*/ 24 w 48"/>
                    <a:gd name="T11" fmla="*/ 76 h 77"/>
                    <a:gd name="T12" fmla="*/ 48 w 48"/>
                    <a:gd name="T13" fmla="*/ 76 h 77"/>
                    <a:gd name="T14" fmla="*/ 48 w 48"/>
                    <a:gd name="T15" fmla="*/ 76 h 77"/>
                    <a:gd name="T16" fmla="*/ 48 w 48"/>
                    <a:gd name="T17" fmla="*/ 0 h 77"/>
                    <a:gd name="T18" fmla="*/ 48 w 48"/>
                    <a:gd name="T19" fmla="*/ 0 h 77"/>
                    <a:gd name="T20" fmla="*/ 24 w 48"/>
                    <a:gd name="T21" fmla="*/ 1 h 77"/>
                    <a:gd name="T22" fmla="*/ 24 w 48"/>
                    <a:gd name="T23" fmla="*/ 1 h 77"/>
                    <a:gd name="T24" fmla="*/ 0 w 48"/>
                    <a:gd name="T25" fmla="*/ 2 h 77"/>
                    <a:gd name="T26" fmla="*/ 0 w 48"/>
                    <a:gd name="T27" fmla="*/ 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7">
                      <a:moveTo>
                        <a:pt x="0" y="2"/>
                      </a:moveTo>
                      <a:lnTo>
                        <a:pt x="0" y="2"/>
                      </a:lnTo>
                      <a:lnTo>
                        <a:pt x="0" y="77"/>
                      </a:lnTo>
                      <a:lnTo>
                        <a:pt x="0" y="77"/>
                      </a:lnTo>
                      <a:lnTo>
                        <a:pt x="24" y="76"/>
                      </a:lnTo>
                      <a:lnTo>
                        <a:pt x="24" y="76"/>
                      </a:lnTo>
                      <a:lnTo>
                        <a:pt x="48" y="76"/>
                      </a:lnTo>
                      <a:lnTo>
                        <a:pt x="48" y="76"/>
                      </a:lnTo>
                      <a:lnTo>
                        <a:pt x="48" y="0"/>
                      </a:lnTo>
                      <a:lnTo>
                        <a:pt x="48" y="0"/>
                      </a:lnTo>
                      <a:lnTo>
                        <a:pt x="24" y="1"/>
                      </a:lnTo>
                      <a:lnTo>
                        <a:pt x="24" y="1"/>
                      </a:lnTo>
                      <a:lnTo>
                        <a:pt x="0" y="2"/>
                      </a:lnTo>
                      <a:lnTo>
                        <a:pt x="0" y="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79" name="Freeform 44"/>
                <p:cNvSpPr>
                  <a:spLocks/>
                </p:cNvSpPr>
                <p:nvPr/>
              </p:nvSpPr>
              <p:spPr bwMode="auto">
                <a:xfrm>
                  <a:off x="3529013" y="5591175"/>
                  <a:ext cx="38100" cy="61912"/>
                </a:xfrm>
                <a:custGeom>
                  <a:avLst/>
                  <a:gdLst>
                    <a:gd name="T0" fmla="*/ 0 w 48"/>
                    <a:gd name="T1" fmla="*/ 1 h 78"/>
                    <a:gd name="T2" fmla="*/ 0 w 48"/>
                    <a:gd name="T3" fmla="*/ 1 h 78"/>
                    <a:gd name="T4" fmla="*/ 0 w 48"/>
                    <a:gd name="T5" fmla="*/ 78 h 78"/>
                    <a:gd name="T6" fmla="*/ 0 w 48"/>
                    <a:gd name="T7" fmla="*/ 78 h 78"/>
                    <a:gd name="T8" fmla="*/ 24 w 48"/>
                    <a:gd name="T9" fmla="*/ 78 h 78"/>
                    <a:gd name="T10" fmla="*/ 24 w 48"/>
                    <a:gd name="T11" fmla="*/ 78 h 78"/>
                    <a:gd name="T12" fmla="*/ 48 w 48"/>
                    <a:gd name="T13" fmla="*/ 76 h 78"/>
                    <a:gd name="T14" fmla="*/ 48 w 48"/>
                    <a:gd name="T15" fmla="*/ 76 h 78"/>
                    <a:gd name="T16" fmla="*/ 48 w 48"/>
                    <a:gd name="T17" fmla="*/ 0 h 78"/>
                    <a:gd name="T18" fmla="*/ 48 w 48"/>
                    <a:gd name="T19" fmla="*/ 0 h 78"/>
                    <a:gd name="T20" fmla="*/ 24 w 48"/>
                    <a:gd name="T21" fmla="*/ 1 h 78"/>
                    <a:gd name="T22" fmla="*/ 24 w 48"/>
                    <a:gd name="T23" fmla="*/ 1 h 78"/>
                    <a:gd name="T24" fmla="*/ 0 w 48"/>
                    <a:gd name="T25" fmla="*/ 1 h 78"/>
                    <a:gd name="T26" fmla="*/ 0 w 48"/>
                    <a:gd name="T27"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8">
                      <a:moveTo>
                        <a:pt x="0" y="1"/>
                      </a:moveTo>
                      <a:lnTo>
                        <a:pt x="0" y="1"/>
                      </a:lnTo>
                      <a:lnTo>
                        <a:pt x="0" y="78"/>
                      </a:lnTo>
                      <a:lnTo>
                        <a:pt x="0" y="78"/>
                      </a:lnTo>
                      <a:lnTo>
                        <a:pt x="24" y="78"/>
                      </a:lnTo>
                      <a:lnTo>
                        <a:pt x="24" y="78"/>
                      </a:lnTo>
                      <a:lnTo>
                        <a:pt x="48" y="76"/>
                      </a:lnTo>
                      <a:lnTo>
                        <a:pt x="48" y="76"/>
                      </a:lnTo>
                      <a:lnTo>
                        <a:pt x="48" y="0"/>
                      </a:lnTo>
                      <a:lnTo>
                        <a:pt x="48" y="0"/>
                      </a:lnTo>
                      <a:lnTo>
                        <a:pt x="24" y="1"/>
                      </a:lnTo>
                      <a:lnTo>
                        <a:pt x="24" y="1"/>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80" name="Freeform 45"/>
                <p:cNvSpPr>
                  <a:spLocks/>
                </p:cNvSpPr>
                <p:nvPr/>
              </p:nvSpPr>
              <p:spPr bwMode="auto">
                <a:xfrm>
                  <a:off x="3462338" y="5278438"/>
                  <a:ext cx="36512" cy="61912"/>
                </a:xfrm>
                <a:custGeom>
                  <a:avLst/>
                  <a:gdLst>
                    <a:gd name="T0" fmla="*/ 0 w 46"/>
                    <a:gd name="T1" fmla="*/ 5 h 79"/>
                    <a:gd name="T2" fmla="*/ 0 w 46"/>
                    <a:gd name="T3" fmla="*/ 5 h 79"/>
                    <a:gd name="T4" fmla="*/ 0 w 46"/>
                    <a:gd name="T5" fmla="*/ 79 h 79"/>
                    <a:gd name="T6" fmla="*/ 0 w 46"/>
                    <a:gd name="T7" fmla="*/ 79 h 79"/>
                    <a:gd name="T8" fmla="*/ 23 w 46"/>
                    <a:gd name="T9" fmla="*/ 78 h 79"/>
                    <a:gd name="T10" fmla="*/ 23 w 46"/>
                    <a:gd name="T11" fmla="*/ 78 h 79"/>
                    <a:gd name="T12" fmla="*/ 46 w 46"/>
                    <a:gd name="T13" fmla="*/ 75 h 79"/>
                    <a:gd name="T14" fmla="*/ 46 w 46"/>
                    <a:gd name="T15" fmla="*/ 75 h 79"/>
                    <a:gd name="T16" fmla="*/ 46 w 46"/>
                    <a:gd name="T17" fmla="*/ 0 h 79"/>
                    <a:gd name="T18" fmla="*/ 46 w 46"/>
                    <a:gd name="T19" fmla="*/ 0 h 79"/>
                    <a:gd name="T20" fmla="*/ 23 w 46"/>
                    <a:gd name="T21" fmla="*/ 2 h 79"/>
                    <a:gd name="T22" fmla="*/ 23 w 46"/>
                    <a:gd name="T23" fmla="*/ 2 h 79"/>
                    <a:gd name="T24" fmla="*/ 0 w 46"/>
                    <a:gd name="T25" fmla="*/ 5 h 79"/>
                    <a:gd name="T26" fmla="*/ 0 w 46"/>
                    <a:gd name="T27" fmla="*/ 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9">
                      <a:moveTo>
                        <a:pt x="0" y="5"/>
                      </a:moveTo>
                      <a:lnTo>
                        <a:pt x="0" y="5"/>
                      </a:lnTo>
                      <a:lnTo>
                        <a:pt x="0" y="79"/>
                      </a:lnTo>
                      <a:lnTo>
                        <a:pt x="0" y="79"/>
                      </a:lnTo>
                      <a:lnTo>
                        <a:pt x="23" y="78"/>
                      </a:lnTo>
                      <a:lnTo>
                        <a:pt x="23" y="78"/>
                      </a:lnTo>
                      <a:lnTo>
                        <a:pt x="46" y="75"/>
                      </a:lnTo>
                      <a:lnTo>
                        <a:pt x="46" y="75"/>
                      </a:lnTo>
                      <a:lnTo>
                        <a:pt x="46" y="0"/>
                      </a:lnTo>
                      <a:lnTo>
                        <a:pt x="46" y="0"/>
                      </a:lnTo>
                      <a:lnTo>
                        <a:pt x="23" y="2"/>
                      </a:lnTo>
                      <a:lnTo>
                        <a:pt x="23" y="2"/>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81" name="Freeform 46"/>
                <p:cNvSpPr>
                  <a:spLocks/>
                </p:cNvSpPr>
                <p:nvPr/>
              </p:nvSpPr>
              <p:spPr bwMode="auto">
                <a:xfrm>
                  <a:off x="3462338" y="5173663"/>
                  <a:ext cx="36512" cy="63500"/>
                </a:xfrm>
                <a:custGeom>
                  <a:avLst/>
                  <a:gdLst>
                    <a:gd name="T0" fmla="*/ 0 w 46"/>
                    <a:gd name="T1" fmla="*/ 6 h 80"/>
                    <a:gd name="T2" fmla="*/ 0 w 46"/>
                    <a:gd name="T3" fmla="*/ 6 h 80"/>
                    <a:gd name="T4" fmla="*/ 0 w 46"/>
                    <a:gd name="T5" fmla="*/ 80 h 80"/>
                    <a:gd name="T6" fmla="*/ 0 w 46"/>
                    <a:gd name="T7" fmla="*/ 80 h 80"/>
                    <a:gd name="T8" fmla="*/ 23 w 46"/>
                    <a:gd name="T9" fmla="*/ 78 h 80"/>
                    <a:gd name="T10" fmla="*/ 23 w 46"/>
                    <a:gd name="T11" fmla="*/ 78 h 80"/>
                    <a:gd name="T12" fmla="*/ 46 w 46"/>
                    <a:gd name="T13" fmla="*/ 75 h 80"/>
                    <a:gd name="T14" fmla="*/ 46 w 46"/>
                    <a:gd name="T15" fmla="*/ 75 h 80"/>
                    <a:gd name="T16" fmla="*/ 46 w 46"/>
                    <a:gd name="T17" fmla="*/ 0 h 80"/>
                    <a:gd name="T18" fmla="*/ 46 w 46"/>
                    <a:gd name="T19" fmla="*/ 0 h 80"/>
                    <a:gd name="T20" fmla="*/ 23 w 46"/>
                    <a:gd name="T21" fmla="*/ 3 h 80"/>
                    <a:gd name="T22" fmla="*/ 23 w 46"/>
                    <a:gd name="T23" fmla="*/ 3 h 80"/>
                    <a:gd name="T24" fmla="*/ 0 w 46"/>
                    <a:gd name="T25" fmla="*/ 6 h 80"/>
                    <a:gd name="T26" fmla="*/ 0 w 46"/>
                    <a:gd name="T27" fmla="*/ 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0">
                      <a:moveTo>
                        <a:pt x="0" y="6"/>
                      </a:moveTo>
                      <a:lnTo>
                        <a:pt x="0" y="6"/>
                      </a:lnTo>
                      <a:lnTo>
                        <a:pt x="0" y="80"/>
                      </a:lnTo>
                      <a:lnTo>
                        <a:pt x="0" y="80"/>
                      </a:lnTo>
                      <a:lnTo>
                        <a:pt x="23" y="78"/>
                      </a:lnTo>
                      <a:lnTo>
                        <a:pt x="23" y="78"/>
                      </a:lnTo>
                      <a:lnTo>
                        <a:pt x="46" y="75"/>
                      </a:lnTo>
                      <a:lnTo>
                        <a:pt x="46" y="75"/>
                      </a:lnTo>
                      <a:lnTo>
                        <a:pt x="46" y="0"/>
                      </a:lnTo>
                      <a:lnTo>
                        <a:pt x="46" y="0"/>
                      </a:lnTo>
                      <a:lnTo>
                        <a:pt x="23" y="3"/>
                      </a:lnTo>
                      <a:lnTo>
                        <a:pt x="23" y="3"/>
                      </a:lnTo>
                      <a:lnTo>
                        <a:pt x="0" y="6"/>
                      </a:lnTo>
                      <a:lnTo>
                        <a:pt x="0" y="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82" name="Freeform 47"/>
                <p:cNvSpPr>
                  <a:spLocks/>
                </p:cNvSpPr>
                <p:nvPr/>
              </p:nvSpPr>
              <p:spPr bwMode="auto">
                <a:xfrm>
                  <a:off x="3462338" y="5383213"/>
                  <a:ext cx="36512" cy="63500"/>
                </a:xfrm>
                <a:custGeom>
                  <a:avLst/>
                  <a:gdLst>
                    <a:gd name="T0" fmla="*/ 0 w 46"/>
                    <a:gd name="T1" fmla="*/ 4 h 79"/>
                    <a:gd name="T2" fmla="*/ 0 w 46"/>
                    <a:gd name="T3" fmla="*/ 4 h 79"/>
                    <a:gd name="T4" fmla="*/ 0 w 46"/>
                    <a:gd name="T5" fmla="*/ 79 h 79"/>
                    <a:gd name="T6" fmla="*/ 0 w 46"/>
                    <a:gd name="T7" fmla="*/ 79 h 79"/>
                    <a:gd name="T8" fmla="*/ 23 w 46"/>
                    <a:gd name="T9" fmla="*/ 76 h 79"/>
                    <a:gd name="T10" fmla="*/ 23 w 46"/>
                    <a:gd name="T11" fmla="*/ 76 h 79"/>
                    <a:gd name="T12" fmla="*/ 46 w 46"/>
                    <a:gd name="T13" fmla="*/ 75 h 79"/>
                    <a:gd name="T14" fmla="*/ 46 w 46"/>
                    <a:gd name="T15" fmla="*/ 75 h 79"/>
                    <a:gd name="T16" fmla="*/ 46 w 46"/>
                    <a:gd name="T17" fmla="*/ 0 h 79"/>
                    <a:gd name="T18" fmla="*/ 46 w 46"/>
                    <a:gd name="T19" fmla="*/ 0 h 79"/>
                    <a:gd name="T20" fmla="*/ 23 w 46"/>
                    <a:gd name="T21" fmla="*/ 1 h 79"/>
                    <a:gd name="T22" fmla="*/ 23 w 46"/>
                    <a:gd name="T23" fmla="*/ 1 h 79"/>
                    <a:gd name="T24" fmla="*/ 0 w 46"/>
                    <a:gd name="T25" fmla="*/ 4 h 79"/>
                    <a:gd name="T26" fmla="*/ 0 w 46"/>
                    <a:gd name="T27"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9">
                      <a:moveTo>
                        <a:pt x="0" y="4"/>
                      </a:moveTo>
                      <a:lnTo>
                        <a:pt x="0" y="4"/>
                      </a:lnTo>
                      <a:lnTo>
                        <a:pt x="0" y="79"/>
                      </a:lnTo>
                      <a:lnTo>
                        <a:pt x="0" y="79"/>
                      </a:lnTo>
                      <a:lnTo>
                        <a:pt x="23" y="76"/>
                      </a:lnTo>
                      <a:lnTo>
                        <a:pt x="23" y="76"/>
                      </a:lnTo>
                      <a:lnTo>
                        <a:pt x="46" y="75"/>
                      </a:lnTo>
                      <a:lnTo>
                        <a:pt x="46" y="75"/>
                      </a:lnTo>
                      <a:lnTo>
                        <a:pt x="46" y="0"/>
                      </a:lnTo>
                      <a:lnTo>
                        <a:pt x="46" y="0"/>
                      </a:lnTo>
                      <a:lnTo>
                        <a:pt x="23" y="1"/>
                      </a:lnTo>
                      <a:lnTo>
                        <a:pt x="23" y="1"/>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83" name="Freeform 48"/>
                <p:cNvSpPr>
                  <a:spLocks/>
                </p:cNvSpPr>
                <p:nvPr/>
              </p:nvSpPr>
              <p:spPr bwMode="auto">
                <a:xfrm>
                  <a:off x="3462338" y="5489575"/>
                  <a:ext cx="36512" cy="61912"/>
                </a:xfrm>
                <a:custGeom>
                  <a:avLst/>
                  <a:gdLst>
                    <a:gd name="T0" fmla="*/ 0 w 46"/>
                    <a:gd name="T1" fmla="*/ 2 h 78"/>
                    <a:gd name="T2" fmla="*/ 0 w 46"/>
                    <a:gd name="T3" fmla="*/ 2 h 78"/>
                    <a:gd name="T4" fmla="*/ 0 w 46"/>
                    <a:gd name="T5" fmla="*/ 78 h 78"/>
                    <a:gd name="T6" fmla="*/ 0 w 46"/>
                    <a:gd name="T7" fmla="*/ 78 h 78"/>
                    <a:gd name="T8" fmla="*/ 23 w 46"/>
                    <a:gd name="T9" fmla="*/ 76 h 78"/>
                    <a:gd name="T10" fmla="*/ 23 w 46"/>
                    <a:gd name="T11" fmla="*/ 76 h 78"/>
                    <a:gd name="T12" fmla="*/ 46 w 46"/>
                    <a:gd name="T13" fmla="*/ 75 h 78"/>
                    <a:gd name="T14" fmla="*/ 46 w 46"/>
                    <a:gd name="T15" fmla="*/ 75 h 78"/>
                    <a:gd name="T16" fmla="*/ 46 w 46"/>
                    <a:gd name="T17" fmla="*/ 0 h 78"/>
                    <a:gd name="T18" fmla="*/ 46 w 46"/>
                    <a:gd name="T19" fmla="*/ 0 h 78"/>
                    <a:gd name="T20" fmla="*/ 23 w 46"/>
                    <a:gd name="T21" fmla="*/ 1 h 78"/>
                    <a:gd name="T22" fmla="*/ 23 w 46"/>
                    <a:gd name="T23" fmla="*/ 1 h 78"/>
                    <a:gd name="T24" fmla="*/ 0 w 46"/>
                    <a:gd name="T25" fmla="*/ 2 h 78"/>
                    <a:gd name="T26" fmla="*/ 0 w 46"/>
                    <a:gd name="T2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8">
                      <a:moveTo>
                        <a:pt x="0" y="2"/>
                      </a:moveTo>
                      <a:lnTo>
                        <a:pt x="0" y="2"/>
                      </a:lnTo>
                      <a:lnTo>
                        <a:pt x="0" y="78"/>
                      </a:lnTo>
                      <a:lnTo>
                        <a:pt x="0" y="78"/>
                      </a:lnTo>
                      <a:lnTo>
                        <a:pt x="23" y="76"/>
                      </a:lnTo>
                      <a:lnTo>
                        <a:pt x="23" y="76"/>
                      </a:lnTo>
                      <a:lnTo>
                        <a:pt x="46" y="75"/>
                      </a:lnTo>
                      <a:lnTo>
                        <a:pt x="46" y="75"/>
                      </a:lnTo>
                      <a:lnTo>
                        <a:pt x="46" y="0"/>
                      </a:lnTo>
                      <a:lnTo>
                        <a:pt x="46" y="0"/>
                      </a:lnTo>
                      <a:lnTo>
                        <a:pt x="23" y="1"/>
                      </a:lnTo>
                      <a:lnTo>
                        <a:pt x="23" y="1"/>
                      </a:lnTo>
                      <a:lnTo>
                        <a:pt x="0" y="2"/>
                      </a:lnTo>
                      <a:lnTo>
                        <a:pt x="0" y="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86" name="Freeform 49"/>
                <p:cNvSpPr>
                  <a:spLocks/>
                </p:cNvSpPr>
                <p:nvPr/>
              </p:nvSpPr>
              <p:spPr bwMode="auto">
                <a:xfrm>
                  <a:off x="3462338" y="5594350"/>
                  <a:ext cx="36512" cy="61912"/>
                </a:xfrm>
                <a:custGeom>
                  <a:avLst/>
                  <a:gdLst>
                    <a:gd name="T0" fmla="*/ 0 w 46"/>
                    <a:gd name="T1" fmla="*/ 1 h 76"/>
                    <a:gd name="T2" fmla="*/ 0 w 46"/>
                    <a:gd name="T3" fmla="*/ 1 h 76"/>
                    <a:gd name="T4" fmla="*/ 0 w 46"/>
                    <a:gd name="T5" fmla="*/ 76 h 76"/>
                    <a:gd name="T6" fmla="*/ 0 w 46"/>
                    <a:gd name="T7" fmla="*/ 76 h 76"/>
                    <a:gd name="T8" fmla="*/ 23 w 46"/>
                    <a:gd name="T9" fmla="*/ 75 h 76"/>
                    <a:gd name="T10" fmla="*/ 23 w 46"/>
                    <a:gd name="T11" fmla="*/ 75 h 76"/>
                    <a:gd name="T12" fmla="*/ 46 w 46"/>
                    <a:gd name="T13" fmla="*/ 75 h 76"/>
                    <a:gd name="T14" fmla="*/ 46 w 46"/>
                    <a:gd name="T15" fmla="*/ 75 h 76"/>
                    <a:gd name="T16" fmla="*/ 46 w 46"/>
                    <a:gd name="T17" fmla="*/ 0 h 76"/>
                    <a:gd name="T18" fmla="*/ 46 w 46"/>
                    <a:gd name="T19" fmla="*/ 0 h 76"/>
                    <a:gd name="T20" fmla="*/ 23 w 46"/>
                    <a:gd name="T21" fmla="*/ 0 h 76"/>
                    <a:gd name="T22" fmla="*/ 23 w 46"/>
                    <a:gd name="T23" fmla="*/ 0 h 76"/>
                    <a:gd name="T24" fmla="*/ 0 w 46"/>
                    <a:gd name="T25" fmla="*/ 1 h 76"/>
                    <a:gd name="T26" fmla="*/ 0 w 46"/>
                    <a:gd name="T2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6">
                      <a:moveTo>
                        <a:pt x="0" y="1"/>
                      </a:moveTo>
                      <a:lnTo>
                        <a:pt x="0" y="1"/>
                      </a:lnTo>
                      <a:lnTo>
                        <a:pt x="0" y="76"/>
                      </a:lnTo>
                      <a:lnTo>
                        <a:pt x="0" y="76"/>
                      </a:lnTo>
                      <a:lnTo>
                        <a:pt x="23" y="75"/>
                      </a:lnTo>
                      <a:lnTo>
                        <a:pt x="23" y="75"/>
                      </a:lnTo>
                      <a:lnTo>
                        <a:pt x="46" y="75"/>
                      </a:lnTo>
                      <a:lnTo>
                        <a:pt x="46" y="75"/>
                      </a:lnTo>
                      <a:lnTo>
                        <a:pt x="46" y="0"/>
                      </a:lnTo>
                      <a:lnTo>
                        <a:pt x="46" y="0"/>
                      </a:lnTo>
                      <a:lnTo>
                        <a:pt x="23" y="0"/>
                      </a:lnTo>
                      <a:lnTo>
                        <a:pt x="23" y="0"/>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90" name="Freeform 50"/>
                <p:cNvSpPr>
                  <a:spLocks/>
                </p:cNvSpPr>
                <p:nvPr/>
              </p:nvSpPr>
              <p:spPr bwMode="auto">
                <a:xfrm>
                  <a:off x="3529013" y="5700713"/>
                  <a:ext cx="38100" cy="60325"/>
                </a:xfrm>
                <a:custGeom>
                  <a:avLst/>
                  <a:gdLst>
                    <a:gd name="T0" fmla="*/ 0 w 48"/>
                    <a:gd name="T1" fmla="*/ 0 h 76"/>
                    <a:gd name="T2" fmla="*/ 0 w 48"/>
                    <a:gd name="T3" fmla="*/ 0 h 76"/>
                    <a:gd name="T4" fmla="*/ 0 w 48"/>
                    <a:gd name="T5" fmla="*/ 76 h 76"/>
                    <a:gd name="T6" fmla="*/ 0 w 48"/>
                    <a:gd name="T7" fmla="*/ 76 h 76"/>
                    <a:gd name="T8" fmla="*/ 24 w 48"/>
                    <a:gd name="T9" fmla="*/ 76 h 76"/>
                    <a:gd name="T10" fmla="*/ 24 w 48"/>
                    <a:gd name="T11" fmla="*/ 76 h 76"/>
                    <a:gd name="T12" fmla="*/ 48 w 48"/>
                    <a:gd name="T13" fmla="*/ 76 h 76"/>
                    <a:gd name="T14" fmla="*/ 48 w 48"/>
                    <a:gd name="T15" fmla="*/ 76 h 76"/>
                    <a:gd name="T16" fmla="*/ 48 w 48"/>
                    <a:gd name="T17" fmla="*/ 0 h 76"/>
                    <a:gd name="T18" fmla="*/ 48 w 48"/>
                    <a:gd name="T19" fmla="*/ 0 h 76"/>
                    <a:gd name="T20" fmla="*/ 24 w 48"/>
                    <a:gd name="T21" fmla="*/ 0 h 76"/>
                    <a:gd name="T22" fmla="*/ 24 w 48"/>
                    <a:gd name="T23" fmla="*/ 0 h 76"/>
                    <a:gd name="T24" fmla="*/ 0 w 48"/>
                    <a:gd name="T25" fmla="*/ 0 h 76"/>
                    <a:gd name="T26" fmla="*/ 0 w 48"/>
                    <a:gd name="T2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6">
                      <a:moveTo>
                        <a:pt x="0" y="0"/>
                      </a:moveTo>
                      <a:lnTo>
                        <a:pt x="0" y="0"/>
                      </a:lnTo>
                      <a:lnTo>
                        <a:pt x="0" y="76"/>
                      </a:lnTo>
                      <a:lnTo>
                        <a:pt x="0" y="76"/>
                      </a:lnTo>
                      <a:lnTo>
                        <a:pt x="24" y="76"/>
                      </a:lnTo>
                      <a:lnTo>
                        <a:pt x="24" y="76"/>
                      </a:lnTo>
                      <a:lnTo>
                        <a:pt x="48" y="76"/>
                      </a:lnTo>
                      <a:lnTo>
                        <a:pt x="48" y="76"/>
                      </a:lnTo>
                      <a:lnTo>
                        <a:pt x="48" y="0"/>
                      </a:lnTo>
                      <a:lnTo>
                        <a:pt x="48" y="0"/>
                      </a:lnTo>
                      <a:lnTo>
                        <a:pt x="24" y="0"/>
                      </a:lnTo>
                      <a:lnTo>
                        <a:pt x="24"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92" name="Freeform 51"/>
                <p:cNvSpPr>
                  <a:spLocks/>
                </p:cNvSpPr>
                <p:nvPr/>
              </p:nvSpPr>
              <p:spPr bwMode="auto">
                <a:xfrm>
                  <a:off x="3462338" y="5700713"/>
                  <a:ext cx="36512" cy="60325"/>
                </a:xfrm>
                <a:custGeom>
                  <a:avLst/>
                  <a:gdLst>
                    <a:gd name="T0" fmla="*/ 0 w 46"/>
                    <a:gd name="T1" fmla="*/ 0 h 75"/>
                    <a:gd name="T2" fmla="*/ 0 w 46"/>
                    <a:gd name="T3" fmla="*/ 0 h 75"/>
                    <a:gd name="T4" fmla="*/ 0 w 46"/>
                    <a:gd name="T5" fmla="*/ 75 h 75"/>
                    <a:gd name="T6" fmla="*/ 0 w 46"/>
                    <a:gd name="T7" fmla="*/ 75 h 75"/>
                    <a:gd name="T8" fmla="*/ 23 w 46"/>
                    <a:gd name="T9" fmla="*/ 75 h 75"/>
                    <a:gd name="T10" fmla="*/ 23 w 46"/>
                    <a:gd name="T11" fmla="*/ 75 h 75"/>
                    <a:gd name="T12" fmla="*/ 46 w 46"/>
                    <a:gd name="T13" fmla="*/ 75 h 75"/>
                    <a:gd name="T14" fmla="*/ 46 w 46"/>
                    <a:gd name="T15" fmla="*/ 75 h 75"/>
                    <a:gd name="T16" fmla="*/ 46 w 46"/>
                    <a:gd name="T17" fmla="*/ 0 h 75"/>
                    <a:gd name="T18" fmla="*/ 46 w 46"/>
                    <a:gd name="T19" fmla="*/ 0 h 75"/>
                    <a:gd name="T20" fmla="*/ 23 w 46"/>
                    <a:gd name="T21" fmla="*/ 0 h 75"/>
                    <a:gd name="T22" fmla="*/ 23 w 46"/>
                    <a:gd name="T23" fmla="*/ 0 h 75"/>
                    <a:gd name="T24" fmla="*/ 0 w 46"/>
                    <a:gd name="T25" fmla="*/ 0 h 75"/>
                    <a:gd name="T26" fmla="*/ 0 w 46"/>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5">
                      <a:moveTo>
                        <a:pt x="0" y="0"/>
                      </a:moveTo>
                      <a:lnTo>
                        <a:pt x="0" y="0"/>
                      </a:lnTo>
                      <a:lnTo>
                        <a:pt x="0" y="75"/>
                      </a:lnTo>
                      <a:lnTo>
                        <a:pt x="0" y="75"/>
                      </a:lnTo>
                      <a:lnTo>
                        <a:pt x="23" y="75"/>
                      </a:lnTo>
                      <a:lnTo>
                        <a:pt x="23" y="75"/>
                      </a:lnTo>
                      <a:lnTo>
                        <a:pt x="46" y="75"/>
                      </a:lnTo>
                      <a:lnTo>
                        <a:pt x="46" y="75"/>
                      </a:lnTo>
                      <a:lnTo>
                        <a:pt x="46" y="0"/>
                      </a:lnTo>
                      <a:lnTo>
                        <a:pt x="46" y="0"/>
                      </a:lnTo>
                      <a:lnTo>
                        <a:pt x="23" y="0"/>
                      </a:lnTo>
                      <a:lnTo>
                        <a:pt x="23"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93" name="Freeform 52"/>
                <p:cNvSpPr>
                  <a:spLocks/>
                </p:cNvSpPr>
                <p:nvPr/>
              </p:nvSpPr>
              <p:spPr bwMode="auto">
                <a:xfrm>
                  <a:off x="3529013" y="5803900"/>
                  <a:ext cx="38100" cy="60325"/>
                </a:xfrm>
                <a:custGeom>
                  <a:avLst/>
                  <a:gdLst>
                    <a:gd name="T0" fmla="*/ 0 w 48"/>
                    <a:gd name="T1" fmla="*/ 0 h 76"/>
                    <a:gd name="T2" fmla="*/ 0 w 48"/>
                    <a:gd name="T3" fmla="*/ 0 h 76"/>
                    <a:gd name="T4" fmla="*/ 0 w 48"/>
                    <a:gd name="T5" fmla="*/ 76 h 76"/>
                    <a:gd name="T6" fmla="*/ 0 w 48"/>
                    <a:gd name="T7" fmla="*/ 76 h 76"/>
                    <a:gd name="T8" fmla="*/ 24 w 48"/>
                    <a:gd name="T9" fmla="*/ 76 h 76"/>
                    <a:gd name="T10" fmla="*/ 24 w 48"/>
                    <a:gd name="T11" fmla="*/ 76 h 76"/>
                    <a:gd name="T12" fmla="*/ 48 w 48"/>
                    <a:gd name="T13" fmla="*/ 76 h 76"/>
                    <a:gd name="T14" fmla="*/ 48 w 48"/>
                    <a:gd name="T15" fmla="*/ 76 h 76"/>
                    <a:gd name="T16" fmla="*/ 48 w 48"/>
                    <a:gd name="T17" fmla="*/ 0 h 76"/>
                    <a:gd name="T18" fmla="*/ 48 w 48"/>
                    <a:gd name="T19" fmla="*/ 0 h 76"/>
                    <a:gd name="T20" fmla="*/ 24 w 48"/>
                    <a:gd name="T21" fmla="*/ 0 h 76"/>
                    <a:gd name="T22" fmla="*/ 24 w 48"/>
                    <a:gd name="T23" fmla="*/ 0 h 76"/>
                    <a:gd name="T24" fmla="*/ 0 w 48"/>
                    <a:gd name="T25" fmla="*/ 0 h 76"/>
                    <a:gd name="T26" fmla="*/ 0 w 48"/>
                    <a:gd name="T2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6">
                      <a:moveTo>
                        <a:pt x="0" y="0"/>
                      </a:moveTo>
                      <a:lnTo>
                        <a:pt x="0" y="0"/>
                      </a:lnTo>
                      <a:lnTo>
                        <a:pt x="0" y="76"/>
                      </a:lnTo>
                      <a:lnTo>
                        <a:pt x="0" y="76"/>
                      </a:lnTo>
                      <a:lnTo>
                        <a:pt x="24" y="76"/>
                      </a:lnTo>
                      <a:lnTo>
                        <a:pt x="24" y="76"/>
                      </a:lnTo>
                      <a:lnTo>
                        <a:pt x="48" y="76"/>
                      </a:lnTo>
                      <a:lnTo>
                        <a:pt x="48" y="76"/>
                      </a:lnTo>
                      <a:lnTo>
                        <a:pt x="48" y="0"/>
                      </a:lnTo>
                      <a:lnTo>
                        <a:pt x="48" y="0"/>
                      </a:lnTo>
                      <a:lnTo>
                        <a:pt x="24" y="0"/>
                      </a:lnTo>
                      <a:lnTo>
                        <a:pt x="24"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96" name="Freeform 53"/>
                <p:cNvSpPr>
                  <a:spLocks/>
                </p:cNvSpPr>
                <p:nvPr/>
              </p:nvSpPr>
              <p:spPr bwMode="auto">
                <a:xfrm>
                  <a:off x="3462338" y="5805488"/>
                  <a:ext cx="36512" cy="58737"/>
                </a:xfrm>
                <a:custGeom>
                  <a:avLst/>
                  <a:gdLst>
                    <a:gd name="T0" fmla="*/ 0 w 46"/>
                    <a:gd name="T1" fmla="*/ 0 h 75"/>
                    <a:gd name="T2" fmla="*/ 0 w 46"/>
                    <a:gd name="T3" fmla="*/ 0 h 75"/>
                    <a:gd name="T4" fmla="*/ 0 w 46"/>
                    <a:gd name="T5" fmla="*/ 75 h 75"/>
                    <a:gd name="T6" fmla="*/ 0 w 46"/>
                    <a:gd name="T7" fmla="*/ 75 h 75"/>
                    <a:gd name="T8" fmla="*/ 23 w 46"/>
                    <a:gd name="T9" fmla="*/ 75 h 75"/>
                    <a:gd name="T10" fmla="*/ 23 w 46"/>
                    <a:gd name="T11" fmla="*/ 75 h 75"/>
                    <a:gd name="T12" fmla="*/ 46 w 46"/>
                    <a:gd name="T13" fmla="*/ 75 h 75"/>
                    <a:gd name="T14" fmla="*/ 46 w 46"/>
                    <a:gd name="T15" fmla="*/ 75 h 75"/>
                    <a:gd name="T16" fmla="*/ 46 w 46"/>
                    <a:gd name="T17" fmla="*/ 0 h 75"/>
                    <a:gd name="T18" fmla="*/ 46 w 46"/>
                    <a:gd name="T19" fmla="*/ 0 h 75"/>
                    <a:gd name="T20" fmla="*/ 23 w 46"/>
                    <a:gd name="T21" fmla="*/ 0 h 75"/>
                    <a:gd name="T22" fmla="*/ 23 w 46"/>
                    <a:gd name="T23" fmla="*/ 0 h 75"/>
                    <a:gd name="T24" fmla="*/ 0 w 46"/>
                    <a:gd name="T25" fmla="*/ 0 h 75"/>
                    <a:gd name="T26" fmla="*/ 0 w 46"/>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5">
                      <a:moveTo>
                        <a:pt x="0" y="0"/>
                      </a:moveTo>
                      <a:lnTo>
                        <a:pt x="0" y="0"/>
                      </a:lnTo>
                      <a:lnTo>
                        <a:pt x="0" y="75"/>
                      </a:lnTo>
                      <a:lnTo>
                        <a:pt x="0" y="75"/>
                      </a:lnTo>
                      <a:lnTo>
                        <a:pt x="23" y="75"/>
                      </a:lnTo>
                      <a:lnTo>
                        <a:pt x="23" y="75"/>
                      </a:lnTo>
                      <a:lnTo>
                        <a:pt x="46" y="75"/>
                      </a:lnTo>
                      <a:lnTo>
                        <a:pt x="46" y="75"/>
                      </a:lnTo>
                      <a:lnTo>
                        <a:pt x="46" y="0"/>
                      </a:lnTo>
                      <a:lnTo>
                        <a:pt x="46" y="0"/>
                      </a:lnTo>
                      <a:lnTo>
                        <a:pt x="23" y="0"/>
                      </a:lnTo>
                      <a:lnTo>
                        <a:pt x="23"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97" name="Freeform 54"/>
                <p:cNvSpPr>
                  <a:spLocks/>
                </p:cNvSpPr>
                <p:nvPr/>
              </p:nvSpPr>
              <p:spPr bwMode="auto">
                <a:xfrm>
                  <a:off x="3028950" y="5480050"/>
                  <a:ext cx="36512" cy="61912"/>
                </a:xfrm>
                <a:custGeom>
                  <a:avLst/>
                  <a:gdLst>
                    <a:gd name="T0" fmla="*/ 0 w 45"/>
                    <a:gd name="T1" fmla="*/ 4 h 79"/>
                    <a:gd name="T2" fmla="*/ 0 w 45"/>
                    <a:gd name="T3" fmla="*/ 4 h 79"/>
                    <a:gd name="T4" fmla="*/ 0 w 45"/>
                    <a:gd name="T5" fmla="*/ 79 h 79"/>
                    <a:gd name="T6" fmla="*/ 0 w 45"/>
                    <a:gd name="T7" fmla="*/ 79 h 79"/>
                    <a:gd name="T8" fmla="*/ 22 w 45"/>
                    <a:gd name="T9" fmla="*/ 78 h 79"/>
                    <a:gd name="T10" fmla="*/ 22 w 45"/>
                    <a:gd name="T11" fmla="*/ 78 h 79"/>
                    <a:gd name="T12" fmla="*/ 45 w 45"/>
                    <a:gd name="T13" fmla="*/ 75 h 79"/>
                    <a:gd name="T14" fmla="*/ 45 w 45"/>
                    <a:gd name="T15" fmla="*/ 75 h 79"/>
                    <a:gd name="T16" fmla="*/ 45 w 45"/>
                    <a:gd name="T17" fmla="*/ 0 h 79"/>
                    <a:gd name="T18" fmla="*/ 45 w 45"/>
                    <a:gd name="T19" fmla="*/ 0 h 79"/>
                    <a:gd name="T20" fmla="*/ 22 w 45"/>
                    <a:gd name="T21" fmla="*/ 3 h 79"/>
                    <a:gd name="T22" fmla="*/ 22 w 45"/>
                    <a:gd name="T23" fmla="*/ 3 h 79"/>
                    <a:gd name="T24" fmla="*/ 0 w 45"/>
                    <a:gd name="T25" fmla="*/ 4 h 79"/>
                    <a:gd name="T26" fmla="*/ 0 w 45"/>
                    <a:gd name="T27"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9">
                      <a:moveTo>
                        <a:pt x="0" y="4"/>
                      </a:moveTo>
                      <a:lnTo>
                        <a:pt x="0" y="4"/>
                      </a:lnTo>
                      <a:lnTo>
                        <a:pt x="0" y="79"/>
                      </a:lnTo>
                      <a:lnTo>
                        <a:pt x="0" y="79"/>
                      </a:lnTo>
                      <a:lnTo>
                        <a:pt x="22" y="78"/>
                      </a:lnTo>
                      <a:lnTo>
                        <a:pt x="22" y="78"/>
                      </a:lnTo>
                      <a:lnTo>
                        <a:pt x="45" y="75"/>
                      </a:lnTo>
                      <a:lnTo>
                        <a:pt x="45" y="75"/>
                      </a:lnTo>
                      <a:lnTo>
                        <a:pt x="45" y="0"/>
                      </a:lnTo>
                      <a:lnTo>
                        <a:pt x="45" y="0"/>
                      </a:lnTo>
                      <a:lnTo>
                        <a:pt x="22" y="3"/>
                      </a:lnTo>
                      <a:lnTo>
                        <a:pt x="22" y="3"/>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98" name="Freeform 55"/>
                <p:cNvSpPr>
                  <a:spLocks/>
                </p:cNvSpPr>
                <p:nvPr/>
              </p:nvSpPr>
              <p:spPr bwMode="auto">
                <a:xfrm>
                  <a:off x="3095625" y="5472113"/>
                  <a:ext cx="38100" cy="63500"/>
                </a:xfrm>
                <a:custGeom>
                  <a:avLst/>
                  <a:gdLst>
                    <a:gd name="T0" fmla="*/ 0 w 47"/>
                    <a:gd name="T1" fmla="*/ 5 h 81"/>
                    <a:gd name="T2" fmla="*/ 0 w 47"/>
                    <a:gd name="T3" fmla="*/ 5 h 81"/>
                    <a:gd name="T4" fmla="*/ 0 w 47"/>
                    <a:gd name="T5" fmla="*/ 81 h 81"/>
                    <a:gd name="T6" fmla="*/ 0 w 47"/>
                    <a:gd name="T7" fmla="*/ 81 h 81"/>
                    <a:gd name="T8" fmla="*/ 24 w 47"/>
                    <a:gd name="T9" fmla="*/ 79 h 81"/>
                    <a:gd name="T10" fmla="*/ 24 w 47"/>
                    <a:gd name="T11" fmla="*/ 79 h 81"/>
                    <a:gd name="T12" fmla="*/ 47 w 47"/>
                    <a:gd name="T13" fmla="*/ 77 h 81"/>
                    <a:gd name="T14" fmla="*/ 47 w 47"/>
                    <a:gd name="T15" fmla="*/ 77 h 81"/>
                    <a:gd name="T16" fmla="*/ 47 w 47"/>
                    <a:gd name="T17" fmla="*/ 0 h 81"/>
                    <a:gd name="T18" fmla="*/ 47 w 47"/>
                    <a:gd name="T19" fmla="*/ 0 h 81"/>
                    <a:gd name="T20" fmla="*/ 24 w 47"/>
                    <a:gd name="T21" fmla="*/ 3 h 81"/>
                    <a:gd name="T22" fmla="*/ 24 w 47"/>
                    <a:gd name="T23" fmla="*/ 3 h 81"/>
                    <a:gd name="T24" fmla="*/ 0 w 47"/>
                    <a:gd name="T25" fmla="*/ 5 h 81"/>
                    <a:gd name="T26" fmla="*/ 0 w 47"/>
                    <a:gd name="T27" fmla="*/ 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81">
                      <a:moveTo>
                        <a:pt x="0" y="5"/>
                      </a:moveTo>
                      <a:lnTo>
                        <a:pt x="0" y="5"/>
                      </a:lnTo>
                      <a:lnTo>
                        <a:pt x="0" y="81"/>
                      </a:lnTo>
                      <a:lnTo>
                        <a:pt x="0" y="81"/>
                      </a:lnTo>
                      <a:lnTo>
                        <a:pt x="24" y="79"/>
                      </a:lnTo>
                      <a:lnTo>
                        <a:pt x="24" y="79"/>
                      </a:lnTo>
                      <a:lnTo>
                        <a:pt x="47" y="77"/>
                      </a:lnTo>
                      <a:lnTo>
                        <a:pt x="47" y="77"/>
                      </a:lnTo>
                      <a:lnTo>
                        <a:pt x="47" y="0"/>
                      </a:lnTo>
                      <a:lnTo>
                        <a:pt x="47" y="0"/>
                      </a:lnTo>
                      <a:lnTo>
                        <a:pt x="24" y="3"/>
                      </a:lnTo>
                      <a:lnTo>
                        <a:pt x="24" y="3"/>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99" name="Freeform 56"/>
                <p:cNvSpPr>
                  <a:spLocks/>
                </p:cNvSpPr>
                <p:nvPr/>
              </p:nvSpPr>
              <p:spPr bwMode="auto">
                <a:xfrm>
                  <a:off x="3095625" y="5365750"/>
                  <a:ext cx="38100" cy="65087"/>
                </a:xfrm>
                <a:custGeom>
                  <a:avLst/>
                  <a:gdLst>
                    <a:gd name="T0" fmla="*/ 0 w 47"/>
                    <a:gd name="T1" fmla="*/ 6 h 83"/>
                    <a:gd name="T2" fmla="*/ 0 w 47"/>
                    <a:gd name="T3" fmla="*/ 6 h 83"/>
                    <a:gd name="T4" fmla="*/ 0 w 47"/>
                    <a:gd name="T5" fmla="*/ 83 h 83"/>
                    <a:gd name="T6" fmla="*/ 0 w 47"/>
                    <a:gd name="T7" fmla="*/ 83 h 83"/>
                    <a:gd name="T8" fmla="*/ 24 w 47"/>
                    <a:gd name="T9" fmla="*/ 79 h 83"/>
                    <a:gd name="T10" fmla="*/ 24 w 47"/>
                    <a:gd name="T11" fmla="*/ 79 h 83"/>
                    <a:gd name="T12" fmla="*/ 47 w 47"/>
                    <a:gd name="T13" fmla="*/ 77 h 83"/>
                    <a:gd name="T14" fmla="*/ 47 w 47"/>
                    <a:gd name="T15" fmla="*/ 77 h 83"/>
                    <a:gd name="T16" fmla="*/ 47 w 47"/>
                    <a:gd name="T17" fmla="*/ 0 h 83"/>
                    <a:gd name="T18" fmla="*/ 47 w 47"/>
                    <a:gd name="T19" fmla="*/ 0 h 83"/>
                    <a:gd name="T20" fmla="*/ 24 w 47"/>
                    <a:gd name="T21" fmla="*/ 3 h 83"/>
                    <a:gd name="T22" fmla="*/ 24 w 47"/>
                    <a:gd name="T23" fmla="*/ 3 h 83"/>
                    <a:gd name="T24" fmla="*/ 0 w 47"/>
                    <a:gd name="T25" fmla="*/ 6 h 83"/>
                    <a:gd name="T26" fmla="*/ 0 w 47"/>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83">
                      <a:moveTo>
                        <a:pt x="0" y="6"/>
                      </a:moveTo>
                      <a:lnTo>
                        <a:pt x="0" y="6"/>
                      </a:lnTo>
                      <a:lnTo>
                        <a:pt x="0" y="83"/>
                      </a:lnTo>
                      <a:lnTo>
                        <a:pt x="0" y="83"/>
                      </a:lnTo>
                      <a:lnTo>
                        <a:pt x="24" y="79"/>
                      </a:lnTo>
                      <a:lnTo>
                        <a:pt x="24" y="79"/>
                      </a:lnTo>
                      <a:lnTo>
                        <a:pt x="47" y="77"/>
                      </a:lnTo>
                      <a:lnTo>
                        <a:pt x="47" y="77"/>
                      </a:lnTo>
                      <a:lnTo>
                        <a:pt x="47" y="0"/>
                      </a:lnTo>
                      <a:lnTo>
                        <a:pt x="47" y="0"/>
                      </a:lnTo>
                      <a:lnTo>
                        <a:pt x="24" y="3"/>
                      </a:lnTo>
                      <a:lnTo>
                        <a:pt x="24" y="3"/>
                      </a:lnTo>
                      <a:lnTo>
                        <a:pt x="0" y="6"/>
                      </a:lnTo>
                      <a:lnTo>
                        <a:pt x="0" y="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00" name="Freeform 57"/>
                <p:cNvSpPr>
                  <a:spLocks/>
                </p:cNvSpPr>
                <p:nvPr/>
              </p:nvSpPr>
              <p:spPr bwMode="auto">
                <a:xfrm>
                  <a:off x="3095625" y="5580063"/>
                  <a:ext cx="38100" cy="61912"/>
                </a:xfrm>
                <a:custGeom>
                  <a:avLst/>
                  <a:gdLst>
                    <a:gd name="T0" fmla="*/ 0 w 47"/>
                    <a:gd name="T1" fmla="*/ 4 h 79"/>
                    <a:gd name="T2" fmla="*/ 0 w 47"/>
                    <a:gd name="T3" fmla="*/ 4 h 79"/>
                    <a:gd name="T4" fmla="*/ 0 w 47"/>
                    <a:gd name="T5" fmla="*/ 79 h 79"/>
                    <a:gd name="T6" fmla="*/ 0 w 47"/>
                    <a:gd name="T7" fmla="*/ 79 h 79"/>
                    <a:gd name="T8" fmla="*/ 24 w 47"/>
                    <a:gd name="T9" fmla="*/ 78 h 79"/>
                    <a:gd name="T10" fmla="*/ 24 w 47"/>
                    <a:gd name="T11" fmla="*/ 78 h 79"/>
                    <a:gd name="T12" fmla="*/ 47 w 47"/>
                    <a:gd name="T13" fmla="*/ 76 h 79"/>
                    <a:gd name="T14" fmla="*/ 47 w 47"/>
                    <a:gd name="T15" fmla="*/ 76 h 79"/>
                    <a:gd name="T16" fmla="*/ 47 w 47"/>
                    <a:gd name="T17" fmla="*/ 0 h 79"/>
                    <a:gd name="T18" fmla="*/ 47 w 47"/>
                    <a:gd name="T19" fmla="*/ 0 h 79"/>
                    <a:gd name="T20" fmla="*/ 24 w 47"/>
                    <a:gd name="T21" fmla="*/ 1 h 79"/>
                    <a:gd name="T22" fmla="*/ 24 w 47"/>
                    <a:gd name="T23" fmla="*/ 1 h 79"/>
                    <a:gd name="T24" fmla="*/ 0 w 47"/>
                    <a:gd name="T25" fmla="*/ 4 h 79"/>
                    <a:gd name="T26" fmla="*/ 0 w 47"/>
                    <a:gd name="T27"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9">
                      <a:moveTo>
                        <a:pt x="0" y="4"/>
                      </a:moveTo>
                      <a:lnTo>
                        <a:pt x="0" y="4"/>
                      </a:lnTo>
                      <a:lnTo>
                        <a:pt x="0" y="79"/>
                      </a:lnTo>
                      <a:lnTo>
                        <a:pt x="0" y="79"/>
                      </a:lnTo>
                      <a:lnTo>
                        <a:pt x="24" y="78"/>
                      </a:lnTo>
                      <a:lnTo>
                        <a:pt x="24" y="78"/>
                      </a:lnTo>
                      <a:lnTo>
                        <a:pt x="47" y="76"/>
                      </a:lnTo>
                      <a:lnTo>
                        <a:pt x="47" y="76"/>
                      </a:lnTo>
                      <a:lnTo>
                        <a:pt x="47" y="0"/>
                      </a:lnTo>
                      <a:lnTo>
                        <a:pt x="47" y="0"/>
                      </a:lnTo>
                      <a:lnTo>
                        <a:pt x="24" y="1"/>
                      </a:lnTo>
                      <a:lnTo>
                        <a:pt x="24" y="1"/>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01" name="Freeform 58"/>
                <p:cNvSpPr>
                  <a:spLocks/>
                </p:cNvSpPr>
                <p:nvPr/>
              </p:nvSpPr>
              <p:spPr bwMode="auto">
                <a:xfrm>
                  <a:off x="3095625" y="5688013"/>
                  <a:ext cx="38100" cy="61912"/>
                </a:xfrm>
                <a:custGeom>
                  <a:avLst/>
                  <a:gdLst>
                    <a:gd name="T0" fmla="*/ 0 w 47"/>
                    <a:gd name="T1" fmla="*/ 3 h 78"/>
                    <a:gd name="T2" fmla="*/ 0 w 47"/>
                    <a:gd name="T3" fmla="*/ 3 h 78"/>
                    <a:gd name="T4" fmla="*/ 0 w 47"/>
                    <a:gd name="T5" fmla="*/ 78 h 78"/>
                    <a:gd name="T6" fmla="*/ 0 w 47"/>
                    <a:gd name="T7" fmla="*/ 78 h 78"/>
                    <a:gd name="T8" fmla="*/ 24 w 47"/>
                    <a:gd name="T9" fmla="*/ 78 h 78"/>
                    <a:gd name="T10" fmla="*/ 24 w 47"/>
                    <a:gd name="T11" fmla="*/ 78 h 78"/>
                    <a:gd name="T12" fmla="*/ 47 w 47"/>
                    <a:gd name="T13" fmla="*/ 77 h 78"/>
                    <a:gd name="T14" fmla="*/ 47 w 47"/>
                    <a:gd name="T15" fmla="*/ 77 h 78"/>
                    <a:gd name="T16" fmla="*/ 47 w 47"/>
                    <a:gd name="T17" fmla="*/ 0 h 78"/>
                    <a:gd name="T18" fmla="*/ 47 w 47"/>
                    <a:gd name="T19" fmla="*/ 0 h 78"/>
                    <a:gd name="T20" fmla="*/ 24 w 47"/>
                    <a:gd name="T21" fmla="*/ 2 h 78"/>
                    <a:gd name="T22" fmla="*/ 24 w 47"/>
                    <a:gd name="T23" fmla="*/ 2 h 78"/>
                    <a:gd name="T24" fmla="*/ 0 w 47"/>
                    <a:gd name="T25" fmla="*/ 3 h 78"/>
                    <a:gd name="T26" fmla="*/ 0 w 47"/>
                    <a:gd name="T2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8">
                      <a:moveTo>
                        <a:pt x="0" y="3"/>
                      </a:moveTo>
                      <a:lnTo>
                        <a:pt x="0" y="3"/>
                      </a:lnTo>
                      <a:lnTo>
                        <a:pt x="0" y="78"/>
                      </a:lnTo>
                      <a:lnTo>
                        <a:pt x="0" y="78"/>
                      </a:lnTo>
                      <a:lnTo>
                        <a:pt x="24" y="78"/>
                      </a:lnTo>
                      <a:lnTo>
                        <a:pt x="24" y="78"/>
                      </a:lnTo>
                      <a:lnTo>
                        <a:pt x="47" y="77"/>
                      </a:lnTo>
                      <a:lnTo>
                        <a:pt x="47" y="77"/>
                      </a:lnTo>
                      <a:lnTo>
                        <a:pt x="47" y="0"/>
                      </a:lnTo>
                      <a:lnTo>
                        <a:pt x="47" y="0"/>
                      </a:lnTo>
                      <a:lnTo>
                        <a:pt x="24" y="2"/>
                      </a:lnTo>
                      <a:lnTo>
                        <a:pt x="24" y="2"/>
                      </a:lnTo>
                      <a:lnTo>
                        <a:pt x="0" y="3"/>
                      </a:lnTo>
                      <a:lnTo>
                        <a:pt x="0" y="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02" name="Freeform 59"/>
                <p:cNvSpPr>
                  <a:spLocks/>
                </p:cNvSpPr>
                <p:nvPr/>
              </p:nvSpPr>
              <p:spPr bwMode="auto">
                <a:xfrm>
                  <a:off x="3095625" y="5794375"/>
                  <a:ext cx="38100" cy="61912"/>
                </a:xfrm>
                <a:custGeom>
                  <a:avLst/>
                  <a:gdLst>
                    <a:gd name="T0" fmla="*/ 0 w 47"/>
                    <a:gd name="T1" fmla="*/ 0 h 76"/>
                    <a:gd name="T2" fmla="*/ 0 w 47"/>
                    <a:gd name="T3" fmla="*/ 0 h 76"/>
                    <a:gd name="T4" fmla="*/ 0 w 47"/>
                    <a:gd name="T5" fmla="*/ 76 h 76"/>
                    <a:gd name="T6" fmla="*/ 0 w 47"/>
                    <a:gd name="T7" fmla="*/ 76 h 76"/>
                    <a:gd name="T8" fmla="*/ 24 w 47"/>
                    <a:gd name="T9" fmla="*/ 76 h 76"/>
                    <a:gd name="T10" fmla="*/ 24 w 47"/>
                    <a:gd name="T11" fmla="*/ 76 h 76"/>
                    <a:gd name="T12" fmla="*/ 47 w 47"/>
                    <a:gd name="T13" fmla="*/ 76 h 76"/>
                    <a:gd name="T14" fmla="*/ 47 w 47"/>
                    <a:gd name="T15" fmla="*/ 76 h 76"/>
                    <a:gd name="T16" fmla="*/ 47 w 47"/>
                    <a:gd name="T17" fmla="*/ 0 h 76"/>
                    <a:gd name="T18" fmla="*/ 47 w 47"/>
                    <a:gd name="T19" fmla="*/ 0 h 76"/>
                    <a:gd name="T20" fmla="*/ 24 w 47"/>
                    <a:gd name="T21" fmla="*/ 0 h 76"/>
                    <a:gd name="T22" fmla="*/ 24 w 47"/>
                    <a:gd name="T23" fmla="*/ 0 h 76"/>
                    <a:gd name="T24" fmla="*/ 0 w 47"/>
                    <a:gd name="T25" fmla="*/ 0 h 76"/>
                    <a:gd name="T26" fmla="*/ 0 w 47"/>
                    <a:gd name="T2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6">
                      <a:moveTo>
                        <a:pt x="0" y="0"/>
                      </a:moveTo>
                      <a:lnTo>
                        <a:pt x="0" y="0"/>
                      </a:lnTo>
                      <a:lnTo>
                        <a:pt x="0" y="76"/>
                      </a:lnTo>
                      <a:lnTo>
                        <a:pt x="0" y="76"/>
                      </a:lnTo>
                      <a:lnTo>
                        <a:pt x="24" y="76"/>
                      </a:lnTo>
                      <a:lnTo>
                        <a:pt x="24" y="76"/>
                      </a:lnTo>
                      <a:lnTo>
                        <a:pt x="47" y="76"/>
                      </a:lnTo>
                      <a:lnTo>
                        <a:pt x="47" y="76"/>
                      </a:lnTo>
                      <a:lnTo>
                        <a:pt x="47" y="0"/>
                      </a:lnTo>
                      <a:lnTo>
                        <a:pt x="47" y="0"/>
                      </a:lnTo>
                      <a:lnTo>
                        <a:pt x="24" y="0"/>
                      </a:lnTo>
                      <a:lnTo>
                        <a:pt x="24"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03" name="Freeform 60"/>
                <p:cNvSpPr>
                  <a:spLocks/>
                </p:cNvSpPr>
                <p:nvPr/>
              </p:nvSpPr>
              <p:spPr bwMode="auto">
                <a:xfrm>
                  <a:off x="3028950" y="5373688"/>
                  <a:ext cx="36512" cy="63500"/>
                </a:xfrm>
                <a:custGeom>
                  <a:avLst/>
                  <a:gdLst>
                    <a:gd name="T0" fmla="*/ 0 w 45"/>
                    <a:gd name="T1" fmla="*/ 5 h 81"/>
                    <a:gd name="T2" fmla="*/ 0 w 45"/>
                    <a:gd name="T3" fmla="*/ 5 h 81"/>
                    <a:gd name="T4" fmla="*/ 0 w 45"/>
                    <a:gd name="T5" fmla="*/ 81 h 81"/>
                    <a:gd name="T6" fmla="*/ 0 w 45"/>
                    <a:gd name="T7" fmla="*/ 81 h 81"/>
                    <a:gd name="T8" fmla="*/ 22 w 45"/>
                    <a:gd name="T9" fmla="*/ 78 h 81"/>
                    <a:gd name="T10" fmla="*/ 22 w 45"/>
                    <a:gd name="T11" fmla="*/ 78 h 81"/>
                    <a:gd name="T12" fmla="*/ 45 w 45"/>
                    <a:gd name="T13" fmla="*/ 76 h 81"/>
                    <a:gd name="T14" fmla="*/ 45 w 45"/>
                    <a:gd name="T15" fmla="*/ 76 h 81"/>
                    <a:gd name="T16" fmla="*/ 45 w 45"/>
                    <a:gd name="T17" fmla="*/ 0 h 81"/>
                    <a:gd name="T18" fmla="*/ 45 w 45"/>
                    <a:gd name="T19" fmla="*/ 0 h 81"/>
                    <a:gd name="T20" fmla="*/ 22 w 45"/>
                    <a:gd name="T21" fmla="*/ 3 h 81"/>
                    <a:gd name="T22" fmla="*/ 22 w 45"/>
                    <a:gd name="T23" fmla="*/ 3 h 81"/>
                    <a:gd name="T24" fmla="*/ 0 w 45"/>
                    <a:gd name="T25" fmla="*/ 5 h 81"/>
                    <a:gd name="T26" fmla="*/ 0 w 45"/>
                    <a:gd name="T27" fmla="*/ 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81">
                      <a:moveTo>
                        <a:pt x="0" y="5"/>
                      </a:moveTo>
                      <a:lnTo>
                        <a:pt x="0" y="5"/>
                      </a:lnTo>
                      <a:lnTo>
                        <a:pt x="0" y="81"/>
                      </a:lnTo>
                      <a:lnTo>
                        <a:pt x="0" y="81"/>
                      </a:lnTo>
                      <a:lnTo>
                        <a:pt x="22" y="78"/>
                      </a:lnTo>
                      <a:lnTo>
                        <a:pt x="22" y="78"/>
                      </a:lnTo>
                      <a:lnTo>
                        <a:pt x="45" y="76"/>
                      </a:lnTo>
                      <a:lnTo>
                        <a:pt x="45" y="76"/>
                      </a:lnTo>
                      <a:lnTo>
                        <a:pt x="45" y="0"/>
                      </a:lnTo>
                      <a:lnTo>
                        <a:pt x="45" y="0"/>
                      </a:lnTo>
                      <a:lnTo>
                        <a:pt x="22" y="3"/>
                      </a:lnTo>
                      <a:lnTo>
                        <a:pt x="22" y="3"/>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04" name="Freeform 61"/>
                <p:cNvSpPr>
                  <a:spLocks/>
                </p:cNvSpPr>
                <p:nvPr/>
              </p:nvSpPr>
              <p:spPr bwMode="auto">
                <a:xfrm>
                  <a:off x="3028950" y="5584825"/>
                  <a:ext cx="36512" cy="61912"/>
                </a:xfrm>
                <a:custGeom>
                  <a:avLst/>
                  <a:gdLst>
                    <a:gd name="T0" fmla="*/ 0 w 45"/>
                    <a:gd name="T1" fmla="*/ 3 h 78"/>
                    <a:gd name="T2" fmla="*/ 0 w 45"/>
                    <a:gd name="T3" fmla="*/ 3 h 78"/>
                    <a:gd name="T4" fmla="*/ 0 w 45"/>
                    <a:gd name="T5" fmla="*/ 78 h 78"/>
                    <a:gd name="T6" fmla="*/ 0 w 45"/>
                    <a:gd name="T7" fmla="*/ 78 h 78"/>
                    <a:gd name="T8" fmla="*/ 22 w 45"/>
                    <a:gd name="T9" fmla="*/ 77 h 78"/>
                    <a:gd name="T10" fmla="*/ 22 w 45"/>
                    <a:gd name="T11" fmla="*/ 77 h 78"/>
                    <a:gd name="T12" fmla="*/ 45 w 45"/>
                    <a:gd name="T13" fmla="*/ 75 h 78"/>
                    <a:gd name="T14" fmla="*/ 45 w 45"/>
                    <a:gd name="T15" fmla="*/ 75 h 78"/>
                    <a:gd name="T16" fmla="*/ 45 w 45"/>
                    <a:gd name="T17" fmla="*/ 0 h 78"/>
                    <a:gd name="T18" fmla="*/ 45 w 45"/>
                    <a:gd name="T19" fmla="*/ 0 h 78"/>
                    <a:gd name="T20" fmla="*/ 22 w 45"/>
                    <a:gd name="T21" fmla="*/ 1 h 78"/>
                    <a:gd name="T22" fmla="*/ 22 w 45"/>
                    <a:gd name="T23" fmla="*/ 1 h 78"/>
                    <a:gd name="T24" fmla="*/ 0 w 45"/>
                    <a:gd name="T25" fmla="*/ 3 h 78"/>
                    <a:gd name="T26" fmla="*/ 0 w 45"/>
                    <a:gd name="T2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8">
                      <a:moveTo>
                        <a:pt x="0" y="3"/>
                      </a:moveTo>
                      <a:lnTo>
                        <a:pt x="0" y="3"/>
                      </a:lnTo>
                      <a:lnTo>
                        <a:pt x="0" y="78"/>
                      </a:lnTo>
                      <a:lnTo>
                        <a:pt x="0" y="78"/>
                      </a:lnTo>
                      <a:lnTo>
                        <a:pt x="22" y="77"/>
                      </a:lnTo>
                      <a:lnTo>
                        <a:pt x="22" y="77"/>
                      </a:lnTo>
                      <a:lnTo>
                        <a:pt x="45" y="75"/>
                      </a:lnTo>
                      <a:lnTo>
                        <a:pt x="45" y="75"/>
                      </a:lnTo>
                      <a:lnTo>
                        <a:pt x="45" y="0"/>
                      </a:lnTo>
                      <a:lnTo>
                        <a:pt x="45" y="0"/>
                      </a:lnTo>
                      <a:lnTo>
                        <a:pt x="22" y="1"/>
                      </a:lnTo>
                      <a:lnTo>
                        <a:pt x="22" y="1"/>
                      </a:lnTo>
                      <a:lnTo>
                        <a:pt x="0" y="3"/>
                      </a:lnTo>
                      <a:lnTo>
                        <a:pt x="0" y="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05" name="Freeform 62"/>
                <p:cNvSpPr>
                  <a:spLocks/>
                </p:cNvSpPr>
                <p:nvPr/>
              </p:nvSpPr>
              <p:spPr bwMode="auto">
                <a:xfrm>
                  <a:off x="3028950" y="5691188"/>
                  <a:ext cx="36512" cy="60325"/>
                </a:xfrm>
                <a:custGeom>
                  <a:avLst/>
                  <a:gdLst>
                    <a:gd name="T0" fmla="*/ 0 w 45"/>
                    <a:gd name="T1" fmla="*/ 1 h 77"/>
                    <a:gd name="T2" fmla="*/ 0 w 45"/>
                    <a:gd name="T3" fmla="*/ 1 h 77"/>
                    <a:gd name="T4" fmla="*/ 0 w 45"/>
                    <a:gd name="T5" fmla="*/ 77 h 77"/>
                    <a:gd name="T6" fmla="*/ 0 w 45"/>
                    <a:gd name="T7" fmla="*/ 77 h 77"/>
                    <a:gd name="T8" fmla="*/ 22 w 45"/>
                    <a:gd name="T9" fmla="*/ 77 h 77"/>
                    <a:gd name="T10" fmla="*/ 22 w 45"/>
                    <a:gd name="T11" fmla="*/ 77 h 77"/>
                    <a:gd name="T12" fmla="*/ 45 w 45"/>
                    <a:gd name="T13" fmla="*/ 75 h 77"/>
                    <a:gd name="T14" fmla="*/ 45 w 45"/>
                    <a:gd name="T15" fmla="*/ 75 h 77"/>
                    <a:gd name="T16" fmla="*/ 45 w 45"/>
                    <a:gd name="T17" fmla="*/ 0 h 77"/>
                    <a:gd name="T18" fmla="*/ 45 w 45"/>
                    <a:gd name="T19" fmla="*/ 0 h 77"/>
                    <a:gd name="T20" fmla="*/ 22 w 45"/>
                    <a:gd name="T21" fmla="*/ 1 h 77"/>
                    <a:gd name="T22" fmla="*/ 22 w 45"/>
                    <a:gd name="T23" fmla="*/ 1 h 77"/>
                    <a:gd name="T24" fmla="*/ 0 w 45"/>
                    <a:gd name="T25" fmla="*/ 1 h 77"/>
                    <a:gd name="T26" fmla="*/ 0 w 45"/>
                    <a:gd name="T27"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7">
                      <a:moveTo>
                        <a:pt x="0" y="1"/>
                      </a:moveTo>
                      <a:lnTo>
                        <a:pt x="0" y="1"/>
                      </a:lnTo>
                      <a:lnTo>
                        <a:pt x="0" y="77"/>
                      </a:lnTo>
                      <a:lnTo>
                        <a:pt x="0" y="77"/>
                      </a:lnTo>
                      <a:lnTo>
                        <a:pt x="22" y="77"/>
                      </a:lnTo>
                      <a:lnTo>
                        <a:pt x="22" y="77"/>
                      </a:lnTo>
                      <a:lnTo>
                        <a:pt x="45" y="75"/>
                      </a:lnTo>
                      <a:lnTo>
                        <a:pt x="45" y="75"/>
                      </a:lnTo>
                      <a:lnTo>
                        <a:pt x="45" y="0"/>
                      </a:lnTo>
                      <a:lnTo>
                        <a:pt x="45" y="0"/>
                      </a:lnTo>
                      <a:lnTo>
                        <a:pt x="22" y="1"/>
                      </a:lnTo>
                      <a:lnTo>
                        <a:pt x="22" y="1"/>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06" name="Freeform 63"/>
                <p:cNvSpPr>
                  <a:spLocks/>
                </p:cNvSpPr>
                <p:nvPr/>
              </p:nvSpPr>
              <p:spPr bwMode="auto">
                <a:xfrm>
                  <a:off x="3028950" y="5795963"/>
                  <a:ext cx="36512" cy="60325"/>
                </a:xfrm>
                <a:custGeom>
                  <a:avLst/>
                  <a:gdLst>
                    <a:gd name="T0" fmla="*/ 0 w 45"/>
                    <a:gd name="T1" fmla="*/ 1 h 75"/>
                    <a:gd name="T2" fmla="*/ 0 w 45"/>
                    <a:gd name="T3" fmla="*/ 1 h 75"/>
                    <a:gd name="T4" fmla="*/ 0 w 45"/>
                    <a:gd name="T5" fmla="*/ 75 h 75"/>
                    <a:gd name="T6" fmla="*/ 0 w 45"/>
                    <a:gd name="T7" fmla="*/ 75 h 75"/>
                    <a:gd name="T8" fmla="*/ 22 w 45"/>
                    <a:gd name="T9" fmla="*/ 75 h 75"/>
                    <a:gd name="T10" fmla="*/ 22 w 45"/>
                    <a:gd name="T11" fmla="*/ 75 h 75"/>
                    <a:gd name="T12" fmla="*/ 45 w 45"/>
                    <a:gd name="T13" fmla="*/ 75 h 75"/>
                    <a:gd name="T14" fmla="*/ 45 w 45"/>
                    <a:gd name="T15" fmla="*/ 75 h 75"/>
                    <a:gd name="T16" fmla="*/ 45 w 45"/>
                    <a:gd name="T17" fmla="*/ 0 h 75"/>
                    <a:gd name="T18" fmla="*/ 45 w 45"/>
                    <a:gd name="T19" fmla="*/ 0 h 75"/>
                    <a:gd name="T20" fmla="*/ 22 w 45"/>
                    <a:gd name="T21" fmla="*/ 0 h 75"/>
                    <a:gd name="T22" fmla="*/ 22 w 45"/>
                    <a:gd name="T23" fmla="*/ 0 h 75"/>
                    <a:gd name="T24" fmla="*/ 0 w 45"/>
                    <a:gd name="T25" fmla="*/ 1 h 75"/>
                    <a:gd name="T26" fmla="*/ 0 w 45"/>
                    <a:gd name="T27"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5">
                      <a:moveTo>
                        <a:pt x="0" y="1"/>
                      </a:moveTo>
                      <a:lnTo>
                        <a:pt x="0" y="1"/>
                      </a:lnTo>
                      <a:lnTo>
                        <a:pt x="0" y="75"/>
                      </a:lnTo>
                      <a:lnTo>
                        <a:pt x="0" y="75"/>
                      </a:lnTo>
                      <a:lnTo>
                        <a:pt x="22" y="75"/>
                      </a:lnTo>
                      <a:lnTo>
                        <a:pt x="22" y="75"/>
                      </a:lnTo>
                      <a:lnTo>
                        <a:pt x="45" y="75"/>
                      </a:lnTo>
                      <a:lnTo>
                        <a:pt x="45" y="75"/>
                      </a:lnTo>
                      <a:lnTo>
                        <a:pt x="45" y="0"/>
                      </a:lnTo>
                      <a:lnTo>
                        <a:pt x="45" y="0"/>
                      </a:lnTo>
                      <a:lnTo>
                        <a:pt x="22" y="0"/>
                      </a:lnTo>
                      <a:lnTo>
                        <a:pt x="22" y="0"/>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grpSp>
        </p:grpSp>
        <p:grpSp>
          <p:nvGrpSpPr>
            <p:cNvPr id="107" name="Groupe 119"/>
            <p:cNvGrpSpPr>
              <a:grpSpLocks noChangeAspect="1"/>
            </p:cNvGrpSpPr>
            <p:nvPr/>
          </p:nvGrpSpPr>
          <p:grpSpPr>
            <a:xfrm>
              <a:off x="5971530" y="1958608"/>
              <a:ext cx="427111" cy="388654"/>
              <a:chOff x="4788024" y="4365104"/>
              <a:chExt cx="1634786" cy="1487590"/>
            </a:xfrm>
          </p:grpSpPr>
          <p:sp>
            <p:nvSpPr>
              <p:cNvPr id="108" name="Ellipse 5"/>
              <p:cNvSpPr/>
              <p:nvPr/>
            </p:nvSpPr>
            <p:spPr>
              <a:xfrm>
                <a:off x="4788024" y="4365104"/>
                <a:ext cx="1634786" cy="1487590"/>
              </a:xfrm>
              <a:custGeom>
                <a:avLst/>
                <a:gdLst>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636" h="2376488">
                    <a:moveTo>
                      <a:pt x="0" y="1188244"/>
                    </a:moveTo>
                    <a:cubicBezTo>
                      <a:pt x="0" y="531995"/>
                      <a:pt x="406041" y="0"/>
                      <a:pt x="1305818" y="0"/>
                    </a:cubicBezTo>
                    <a:cubicBezTo>
                      <a:pt x="2205595" y="0"/>
                      <a:pt x="2611636" y="531995"/>
                      <a:pt x="2611636" y="1188244"/>
                    </a:cubicBezTo>
                    <a:cubicBezTo>
                      <a:pt x="2611636" y="1844493"/>
                      <a:pt x="2174638" y="2376488"/>
                      <a:pt x="1305818" y="2376488"/>
                    </a:cubicBezTo>
                    <a:cubicBezTo>
                      <a:pt x="436998" y="2376488"/>
                      <a:pt x="0" y="1844493"/>
                      <a:pt x="0" y="11882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66"/>
              <p:cNvGrpSpPr/>
              <p:nvPr/>
            </p:nvGrpSpPr>
            <p:grpSpPr>
              <a:xfrm>
                <a:off x="5088756" y="4655258"/>
                <a:ext cx="1001980" cy="912774"/>
                <a:chOff x="2862263" y="5027613"/>
                <a:chExt cx="998537" cy="909637"/>
              </a:xfrm>
            </p:grpSpPr>
            <p:sp>
              <p:nvSpPr>
                <p:cNvPr id="112" name="Freeform 39"/>
                <p:cNvSpPr>
                  <a:spLocks/>
                </p:cNvSpPr>
                <p:nvPr/>
              </p:nvSpPr>
              <p:spPr bwMode="auto">
                <a:xfrm>
                  <a:off x="2862263" y="5027613"/>
                  <a:ext cx="998537" cy="909637"/>
                </a:xfrm>
                <a:custGeom>
                  <a:avLst/>
                  <a:gdLst>
                    <a:gd name="T0" fmla="*/ 0 w 1258"/>
                    <a:gd name="T1" fmla="*/ 1047 h 1146"/>
                    <a:gd name="T2" fmla="*/ 78 w 1258"/>
                    <a:gd name="T3" fmla="*/ 1047 h 1146"/>
                    <a:gd name="T4" fmla="*/ 78 w 1258"/>
                    <a:gd name="T5" fmla="*/ 364 h 1146"/>
                    <a:gd name="T6" fmla="*/ 78 w 1258"/>
                    <a:gd name="T7" fmla="*/ 321 h 1146"/>
                    <a:gd name="T8" fmla="*/ 119 w 1258"/>
                    <a:gd name="T9" fmla="*/ 315 h 1146"/>
                    <a:gd name="T10" fmla="*/ 426 w 1258"/>
                    <a:gd name="T11" fmla="*/ 270 h 1146"/>
                    <a:gd name="T12" fmla="*/ 483 w 1258"/>
                    <a:gd name="T13" fmla="*/ 261 h 1146"/>
                    <a:gd name="T14" fmla="*/ 533 w 1258"/>
                    <a:gd name="T15" fmla="*/ 282 h 1146"/>
                    <a:gd name="T16" fmla="*/ 574 w 1258"/>
                    <a:gd name="T17" fmla="*/ 707 h 1146"/>
                    <a:gd name="T18" fmla="*/ 622 w 1258"/>
                    <a:gd name="T19" fmla="*/ 726 h 1146"/>
                    <a:gd name="T20" fmla="*/ 622 w 1258"/>
                    <a:gd name="T21" fmla="*/ 103 h 1146"/>
                    <a:gd name="T22" fmla="*/ 622 w 1258"/>
                    <a:gd name="T23" fmla="*/ 60 h 1146"/>
                    <a:gd name="T24" fmla="*/ 663 w 1258"/>
                    <a:gd name="T25" fmla="*/ 54 h 1146"/>
                    <a:gd name="T26" fmla="*/ 971 w 1258"/>
                    <a:gd name="T27" fmla="*/ 8 h 1146"/>
                    <a:gd name="T28" fmla="*/ 1027 w 1258"/>
                    <a:gd name="T29" fmla="*/ 0 h 1146"/>
                    <a:gd name="T30" fmla="*/ 1198 w 1258"/>
                    <a:gd name="T31" fmla="*/ 58 h 1146"/>
                    <a:gd name="T32" fmla="*/ 1198 w 1258"/>
                    <a:gd name="T33" fmla="*/ 1047 h 1146"/>
                    <a:gd name="T34" fmla="*/ 1258 w 1258"/>
                    <a:gd name="T35" fmla="*/ 1047 h 1146"/>
                    <a:gd name="T36" fmla="*/ 1258 w 1258"/>
                    <a:gd name="T37" fmla="*/ 1146 h 1146"/>
                    <a:gd name="T38" fmla="*/ 978 w 1258"/>
                    <a:gd name="T39" fmla="*/ 1146 h 1146"/>
                    <a:gd name="T40" fmla="*/ 942 w 1258"/>
                    <a:gd name="T41" fmla="*/ 1146 h 1146"/>
                    <a:gd name="T42" fmla="*/ 942 w 1258"/>
                    <a:gd name="T43" fmla="*/ 1096 h 1146"/>
                    <a:gd name="T44" fmla="*/ 942 w 1258"/>
                    <a:gd name="T45" fmla="*/ 102 h 1146"/>
                    <a:gd name="T46" fmla="*/ 707 w 1258"/>
                    <a:gd name="T47" fmla="*/ 132 h 1146"/>
                    <a:gd name="T48" fmla="*/ 707 w 1258"/>
                    <a:gd name="T49" fmla="*/ 1096 h 1146"/>
                    <a:gd name="T50" fmla="*/ 707 w 1258"/>
                    <a:gd name="T51" fmla="*/ 1146 h 1146"/>
                    <a:gd name="T52" fmla="*/ 714 w 1258"/>
                    <a:gd name="T53" fmla="*/ 1146 h 1146"/>
                    <a:gd name="T54" fmla="*/ 544 w 1258"/>
                    <a:gd name="T55" fmla="*/ 1146 h 1146"/>
                    <a:gd name="T56" fmla="*/ 433 w 1258"/>
                    <a:gd name="T57" fmla="*/ 1146 h 1146"/>
                    <a:gd name="T58" fmla="*/ 399 w 1258"/>
                    <a:gd name="T59" fmla="*/ 1146 h 1146"/>
                    <a:gd name="T60" fmla="*/ 399 w 1258"/>
                    <a:gd name="T61" fmla="*/ 1096 h 1146"/>
                    <a:gd name="T62" fmla="*/ 399 w 1258"/>
                    <a:gd name="T63" fmla="*/ 356 h 1146"/>
                    <a:gd name="T64" fmla="*/ 154 w 1258"/>
                    <a:gd name="T65" fmla="*/ 387 h 1146"/>
                    <a:gd name="T66" fmla="*/ 154 w 1258"/>
                    <a:gd name="T67" fmla="*/ 1096 h 1146"/>
                    <a:gd name="T68" fmla="*/ 154 w 1258"/>
                    <a:gd name="T69" fmla="*/ 1146 h 1146"/>
                    <a:gd name="T70" fmla="*/ 127 w 1258"/>
                    <a:gd name="T71" fmla="*/ 1146 h 1146"/>
                    <a:gd name="T72" fmla="*/ 0 w 1258"/>
                    <a:gd name="T73" fmla="*/ 1146 h 1146"/>
                    <a:gd name="T74" fmla="*/ 0 w 1258"/>
                    <a:gd name="T75" fmla="*/ 1047 h 1146"/>
                    <a:gd name="T76" fmla="*/ 0 w 1258"/>
                    <a:gd name="T77" fmla="*/ 1047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8" h="1146">
                      <a:moveTo>
                        <a:pt x="0" y="1047"/>
                      </a:moveTo>
                      <a:lnTo>
                        <a:pt x="78" y="1047"/>
                      </a:lnTo>
                      <a:lnTo>
                        <a:pt x="78" y="364"/>
                      </a:lnTo>
                      <a:lnTo>
                        <a:pt x="78" y="321"/>
                      </a:lnTo>
                      <a:lnTo>
                        <a:pt x="119" y="315"/>
                      </a:lnTo>
                      <a:lnTo>
                        <a:pt x="426" y="270"/>
                      </a:lnTo>
                      <a:lnTo>
                        <a:pt x="483" y="261"/>
                      </a:lnTo>
                      <a:lnTo>
                        <a:pt x="533" y="282"/>
                      </a:lnTo>
                      <a:lnTo>
                        <a:pt x="574" y="707"/>
                      </a:lnTo>
                      <a:lnTo>
                        <a:pt x="622" y="726"/>
                      </a:lnTo>
                      <a:lnTo>
                        <a:pt x="622" y="103"/>
                      </a:lnTo>
                      <a:lnTo>
                        <a:pt x="622" y="60"/>
                      </a:lnTo>
                      <a:lnTo>
                        <a:pt x="663" y="54"/>
                      </a:lnTo>
                      <a:lnTo>
                        <a:pt x="971" y="8"/>
                      </a:lnTo>
                      <a:lnTo>
                        <a:pt x="1027" y="0"/>
                      </a:lnTo>
                      <a:lnTo>
                        <a:pt x="1198" y="58"/>
                      </a:lnTo>
                      <a:lnTo>
                        <a:pt x="1198" y="1047"/>
                      </a:lnTo>
                      <a:lnTo>
                        <a:pt x="1258" y="1047"/>
                      </a:lnTo>
                      <a:lnTo>
                        <a:pt x="1258" y="1146"/>
                      </a:lnTo>
                      <a:lnTo>
                        <a:pt x="978" y="1146"/>
                      </a:lnTo>
                      <a:lnTo>
                        <a:pt x="942" y="1146"/>
                      </a:lnTo>
                      <a:lnTo>
                        <a:pt x="942" y="1096"/>
                      </a:lnTo>
                      <a:lnTo>
                        <a:pt x="942" y="102"/>
                      </a:lnTo>
                      <a:lnTo>
                        <a:pt x="707" y="132"/>
                      </a:lnTo>
                      <a:lnTo>
                        <a:pt x="707" y="1096"/>
                      </a:lnTo>
                      <a:lnTo>
                        <a:pt x="707" y="1146"/>
                      </a:lnTo>
                      <a:lnTo>
                        <a:pt x="714" y="1146"/>
                      </a:lnTo>
                      <a:lnTo>
                        <a:pt x="544" y="1146"/>
                      </a:lnTo>
                      <a:lnTo>
                        <a:pt x="433" y="1146"/>
                      </a:lnTo>
                      <a:lnTo>
                        <a:pt x="399" y="1146"/>
                      </a:lnTo>
                      <a:lnTo>
                        <a:pt x="399" y="1096"/>
                      </a:lnTo>
                      <a:lnTo>
                        <a:pt x="399" y="356"/>
                      </a:lnTo>
                      <a:lnTo>
                        <a:pt x="154" y="387"/>
                      </a:lnTo>
                      <a:lnTo>
                        <a:pt x="154" y="1096"/>
                      </a:lnTo>
                      <a:lnTo>
                        <a:pt x="154" y="1146"/>
                      </a:lnTo>
                      <a:lnTo>
                        <a:pt x="127" y="1146"/>
                      </a:lnTo>
                      <a:lnTo>
                        <a:pt x="0" y="1146"/>
                      </a:lnTo>
                      <a:lnTo>
                        <a:pt x="0" y="1047"/>
                      </a:lnTo>
                      <a:lnTo>
                        <a:pt x="0" y="10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13" name="Freeform 40"/>
                <p:cNvSpPr>
                  <a:spLocks/>
                </p:cNvSpPr>
                <p:nvPr/>
              </p:nvSpPr>
              <p:spPr bwMode="auto">
                <a:xfrm>
                  <a:off x="3529013" y="5270500"/>
                  <a:ext cx="38100" cy="65087"/>
                </a:xfrm>
                <a:custGeom>
                  <a:avLst/>
                  <a:gdLst>
                    <a:gd name="T0" fmla="*/ 0 w 48"/>
                    <a:gd name="T1" fmla="*/ 5 h 81"/>
                    <a:gd name="T2" fmla="*/ 0 w 48"/>
                    <a:gd name="T3" fmla="*/ 5 h 81"/>
                    <a:gd name="T4" fmla="*/ 0 w 48"/>
                    <a:gd name="T5" fmla="*/ 81 h 81"/>
                    <a:gd name="T6" fmla="*/ 0 w 48"/>
                    <a:gd name="T7" fmla="*/ 81 h 81"/>
                    <a:gd name="T8" fmla="*/ 24 w 48"/>
                    <a:gd name="T9" fmla="*/ 79 h 81"/>
                    <a:gd name="T10" fmla="*/ 24 w 48"/>
                    <a:gd name="T11" fmla="*/ 79 h 81"/>
                    <a:gd name="T12" fmla="*/ 48 w 48"/>
                    <a:gd name="T13" fmla="*/ 76 h 81"/>
                    <a:gd name="T14" fmla="*/ 48 w 48"/>
                    <a:gd name="T15" fmla="*/ 76 h 81"/>
                    <a:gd name="T16" fmla="*/ 48 w 48"/>
                    <a:gd name="T17" fmla="*/ 0 h 81"/>
                    <a:gd name="T18" fmla="*/ 48 w 48"/>
                    <a:gd name="T19" fmla="*/ 0 h 81"/>
                    <a:gd name="T20" fmla="*/ 24 w 48"/>
                    <a:gd name="T21" fmla="*/ 2 h 81"/>
                    <a:gd name="T22" fmla="*/ 24 w 48"/>
                    <a:gd name="T23" fmla="*/ 2 h 81"/>
                    <a:gd name="T24" fmla="*/ 0 w 48"/>
                    <a:gd name="T25" fmla="*/ 5 h 81"/>
                    <a:gd name="T26" fmla="*/ 0 w 48"/>
                    <a:gd name="T27" fmla="*/ 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81">
                      <a:moveTo>
                        <a:pt x="0" y="5"/>
                      </a:moveTo>
                      <a:lnTo>
                        <a:pt x="0" y="5"/>
                      </a:lnTo>
                      <a:lnTo>
                        <a:pt x="0" y="81"/>
                      </a:lnTo>
                      <a:lnTo>
                        <a:pt x="0" y="81"/>
                      </a:lnTo>
                      <a:lnTo>
                        <a:pt x="24" y="79"/>
                      </a:lnTo>
                      <a:lnTo>
                        <a:pt x="24" y="79"/>
                      </a:lnTo>
                      <a:lnTo>
                        <a:pt x="48" y="76"/>
                      </a:lnTo>
                      <a:lnTo>
                        <a:pt x="48" y="76"/>
                      </a:lnTo>
                      <a:lnTo>
                        <a:pt x="48" y="0"/>
                      </a:lnTo>
                      <a:lnTo>
                        <a:pt x="48" y="0"/>
                      </a:lnTo>
                      <a:lnTo>
                        <a:pt x="24" y="2"/>
                      </a:lnTo>
                      <a:lnTo>
                        <a:pt x="24" y="2"/>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14" name="Freeform 41"/>
                <p:cNvSpPr>
                  <a:spLocks/>
                </p:cNvSpPr>
                <p:nvPr/>
              </p:nvSpPr>
              <p:spPr bwMode="auto">
                <a:xfrm>
                  <a:off x="3529013" y="5164138"/>
                  <a:ext cx="38100" cy="65087"/>
                </a:xfrm>
                <a:custGeom>
                  <a:avLst/>
                  <a:gdLst>
                    <a:gd name="T0" fmla="*/ 0 w 48"/>
                    <a:gd name="T1" fmla="*/ 6 h 81"/>
                    <a:gd name="T2" fmla="*/ 0 w 48"/>
                    <a:gd name="T3" fmla="*/ 6 h 81"/>
                    <a:gd name="T4" fmla="*/ 0 w 48"/>
                    <a:gd name="T5" fmla="*/ 81 h 81"/>
                    <a:gd name="T6" fmla="*/ 0 w 48"/>
                    <a:gd name="T7" fmla="*/ 81 h 81"/>
                    <a:gd name="T8" fmla="*/ 24 w 48"/>
                    <a:gd name="T9" fmla="*/ 79 h 81"/>
                    <a:gd name="T10" fmla="*/ 24 w 48"/>
                    <a:gd name="T11" fmla="*/ 79 h 81"/>
                    <a:gd name="T12" fmla="*/ 48 w 48"/>
                    <a:gd name="T13" fmla="*/ 76 h 81"/>
                    <a:gd name="T14" fmla="*/ 48 w 48"/>
                    <a:gd name="T15" fmla="*/ 76 h 81"/>
                    <a:gd name="T16" fmla="*/ 48 w 48"/>
                    <a:gd name="T17" fmla="*/ 0 h 81"/>
                    <a:gd name="T18" fmla="*/ 48 w 48"/>
                    <a:gd name="T19" fmla="*/ 0 h 81"/>
                    <a:gd name="T20" fmla="*/ 24 w 48"/>
                    <a:gd name="T21" fmla="*/ 2 h 81"/>
                    <a:gd name="T22" fmla="*/ 24 w 48"/>
                    <a:gd name="T23" fmla="*/ 2 h 81"/>
                    <a:gd name="T24" fmla="*/ 0 w 48"/>
                    <a:gd name="T25" fmla="*/ 6 h 81"/>
                    <a:gd name="T26" fmla="*/ 0 w 48"/>
                    <a:gd name="T27"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81">
                      <a:moveTo>
                        <a:pt x="0" y="6"/>
                      </a:moveTo>
                      <a:lnTo>
                        <a:pt x="0" y="6"/>
                      </a:lnTo>
                      <a:lnTo>
                        <a:pt x="0" y="81"/>
                      </a:lnTo>
                      <a:lnTo>
                        <a:pt x="0" y="81"/>
                      </a:lnTo>
                      <a:lnTo>
                        <a:pt x="24" y="79"/>
                      </a:lnTo>
                      <a:lnTo>
                        <a:pt x="24" y="79"/>
                      </a:lnTo>
                      <a:lnTo>
                        <a:pt x="48" y="76"/>
                      </a:lnTo>
                      <a:lnTo>
                        <a:pt x="48" y="76"/>
                      </a:lnTo>
                      <a:lnTo>
                        <a:pt x="48" y="0"/>
                      </a:lnTo>
                      <a:lnTo>
                        <a:pt x="48" y="0"/>
                      </a:lnTo>
                      <a:lnTo>
                        <a:pt x="24" y="2"/>
                      </a:lnTo>
                      <a:lnTo>
                        <a:pt x="24" y="2"/>
                      </a:lnTo>
                      <a:lnTo>
                        <a:pt x="0" y="6"/>
                      </a:lnTo>
                      <a:lnTo>
                        <a:pt x="0" y="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15" name="Freeform 42"/>
                <p:cNvSpPr>
                  <a:spLocks/>
                </p:cNvSpPr>
                <p:nvPr/>
              </p:nvSpPr>
              <p:spPr bwMode="auto">
                <a:xfrm>
                  <a:off x="3529013" y="5378450"/>
                  <a:ext cx="38100" cy="63500"/>
                </a:xfrm>
                <a:custGeom>
                  <a:avLst/>
                  <a:gdLst>
                    <a:gd name="T0" fmla="*/ 0 w 48"/>
                    <a:gd name="T1" fmla="*/ 4 h 81"/>
                    <a:gd name="T2" fmla="*/ 0 w 48"/>
                    <a:gd name="T3" fmla="*/ 4 h 81"/>
                    <a:gd name="T4" fmla="*/ 0 w 48"/>
                    <a:gd name="T5" fmla="*/ 81 h 81"/>
                    <a:gd name="T6" fmla="*/ 0 w 48"/>
                    <a:gd name="T7" fmla="*/ 81 h 81"/>
                    <a:gd name="T8" fmla="*/ 24 w 48"/>
                    <a:gd name="T9" fmla="*/ 78 h 81"/>
                    <a:gd name="T10" fmla="*/ 24 w 48"/>
                    <a:gd name="T11" fmla="*/ 78 h 81"/>
                    <a:gd name="T12" fmla="*/ 48 w 48"/>
                    <a:gd name="T13" fmla="*/ 77 h 81"/>
                    <a:gd name="T14" fmla="*/ 48 w 48"/>
                    <a:gd name="T15" fmla="*/ 77 h 81"/>
                    <a:gd name="T16" fmla="*/ 48 w 48"/>
                    <a:gd name="T17" fmla="*/ 0 h 81"/>
                    <a:gd name="T18" fmla="*/ 48 w 48"/>
                    <a:gd name="T19" fmla="*/ 0 h 81"/>
                    <a:gd name="T20" fmla="*/ 24 w 48"/>
                    <a:gd name="T21" fmla="*/ 3 h 81"/>
                    <a:gd name="T22" fmla="*/ 24 w 48"/>
                    <a:gd name="T23" fmla="*/ 3 h 81"/>
                    <a:gd name="T24" fmla="*/ 0 w 48"/>
                    <a:gd name="T25" fmla="*/ 4 h 81"/>
                    <a:gd name="T26" fmla="*/ 0 w 48"/>
                    <a:gd name="T2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81">
                      <a:moveTo>
                        <a:pt x="0" y="4"/>
                      </a:moveTo>
                      <a:lnTo>
                        <a:pt x="0" y="4"/>
                      </a:lnTo>
                      <a:lnTo>
                        <a:pt x="0" y="81"/>
                      </a:lnTo>
                      <a:lnTo>
                        <a:pt x="0" y="81"/>
                      </a:lnTo>
                      <a:lnTo>
                        <a:pt x="24" y="78"/>
                      </a:lnTo>
                      <a:lnTo>
                        <a:pt x="24" y="78"/>
                      </a:lnTo>
                      <a:lnTo>
                        <a:pt x="48" y="77"/>
                      </a:lnTo>
                      <a:lnTo>
                        <a:pt x="48" y="77"/>
                      </a:lnTo>
                      <a:lnTo>
                        <a:pt x="48" y="0"/>
                      </a:lnTo>
                      <a:lnTo>
                        <a:pt x="48" y="0"/>
                      </a:lnTo>
                      <a:lnTo>
                        <a:pt x="24" y="3"/>
                      </a:lnTo>
                      <a:lnTo>
                        <a:pt x="24" y="3"/>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16" name="Freeform 43"/>
                <p:cNvSpPr>
                  <a:spLocks/>
                </p:cNvSpPr>
                <p:nvPr/>
              </p:nvSpPr>
              <p:spPr bwMode="auto">
                <a:xfrm>
                  <a:off x="3529013" y="5484813"/>
                  <a:ext cx="38100" cy="61912"/>
                </a:xfrm>
                <a:custGeom>
                  <a:avLst/>
                  <a:gdLst>
                    <a:gd name="T0" fmla="*/ 0 w 48"/>
                    <a:gd name="T1" fmla="*/ 2 h 77"/>
                    <a:gd name="T2" fmla="*/ 0 w 48"/>
                    <a:gd name="T3" fmla="*/ 2 h 77"/>
                    <a:gd name="T4" fmla="*/ 0 w 48"/>
                    <a:gd name="T5" fmla="*/ 77 h 77"/>
                    <a:gd name="T6" fmla="*/ 0 w 48"/>
                    <a:gd name="T7" fmla="*/ 77 h 77"/>
                    <a:gd name="T8" fmla="*/ 24 w 48"/>
                    <a:gd name="T9" fmla="*/ 76 h 77"/>
                    <a:gd name="T10" fmla="*/ 24 w 48"/>
                    <a:gd name="T11" fmla="*/ 76 h 77"/>
                    <a:gd name="T12" fmla="*/ 48 w 48"/>
                    <a:gd name="T13" fmla="*/ 76 h 77"/>
                    <a:gd name="T14" fmla="*/ 48 w 48"/>
                    <a:gd name="T15" fmla="*/ 76 h 77"/>
                    <a:gd name="T16" fmla="*/ 48 w 48"/>
                    <a:gd name="T17" fmla="*/ 0 h 77"/>
                    <a:gd name="T18" fmla="*/ 48 w 48"/>
                    <a:gd name="T19" fmla="*/ 0 h 77"/>
                    <a:gd name="T20" fmla="*/ 24 w 48"/>
                    <a:gd name="T21" fmla="*/ 1 h 77"/>
                    <a:gd name="T22" fmla="*/ 24 w 48"/>
                    <a:gd name="T23" fmla="*/ 1 h 77"/>
                    <a:gd name="T24" fmla="*/ 0 w 48"/>
                    <a:gd name="T25" fmla="*/ 2 h 77"/>
                    <a:gd name="T26" fmla="*/ 0 w 48"/>
                    <a:gd name="T27" fmla="*/ 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7">
                      <a:moveTo>
                        <a:pt x="0" y="2"/>
                      </a:moveTo>
                      <a:lnTo>
                        <a:pt x="0" y="2"/>
                      </a:lnTo>
                      <a:lnTo>
                        <a:pt x="0" y="77"/>
                      </a:lnTo>
                      <a:lnTo>
                        <a:pt x="0" y="77"/>
                      </a:lnTo>
                      <a:lnTo>
                        <a:pt x="24" y="76"/>
                      </a:lnTo>
                      <a:lnTo>
                        <a:pt x="24" y="76"/>
                      </a:lnTo>
                      <a:lnTo>
                        <a:pt x="48" y="76"/>
                      </a:lnTo>
                      <a:lnTo>
                        <a:pt x="48" y="76"/>
                      </a:lnTo>
                      <a:lnTo>
                        <a:pt x="48" y="0"/>
                      </a:lnTo>
                      <a:lnTo>
                        <a:pt x="48" y="0"/>
                      </a:lnTo>
                      <a:lnTo>
                        <a:pt x="24" y="1"/>
                      </a:lnTo>
                      <a:lnTo>
                        <a:pt x="24" y="1"/>
                      </a:lnTo>
                      <a:lnTo>
                        <a:pt x="0" y="2"/>
                      </a:lnTo>
                      <a:lnTo>
                        <a:pt x="0" y="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17" name="Freeform 44"/>
                <p:cNvSpPr>
                  <a:spLocks/>
                </p:cNvSpPr>
                <p:nvPr/>
              </p:nvSpPr>
              <p:spPr bwMode="auto">
                <a:xfrm>
                  <a:off x="3529013" y="5591175"/>
                  <a:ext cx="38100" cy="61912"/>
                </a:xfrm>
                <a:custGeom>
                  <a:avLst/>
                  <a:gdLst>
                    <a:gd name="T0" fmla="*/ 0 w 48"/>
                    <a:gd name="T1" fmla="*/ 1 h 78"/>
                    <a:gd name="T2" fmla="*/ 0 w 48"/>
                    <a:gd name="T3" fmla="*/ 1 h 78"/>
                    <a:gd name="T4" fmla="*/ 0 w 48"/>
                    <a:gd name="T5" fmla="*/ 78 h 78"/>
                    <a:gd name="T6" fmla="*/ 0 w 48"/>
                    <a:gd name="T7" fmla="*/ 78 h 78"/>
                    <a:gd name="T8" fmla="*/ 24 w 48"/>
                    <a:gd name="T9" fmla="*/ 78 h 78"/>
                    <a:gd name="T10" fmla="*/ 24 w 48"/>
                    <a:gd name="T11" fmla="*/ 78 h 78"/>
                    <a:gd name="T12" fmla="*/ 48 w 48"/>
                    <a:gd name="T13" fmla="*/ 76 h 78"/>
                    <a:gd name="T14" fmla="*/ 48 w 48"/>
                    <a:gd name="T15" fmla="*/ 76 h 78"/>
                    <a:gd name="T16" fmla="*/ 48 w 48"/>
                    <a:gd name="T17" fmla="*/ 0 h 78"/>
                    <a:gd name="T18" fmla="*/ 48 w 48"/>
                    <a:gd name="T19" fmla="*/ 0 h 78"/>
                    <a:gd name="T20" fmla="*/ 24 w 48"/>
                    <a:gd name="T21" fmla="*/ 1 h 78"/>
                    <a:gd name="T22" fmla="*/ 24 w 48"/>
                    <a:gd name="T23" fmla="*/ 1 h 78"/>
                    <a:gd name="T24" fmla="*/ 0 w 48"/>
                    <a:gd name="T25" fmla="*/ 1 h 78"/>
                    <a:gd name="T26" fmla="*/ 0 w 48"/>
                    <a:gd name="T27"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8">
                      <a:moveTo>
                        <a:pt x="0" y="1"/>
                      </a:moveTo>
                      <a:lnTo>
                        <a:pt x="0" y="1"/>
                      </a:lnTo>
                      <a:lnTo>
                        <a:pt x="0" y="78"/>
                      </a:lnTo>
                      <a:lnTo>
                        <a:pt x="0" y="78"/>
                      </a:lnTo>
                      <a:lnTo>
                        <a:pt x="24" y="78"/>
                      </a:lnTo>
                      <a:lnTo>
                        <a:pt x="24" y="78"/>
                      </a:lnTo>
                      <a:lnTo>
                        <a:pt x="48" y="76"/>
                      </a:lnTo>
                      <a:lnTo>
                        <a:pt x="48" y="76"/>
                      </a:lnTo>
                      <a:lnTo>
                        <a:pt x="48" y="0"/>
                      </a:lnTo>
                      <a:lnTo>
                        <a:pt x="48" y="0"/>
                      </a:lnTo>
                      <a:lnTo>
                        <a:pt x="24" y="1"/>
                      </a:lnTo>
                      <a:lnTo>
                        <a:pt x="24" y="1"/>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19" name="Freeform 45"/>
                <p:cNvSpPr>
                  <a:spLocks/>
                </p:cNvSpPr>
                <p:nvPr/>
              </p:nvSpPr>
              <p:spPr bwMode="auto">
                <a:xfrm>
                  <a:off x="3462338" y="5278438"/>
                  <a:ext cx="36512" cy="61912"/>
                </a:xfrm>
                <a:custGeom>
                  <a:avLst/>
                  <a:gdLst>
                    <a:gd name="T0" fmla="*/ 0 w 46"/>
                    <a:gd name="T1" fmla="*/ 5 h 79"/>
                    <a:gd name="T2" fmla="*/ 0 w 46"/>
                    <a:gd name="T3" fmla="*/ 5 h 79"/>
                    <a:gd name="T4" fmla="*/ 0 w 46"/>
                    <a:gd name="T5" fmla="*/ 79 h 79"/>
                    <a:gd name="T6" fmla="*/ 0 w 46"/>
                    <a:gd name="T7" fmla="*/ 79 h 79"/>
                    <a:gd name="T8" fmla="*/ 23 w 46"/>
                    <a:gd name="T9" fmla="*/ 78 h 79"/>
                    <a:gd name="T10" fmla="*/ 23 w 46"/>
                    <a:gd name="T11" fmla="*/ 78 h 79"/>
                    <a:gd name="T12" fmla="*/ 46 w 46"/>
                    <a:gd name="T13" fmla="*/ 75 h 79"/>
                    <a:gd name="T14" fmla="*/ 46 w 46"/>
                    <a:gd name="T15" fmla="*/ 75 h 79"/>
                    <a:gd name="T16" fmla="*/ 46 w 46"/>
                    <a:gd name="T17" fmla="*/ 0 h 79"/>
                    <a:gd name="T18" fmla="*/ 46 w 46"/>
                    <a:gd name="T19" fmla="*/ 0 h 79"/>
                    <a:gd name="T20" fmla="*/ 23 w 46"/>
                    <a:gd name="T21" fmla="*/ 2 h 79"/>
                    <a:gd name="T22" fmla="*/ 23 w 46"/>
                    <a:gd name="T23" fmla="*/ 2 h 79"/>
                    <a:gd name="T24" fmla="*/ 0 w 46"/>
                    <a:gd name="T25" fmla="*/ 5 h 79"/>
                    <a:gd name="T26" fmla="*/ 0 w 46"/>
                    <a:gd name="T27" fmla="*/ 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9">
                      <a:moveTo>
                        <a:pt x="0" y="5"/>
                      </a:moveTo>
                      <a:lnTo>
                        <a:pt x="0" y="5"/>
                      </a:lnTo>
                      <a:lnTo>
                        <a:pt x="0" y="79"/>
                      </a:lnTo>
                      <a:lnTo>
                        <a:pt x="0" y="79"/>
                      </a:lnTo>
                      <a:lnTo>
                        <a:pt x="23" y="78"/>
                      </a:lnTo>
                      <a:lnTo>
                        <a:pt x="23" y="78"/>
                      </a:lnTo>
                      <a:lnTo>
                        <a:pt x="46" y="75"/>
                      </a:lnTo>
                      <a:lnTo>
                        <a:pt x="46" y="75"/>
                      </a:lnTo>
                      <a:lnTo>
                        <a:pt x="46" y="0"/>
                      </a:lnTo>
                      <a:lnTo>
                        <a:pt x="46" y="0"/>
                      </a:lnTo>
                      <a:lnTo>
                        <a:pt x="23" y="2"/>
                      </a:lnTo>
                      <a:lnTo>
                        <a:pt x="23" y="2"/>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20" name="Freeform 46"/>
                <p:cNvSpPr>
                  <a:spLocks/>
                </p:cNvSpPr>
                <p:nvPr/>
              </p:nvSpPr>
              <p:spPr bwMode="auto">
                <a:xfrm>
                  <a:off x="3462338" y="5173663"/>
                  <a:ext cx="36512" cy="63500"/>
                </a:xfrm>
                <a:custGeom>
                  <a:avLst/>
                  <a:gdLst>
                    <a:gd name="T0" fmla="*/ 0 w 46"/>
                    <a:gd name="T1" fmla="*/ 6 h 80"/>
                    <a:gd name="T2" fmla="*/ 0 w 46"/>
                    <a:gd name="T3" fmla="*/ 6 h 80"/>
                    <a:gd name="T4" fmla="*/ 0 w 46"/>
                    <a:gd name="T5" fmla="*/ 80 h 80"/>
                    <a:gd name="T6" fmla="*/ 0 w 46"/>
                    <a:gd name="T7" fmla="*/ 80 h 80"/>
                    <a:gd name="T8" fmla="*/ 23 w 46"/>
                    <a:gd name="T9" fmla="*/ 78 h 80"/>
                    <a:gd name="T10" fmla="*/ 23 w 46"/>
                    <a:gd name="T11" fmla="*/ 78 h 80"/>
                    <a:gd name="T12" fmla="*/ 46 w 46"/>
                    <a:gd name="T13" fmla="*/ 75 h 80"/>
                    <a:gd name="T14" fmla="*/ 46 w 46"/>
                    <a:gd name="T15" fmla="*/ 75 h 80"/>
                    <a:gd name="T16" fmla="*/ 46 w 46"/>
                    <a:gd name="T17" fmla="*/ 0 h 80"/>
                    <a:gd name="T18" fmla="*/ 46 w 46"/>
                    <a:gd name="T19" fmla="*/ 0 h 80"/>
                    <a:gd name="T20" fmla="*/ 23 w 46"/>
                    <a:gd name="T21" fmla="*/ 3 h 80"/>
                    <a:gd name="T22" fmla="*/ 23 w 46"/>
                    <a:gd name="T23" fmla="*/ 3 h 80"/>
                    <a:gd name="T24" fmla="*/ 0 w 46"/>
                    <a:gd name="T25" fmla="*/ 6 h 80"/>
                    <a:gd name="T26" fmla="*/ 0 w 46"/>
                    <a:gd name="T27" fmla="*/ 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0">
                      <a:moveTo>
                        <a:pt x="0" y="6"/>
                      </a:moveTo>
                      <a:lnTo>
                        <a:pt x="0" y="6"/>
                      </a:lnTo>
                      <a:lnTo>
                        <a:pt x="0" y="80"/>
                      </a:lnTo>
                      <a:lnTo>
                        <a:pt x="0" y="80"/>
                      </a:lnTo>
                      <a:lnTo>
                        <a:pt x="23" y="78"/>
                      </a:lnTo>
                      <a:lnTo>
                        <a:pt x="23" y="78"/>
                      </a:lnTo>
                      <a:lnTo>
                        <a:pt x="46" y="75"/>
                      </a:lnTo>
                      <a:lnTo>
                        <a:pt x="46" y="75"/>
                      </a:lnTo>
                      <a:lnTo>
                        <a:pt x="46" y="0"/>
                      </a:lnTo>
                      <a:lnTo>
                        <a:pt x="46" y="0"/>
                      </a:lnTo>
                      <a:lnTo>
                        <a:pt x="23" y="3"/>
                      </a:lnTo>
                      <a:lnTo>
                        <a:pt x="23" y="3"/>
                      </a:lnTo>
                      <a:lnTo>
                        <a:pt x="0" y="6"/>
                      </a:lnTo>
                      <a:lnTo>
                        <a:pt x="0" y="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21" name="Freeform 47"/>
                <p:cNvSpPr>
                  <a:spLocks/>
                </p:cNvSpPr>
                <p:nvPr/>
              </p:nvSpPr>
              <p:spPr bwMode="auto">
                <a:xfrm>
                  <a:off x="3462338" y="5383213"/>
                  <a:ext cx="36512" cy="63500"/>
                </a:xfrm>
                <a:custGeom>
                  <a:avLst/>
                  <a:gdLst>
                    <a:gd name="T0" fmla="*/ 0 w 46"/>
                    <a:gd name="T1" fmla="*/ 4 h 79"/>
                    <a:gd name="T2" fmla="*/ 0 w 46"/>
                    <a:gd name="T3" fmla="*/ 4 h 79"/>
                    <a:gd name="T4" fmla="*/ 0 w 46"/>
                    <a:gd name="T5" fmla="*/ 79 h 79"/>
                    <a:gd name="T6" fmla="*/ 0 w 46"/>
                    <a:gd name="T7" fmla="*/ 79 h 79"/>
                    <a:gd name="T8" fmla="*/ 23 w 46"/>
                    <a:gd name="T9" fmla="*/ 76 h 79"/>
                    <a:gd name="T10" fmla="*/ 23 w 46"/>
                    <a:gd name="T11" fmla="*/ 76 h 79"/>
                    <a:gd name="T12" fmla="*/ 46 w 46"/>
                    <a:gd name="T13" fmla="*/ 75 h 79"/>
                    <a:gd name="T14" fmla="*/ 46 w 46"/>
                    <a:gd name="T15" fmla="*/ 75 h 79"/>
                    <a:gd name="T16" fmla="*/ 46 w 46"/>
                    <a:gd name="T17" fmla="*/ 0 h 79"/>
                    <a:gd name="T18" fmla="*/ 46 w 46"/>
                    <a:gd name="T19" fmla="*/ 0 h 79"/>
                    <a:gd name="T20" fmla="*/ 23 w 46"/>
                    <a:gd name="T21" fmla="*/ 1 h 79"/>
                    <a:gd name="T22" fmla="*/ 23 w 46"/>
                    <a:gd name="T23" fmla="*/ 1 h 79"/>
                    <a:gd name="T24" fmla="*/ 0 w 46"/>
                    <a:gd name="T25" fmla="*/ 4 h 79"/>
                    <a:gd name="T26" fmla="*/ 0 w 46"/>
                    <a:gd name="T27"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9">
                      <a:moveTo>
                        <a:pt x="0" y="4"/>
                      </a:moveTo>
                      <a:lnTo>
                        <a:pt x="0" y="4"/>
                      </a:lnTo>
                      <a:lnTo>
                        <a:pt x="0" y="79"/>
                      </a:lnTo>
                      <a:lnTo>
                        <a:pt x="0" y="79"/>
                      </a:lnTo>
                      <a:lnTo>
                        <a:pt x="23" y="76"/>
                      </a:lnTo>
                      <a:lnTo>
                        <a:pt x="23" y="76"/>
                      </a:lnTo>
                      <a:lnTo>
                        <a:pt x="46" y="75"/>
                      </a:lnTo>
                      <a:lnTo>
                        <a:pt x="46" y="75"/>
                      </a:lnTo>
                      <a:lnTo>
                        <a:pt x="46" y="0"/>
                      </a:lnTo>
                      <a:lnTo>
                        <a:pt x="46" y="0"/>
                      </a:lnTo>
                      <a:lnTo>
                        <a:pt x="23" y="1"/>
                      </a:lnTo>
                      <a:lnTo>
                        <a:pt x="23" y="1"/>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22" name="Freeform 48"/>
                <p:cNvSpPr>
                  <a:spLocks/>
                </p:cNvSpPr>
                <p:nvPr/>
              </p:nvSpPr>
              <p:spPr bwMode="auto">
                <a:xfrm>
                  <a:off x="3462338" y="5489575"/>
                  <a:ext cx="36512" cy="61912"/>
                </a:xfrm>
                <a:custGeom>
                  <a:avLst/>
                  <a:gdLst>
                    <a:gd name="T0" fmla="*/ 0 w 46"/>
                    <a:gd name="T1" fmla="*/ 2 h 78"/>
                    <a:gd name="T2" fmla="*/ 0 w 46"/>
                    <a:gd name="T3" fmla="*/ 2 h 78"/>
                    <a:gd name="T4" fmla="*/ 0 w 46"/>
                    <a:gd name="T5" fmla="*/ 78 h 78"/>
                    <a:gd name="T6" fmla="*/ 0 w 46"/>
                    <a:gd name="T7" fmla="*/ 78 h 78"/>
                    <a:gd name="T8" fmla="*/ 23 w 46"/>
                    <a:gd name="T9" fmla="*/ 76 h 78"/>
                    <a:gd name="T10" fmla="*/ 23 w 46"/>
                    <a:gd name="T11" fmla="*/ 76 h 78"/>
                    <a:gd name="T12" fmla="*/ 46 w 46"/>
                    <a:gd name="T13" fmla="*/ 75 h 78"/>
                    <a:gd name="T14" fmla="*/ 46 w 46"/>
                    <a:gd name="T15" fmla="*/ 75 h 78"/>
                    <a:gd name="T16" fmla="*/ 46 w 46"/>
                    <a:gd name="T17" fmla="*/ 0 h 78"/>
                    <a:gd name="T18" fmla="*/ 46 w 46"/>
                    <a:gd name="T19" fmla="*/ 0 h 78"/>
                    <a:gd name="T20" fmla="*/ 23 w 46"/>
                    <a:gd name="T21" fmla="*/ 1 h 78"/>
                    <a:gd name="T22" fmla="*/ 23 w 46"/>
                    <a:gd name="T23" fmla="*/ 1 h 78"/>
                    <a:gd name="T24" fmla="*/ 0 w 46"/>
                    <a:gd name="T25" fmla="*/ 2 h 78"/>
                    <a:gd name="T26" fmla="*/ 0 w 46"/>
                    <a:gd name="T2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8">
                      <a:moveTo>
                        <a:pt x="0" y="2"/>
                      </a:moveTo>
                      <a:lnTo>
                        <a:pt x="0" y="2"/>
                      </a:lnTo>
                      <a:lnTo>
                        <a:pt x="0" y="78"/>
                      </a:lnTo>
                      <a:lnTo>
                        <a:pt x="0" y="78"/>
                      </a:lnTo>
                      <a:lnTo>
                        <a:pt x="23" y="76"/>
                      </a:lnTo>
                      <a:lnTo>
                        <a:pt x="23" y="76"/>
                      </a:lnTo>
                      <a:lnTo>
                        <a:pt x="46" y="75"/>
                      </a:lnTo>
                      <a:lnTo>
                        <a:pt x="46" y="75"/>
                      </a:lnTo>
                      <a:lnTo>
                        <a:pt x="46" y="0"/>
                      </a:lnTo>
                      <a:lnTo>
                        <a:pt x="46" y="0"/>
                      </a:lnTo>
                      <a:lnTo>
                        <a:pt x="23" y="1"/>
                      </a:lnTo>
                      <a:lnTo>
                        <a:pt x="23" y="1"/>
                      </a:lnTo>
                      <a:lnTo>
                        <a:pt x="0" y="2"/>
                      </a:lnTo>
                      <a:lnTo>
                        <a:pt x="0" y="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23" name="Freeform 49"/>
                <p:cNvSpPr>
                  <a:spLocks/>
                </p:cNvSpPr>
                <p:nvPr/>
              </p:nvSpPr>
              <p:spPr bwMode="auto">
                <a:xfrm>
                  <a:off x="3462338" y="5594350"/>
                  <a:ext cx="36512" cy="61912"/>
                </a:xfrm>
                <a:custGeom>
                  <a:avLst/>
                  <a:gdLst>
                    <a:gd name="T0" fmla="*/ 0 w 46"/>
                    <a:gd name="T1" fmla="*/ 1 h 76"/>
                    <a:gd name="T2" fmla="*/ 0 w 46"/>
                    <a:gd name="T3" fmla="*/ 1 h 76"/>
                    <a:gd name="T4" fmla="*/ 0 w 46"/>
                    <a:gd name="T5" fmla="*/ 76 h 76"/>
                    <a:gd name="T6" fmla="*/ 0 w 46"/>
                    <a:gd name="T7" fmla="*/ 76 h 76"/>
                    <a:gd name="T8" fmla="*/ 23 w 46"/>
                    <a:gd name="T9" fmla="*/ 75 h 76"/>
                    <a:gd name="T10" fmla="*/ 23 w 46"/>
                    <a:gd name="T11" fmla="*/ 75 h 76"/>
                    <a:gd name="T12" fmla="*/ 46 w 46"/>
                    <a:gd name="T13" fmla="*/ 75 h 76"/>
                    <a:gd name="T14" fmla="*/ 46 w 46"/>
                    <a:gd name="T15" fmla="*/ 75 h 76"/>
                    <a:gd name="T16" fmla="*/ 46 w 46"/>
                    <a:gd name="T17" fmla="*/ 0 h 76"/>
                    <a:gd name="T18" fmla="*/ 46 w 46"/>
                    <a:gd name="T19" fmla="*/ 0 h 76"/>
                    <a:gd name="T20" fmla="*/ 23 w 46"/>
                    <a:gd name="T21" fmla="*/ 0 h 76"/>
                    <a:gd name="T22" fmla="*/ 23 w 46"/>
                    <a:gd name="T23" fmla="*/ 0 h 76"/>
                    <a:gd name="T24" fmla="*/ 0 w 46"/>
                    <a:gd name="T25" fmla="*/ 1 h 76"/>
                    <a:gd name="T26" fmla="*/ 0 w 46"/>
                    <a:gd name="T2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6">
                      <a:moveTo>
                        <a:pt x="0" y="1"/>
                      </a:moveTo>
                      <a:lnTo>
                        <a:pt x="0" y="1"/>
                      </a:lnTo>
                      <a:lnTo>
                        <a:pt x="0" y="76"/>
                      </a:lnTo>
                      <a:lnTo>
                        <a:pt x="0" y="76"/>
                      </a:lnTo>
                      <a:lnTo>
                        <a:pt x="23" y="75"/>
                      </a:lnTo>
                      <a:lnTo>
                        <a:pt x="23" y="75"/>
                      </a:lnTo>
                      <a:lnTo>
                        <a:pt x="46" y="75"/>
                      </a:lnTo>
                      <a:lnTo>
                        <a:pt x="46" y="75"/>
                      </a:lnTo>
                      <a:lnTo>
                        <a:pt x="46" y="0"/>
                      </a:lnTo>
                      <a:lnTo>
                        <a:pt x="46" y="0"/>
                      </a:lnTo>
                      <a:lnTo>
                        <a:pt x="23" y="0"/>
                      </a:lnTo>
                      <a:lnTo>
                        <a:pt x="23" y="0"/>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24" name="Freeform 50"/>
                <p:cNvSpPr>
                  <a:spLocks/>
                </p:cNvSpPr>
                <p:nvPr/>
              </p:nvSpPr>
              <p:spPr bwMode="auto">
                <a:xfrm>
                  <a:off x="3529013" y="5700713"/>
                  <a:ext cx="38100" cy="60325"/>
                </a:xfrm>
                <a:custGeom>
                  <a:avLst/>
                  <a:gdLst>
                    <a:gd name="T0" fmla="*/ 0 w 48"/>
                    <a:gd name="T1" fmla="*/ 0 h 76"/>
                    <a:gd name="T2" fmla="*/ 0 w 48"/>
                    <a:gd name="T3" fmla="*/ 0 h 76"/>
                    <a:gd name="T4" fmla="*/ 0 w 48"/>
                    <a:gd name="T5" fmla="*/ 76 h 76"/>
                    <a:gd name="T6" fmla="*/ 0 w 48"/>
                    <a:gd name="T7" fmla="*/ 76 h 76"/>
                    <a:gd name="T8" fmla="*/ 24 w 48"/>
                    <a:gd name="T9" fmla="*/ 76 h 76"/>
                    <a:gd name="T10" fmla="*/ 24 w 48"/>
                    <a:gd name="T11" fmla="*/ 76 h 76"/>
                    <a:gd name="T12" fmla="*/ 48 w 48"/>
                    <a:gd name="T13" fmla="*/ 76 h 76"/>
                    <a:gd name="T14" fmla="*/ 48 w 48"/>
                    <a:gd name="T15" fmla="*/ 76 h 76"/>
                    <a:gd name="T16" fmla="*/ 48 w 48"/>
                    <a:gd name="T17" fmla="*/ 0 h 76"/>
                    <a:gd name="T18" fmla="*/ 48 w 48"/>
                    <a:gd name="T19" fmla="*/ 0 h 76"/>
                    <a:gd name="T20" fmla="*/ 24 w 48"/>
                    <a:gd name="T21" fmla="*/ 0 h 76"/>
                    <a:gd name="T22" fmla="*/ 24 w 48"/>
                    <a:gd name="T23" fmla="*/ 0 h 76"/>
                    <a:gd name="T24" fmla="*/ 0 w 48"/>
                    <a:gd name="T25" fmla="*/ 0 h 76"/>
                    <a:gd name="T26" fmla="*/ 0 w 48"/>
                    <a:gd name="T2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6">
                      <a:moveTo>
                        <a:pt x="0" y="0"/>
                      </a:moveTo>
                      <a:lnTo>
                        <a:pt x="0" y="0"/>
                      </a:lnTo>
                      <a:lnTo>
                        <a:pt x="0" y="76"/>
                      </a:lnTo>
                      <a:lnTo>
                        <a:pt x="0" y="76"/>
                      </a:lnTo>
                      <a:lnTo>
                        <a:pt x="24" y="76"/>
                      </a:lnTo>
                      <a:lnTo>
                        <a:pt x="24" y="76"/>
                      </a:lnTo>
                      <a:lnTo>
                        <a:pt x="48" y="76"/>
                      </a:lnTo>
                      <a:lnTo>
                        <a:pt x="48" y="76"/>
                      </a:lnTo>
                      <a:lnTo>
                        <a:pt x="48" y="0"/>
                      </a:lnTo>
                      <a:lnTo>
                        <a:pt x="48" y="0"/>
                      </a:lnTo>
                      <a:lnTo>
                        <a:pt x="24" y="0"/>
                      </a:lnTo>
                      <a:lnTo>
                        <a:pt x="24"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25" name="Freeform 51"/>
                <p:cNvSpPr>
                  <a:spLocks/>
                </p:cNvSpPr>
                <p:nvPr/>
              </p:nvSpPr>
              <p:spPr bwMode="auto">
                <a:xfrm>
                  <a:off x="3462338" y="5700713"/>
                  <a:ext cx="36512" cy="60325"/>
                </a:xfrm>
                <a:custGeom>
                  <a:avLst/>
                  <a:gdLst>
                    <a:gd name="T0" fmla="*/ 0 w 46"/>
                    <a:gd name="T1" fmla="*/ 0 h 75"/>
                    <a:gd name="T2" fmla="*/ 0 w 46"/>
                    <a:gd name="T3" fmla="*/ 0 h 75"/>
                    <a:gd name="T4" fmla="*/ 0 w 46"/>
                    <a:gd name="T5" fmla="*/ 75 h 75"/>
                    <a:gd name="T6" fmla="*/ 0 w 46"/>
                    <a:gd name="T7" fmla="*/ 75 h 75"/>
                    <a:gd name="T8" fmla="*/ 23 w 46"/>
                    <a:gd name="T9" fmla="*/ 75 h 75"/>
                    <a:gd name="T10" fmla="*/ 23 w 46"/>
                    <a:gd name="T11" fmla="*/ 75 h 75"/>
                    <a:gd name="T12" fmla="*/ 46 w 46"/>
                    <a:gd name="T13" fmla="*/ 75 h 75"/>
                    <a:gd name="T14" fmla="*/ 46 w 46"/>
                    <a:gd name="T15" fmla="*/ 75 h 75"/>
                    <a:gd name="T16" fmla="*/ 46 w 46"/>
                    <a:gd name="T17" fmla="*/ 0 h 75"/>
                    <a:gd name="T18" fmla="*/ 46 w 46"/>
                    <a:gd name="T19" fmla="*/ 0 h 75"/>
                    <a:gd name="T20" fmla="*/ 23 w 46"/>
                    <a:gd name="T21" fmla="*/ 0 h 75"/>
                    <a:gd name="T22" fmla="*/ 23 w 46"/>
                    <a:gd name="T23" fmla="*/ 0 h 75"/>
                    <a:gd name="T24" fmla="*/ 0 w 46"/>
                    <a:gd name="T25" fmla="*/ 0 h 75"/>
                    <a:gd name="T26" fmla="*/ 0 w 46"/>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5">
                      <a:moveTo>
                        <a:pt x="0" y="0"/>
                      </a:moveTo>
                      <a:lnTo>
                        <a:pt x="0" y="0"/>
                      </a:lnTo>
                      <a:lnTo>
                        <a:pt x="0" y="75"/>
                      </a:lnTo>
                      <a:lnTo>
                        <a:pt x="0" y="75"/>
                      </a:lnTo>
                      <a:lnTo>
                        <a:pt x="23" y="75"/>
                      </a:lnTo>
                      <a:lnTo>
                        <a:pt x="23" y="75"/>
                      </a:lnTo>
                      <a:lnTo>
                        <a:pt x="46" y="75"/>
                      </a:lnTo>
                      <a:lnTo>
                        <a:pt x="46" y="75"/>
                      </a:lnTo>
                      <a:lnTo>
                        <a:pt x="46" y="0"/>
                      </a:lnTo>
                      <a:lnTo>
                        <a:pt x="46" y="0"/>
                      </a:lnTo>
                      <a:lnTo>
                        <a:pt x="23" y="0"/>
                      </a:lnTo>
                      <a:lnTo>
                        <a:pt x="23"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26" name="Freeform 52"/>
                <p:cNvSpPr>
                  <a:spLocks/>
                </p:cNvSpPr>
                <p:nvPr/>
              </p:nvSpPr>
              <p:spPr bwMode="auto">
                <a:xfrm>
                  <a:off x="3529013" y="5803900"/>
                  <a:ext cx="38100" cy="60325"/>
                </a:xfrm>
                <a:custGeom>
                  <a:avLst/>
                  <a:gdLst>
                    <a:gd name="T0" fmla="*/ 0 w 48"/>
                    <a:gd name="T1" fmla="*/ 0 h 76"/>
                    <a:gd name="T2" fmla="*/ 0 w 48"/>
                    <a:gd name="T3" fmla="*/ 0 h 76"/>
                    <a:gd name="T4" fmla="*/ 0 w 48"/>
                    <a:gd name="T5" fmla="*/ 76 h 76"/>
                    <a:gd name="T6" fmla="*/ 0 w 48"/>
                    <a:gd name="T7" fmla="*/ 76 h 76"/>
                    <a:gd name="T8" fmla="*/ 24 w 48"/>
                    <a:gd name="T9" fmla="*/ 76 h 76"/>
                    <a:gd name="T10" fmla="*/ 24 w 48"/>
                    <a:gd name="T11" fmla="*/ 76 h 76"/>
                    <a:gd name="T12" fmla="*/ 48 w 48"/>
                    <a:gd name="T13" fmla="*/ 76 h 76"/>
                    <a:gd name="T14" fmla="*/ 48 w 48"/>
                    <a:gd name="T15" fmla="*/ 76 h 76"/>
                    <a:gd name="T16" fmla="*/ 48 w 48"/>
                    <a:gd name="T17" fmla="*/ 0 h 76"/>
                    <a:gd name="T18" fmla="*/ 48 w 48"/>
                    <a:gd name="T19" fmla="*/ 0 h 76"/>
                    <a:gd name="T20" fmla="*/ 24 w 48"/>
                    <a:gd name="T21" fmla="*/ 0 h 76"/>
                    <a:gd name="T22" fmla="*/ 24 w 48"/>
                    <a:gd name="T23" fmla="*/ 0 h 76"/>
                    <a:gd name="T24" fmla="*/ 0 w 48"/>
                    <a:gd name="T25" fmla="*/ 0 h 76"/>
                    <a:gd name="T26" fmla="*/ 0 w 48"/>
                    <a:gd name="T2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6">
                      <a:moveTo>
                        <a:pt x="0" y="0"/>
                      </a:moveTo>
                      <a:lnTo>
                        <a:pt x="0" y="0"/>
                      </a:lnTo>
                      <a:lnTo>
                        <a:pt x="0" y="76"/>
                      </a:lnTo>
                      <a:lnTo>
                        <a:pt x="0" y="76"/>
                      </a:lnTo>
                      <a:lnTo>
                        <a:pt x="24" y="76"/>
                      </a:lnTo>
                      <a:lnTo>
                        <a:pt x="24" y="76"/>
                      </a:lnTo>
                      <a:lnTo>
                        <a:pt x="48" y="76"/>
                      </a:lnTo>
                      <a:lnTo>
                        <a:pt x="48" y="76"/>
                      </a:lnTo>
                      <a:lnTo>
                        <a:pt x="48" y="0"/>
                      </a:lnTo>
                      <a:lnTo>
                        <a:pt x="48" y="0"/>
                      </a:lnTo>
                      <a:lnTo>
                        <a:pt x="24" y="0"/>
                      </a:lnTo>
                      <a:lnTo>
                        <a:pt x="24"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27" name="Freeform 53"/>
                <p:cNvSpPr>
                  <a:spLocks/>
                </p:cNvSpPr>
                <p:nvPr/>
              </p:nvSpPr>
              <p:spPr bwMode="auto">
                <a:xfrm>
                  <a:off x="3462338" y="5805488"/>
                  <a:ext cx="36512" cy="58737"/>
                </a:xfrm>
                <a:custGeom>
                  <a:avLst/>
                  <a:gdLst>
                    <a:gd name="T0" fmla="*/ 0 w 46"/>
                    <a:gd name="T1" fmla="*/ 0 h 75"/>
                    <a:gd name="T2" fmla="*/ 0 w 46"/>
                    <a:gd name="T3" fmla="*/ 0 h 75"/>
                    <a:gd name="T4" fmla="*/ 0 w 46"/>
                    <a:gd name="T5" fmla="*/ 75 h 75"/>
                    <a:gd name="T6" fmla="*/ 0 w 46"/>
                    <a:gd name="T7" fmla="*/ 75 h 75"/>
                    <a:gd name="T8" fmla="*/ 23 w 46"/>
                    <a:gd name="T9" fmla="*/ 75 h 75"/>
                    <a:gd name="T10" fmla="*/ 23 w 46"/>
                    <a:gd name="T11" fmla="*/ 75 h 75"/>
                    <a:gd name="T12" fmla="*/ 46 w 46"/>
                    <a:gd name="T13" fmla="*/ 75 h 75"/>
                    <a:gd name="T14" fmla="*/ 46 w 46"/>
                    <a:gd name="T15" fmla="*/ 75 h 75"/>
                    <a:gd name="T16" fmla="*/ 46 w 46"/>
                    <a:gd name="T17" fmla="*/ 0 h 75"/>
                    <a:gd name="T18" fmla="*/ 46 w 46"/>
                    <a:gd name="T19" fmla="*/ 0 h 75"/>
                    <a:gd name="T20" fmla="*/ 23 w 46"/>
                    <a:gd name="T21" fmla="*/ 0 h 75"/>
                    <a:gd name="T22" fmla="*/ 23 w 46"/>
                    <a:gd name="T23" fmla="*/ 0 h 75"/>
                    <a:gd name="T24" fmla="*/ 0 w 46"/>
                    <a:gd name="T25" fmla="*/ 0 h 75"/>
                    <a:gd name="T26" fmla="*/ 0 w 46"/>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5">
                      <a:moveTo>
                        <a:pt x="0" y="0"/>
                      </a:moveTo>
                      <a:lnTo>
                        <a:pt x="0" y="0"/>
                      </a:lnTo>
                      <a:lnTo>
                        <a:pt x="0" y="75"/>
                      </a:lnTo>
                      <a:lnTo>
                        <a:pt x="0" y="75"/>
                      </a:lnTo>
                      <a:lnTo>
                        <a:pt x="23" y="75"/>
                      </a:lnTo>
                      <a:lnTo>
                        <a:pt x="23" y="75"/>
                      </a:lnTo>
                      <a:lnTo>
                        <a:pt x="46" y="75"/>
                      </a:lnTo>
                      <a:lnTo>
                        <a:pt x="46" y="75"/>
                      </a:lnTo>
                      <a:lnTo>
                        <a:pt x="46" y="0"/>
                      </a:lnTo>
                      <a:lnTo>
                        <a:pt x="46" y="0"/>
                      </a:lnTo>
                      <a:lnTo>
                        <a:pt x="23" y="0"/>
                      </a:lnTo>
                      <a:lnTo>
                        <a:pt x="23"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28" name="Freeform 54"/>
                <p:cNvSpPr>
                  <a:spLocks/>
                </p:cNvSpPr>
                <p:nvPr/>
              </p:nvSpPr>
              <p:spPr bwMode="auto">
                <a:xfrm>
                  <a:off x="3028950" y="5480050"/>
                  <a:ext cx="36512" cy="61912"/>
                </a:xfrm>
                <a:custGeom>
                  <a:avLst/>
                  <a:gdLst>
                    <a:gd name="T0" fmla="*/ 0 w 45"/>
                    <a:gd name="T1" fmla="*/ 4 h 79"/>
                    <a:gd name="T2" fmla="*/ 0 w 45"/>
                    <a:gd name="T3" fmla="*/ 4 h 79"/>
                    <a:gd name="T4" fmla="*/ 0 w 45"/>
                    <a:gd name="T5" fmla="*/ 79 h 79"/>
                    <a:gd name="T6" fmla="*/ 0 w 45"/>
                    <a:gd name="T7" fmla="*/ 79 h 79"/>
                    <a:gd name="T8" fmla="*/ 22 w 45"/>
                    <a:gd name="T9" fmla="*/ 78 h 79"/>
                    <a:gd name="T10" fmla="*/ 22 w 45"/>
                    <a:gd name="T11" fmla="*/ 78 h 79"/>
                    <a:gd name="T12" fmla="*/ 45 w 45"/>
                    <a:gd name="T13" fmla="*/ 75 h 79"/>
                    <a:gd name="T14" fmla="*/ 45 w 45"/>
                    <a:gd name="T15" fmla="*/ 75 h 79"/>
                    <a:gd name="T16" fmla="*/ 45 w 45"/>
                    <a:gd name="T17" fmla="*/ 0 h 79"/>
                    <a:gd name="T18" fmla="*/ 45 w 45"/>
                    <a:gd name="T19" fmla="*/ 0 h 79"/>
                    <a:gd name="T20" fmla="*/ 22 w 45"/>
                    <a:gd name="T21" fmla="*/ 3 h 79"/>
                    <a:gd name="T22" fmla="*/ 22 w 45"/>
                    <a:gd name="T23" fmla="*/ 3 h 79"/>
                    <a:gd name="T24" fmla="*/ 0 w 45"/>
                    <a:gd name="T25" fmla="*/ 4 h 79"/>
                    <a:gd name="T26" fmla="*/ 0 w 45"/>
                    <a:gd name="T27"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9">
                      <a:moveTo>
                        <a:pt x="0" y="4"/>
                      </a:moveTo>
                      <a:lnTo>
                        <a:pt x="0" y="4"/>
                      </a:lnTo>
                      <a:lnTo>
                        <a:pt x="0" y="79"/>
                      </a:lnTo>
                      <a:lnTo>
                        <a:pt x="0" y="79"/>
                      </a:lnTo>
                      <a:lnTo>
                        <a:pt x="22" y="78"/>
                      </a:lnTo>
                      <a:lnTo>
                        <a:pt x="22" y="78"/>
                      </a:lnTo>
                      <a:lnTo>
                        <a:pt x="45" y="75"/>
                      </a:lnTo>
                      <a:lnTo>
                        <a:pt x="45" y="75"/>
                      </a:lnTo>
                      <a:lnTo>
                        <a:pt x="45" y="0"/>
                      </a:lnTo>
                      <a:lnTo>
                        <a:pt x="45" y="0"/>
                      </a:lnTo>
                      <a:lnTo>
                        <a:pt x="22" y="3"/>
                      </a:lnTo>
                      <a:lnTo>
                        <a:pt x="22" y="3"/>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29" name="Freeform 55"/>
                <p:cNvSpPr>
                  <a:spLocks/>
                </p:cNvSpPr>
                <p:nvPr/>
              </p:nvSpPr>
              <p:spPr bwMode="auto">
                <a:xfrm>
                  <a:off x="3095625" y="5472113"/>
                  <a:ext cx="38100" cy="63500"/>
                </a:xfrm>
                <a:custGeom>
                  <a:avLst/>
                  <a:gdLst>
                    <a:gd name="T0" fmla="*/ 0 w 47"/>
                    <a:gd name="T1" fmla="*/ 5 h 81"/>
                    <a:gd name="T2" fmla="*/ 0 w 47"/>
                    <a:gd name="T3" fmla="*/ 5 h 81"/>
                    <a:gd name="T4" fmla="*/ 0 w 47"/>
                    <a:gd name="T5" fmla="*/ 81 h 81"/>
                    <a:gd name="T6" fmla="*/ 0 w 47"/>
                    <a:gd name="T7" fmla="*/ 81 h 81"/>
                    <a:gd name="T8" fmla="*/ 24 w 47"/>
                    <a:gd name="T9" fmla="*/ 79 h 81"/>
                    <a:gd name="T10" fmla="*/ 24 w 47"/>
                    <a:gd name="T11" fmla="*/ 79 h 81"/>
                    <a:gd name="T12" fmla="*/ 47 w 47"/>
                    <a:gd name="T13" fmla="*/ 77 h 81"/>
                    <a:gd name="T14" fmla="*/ 47 w 47"/>
                    <a:gd name="T15" fmla="*/ 77 h 81"/>
                    <a:gd name="T16" fmla="*/ 47 w 47"/>
                    <a:gd name="T17" fmla="*/ 0 h 81"/>
                    <a:gd name="T18" fmla="*/ 47 w 47"/>
                    <a:gd name="T19" fmla="*/ 0 h 81"/>
                    <a:gd name="T20" fmla="*/ 24 w 47"/>
                    <a:gd name="T21" fmla="*/ 3 h 81"/>
                    <a:gd name="T22" fmla="*/ 24 w 47"/>
                    <a:gd name="T23" fmla="*/ 3 h 81"/>
                    <a:gd name="T24" fmla="*/ 0 w 47"/>
                    <a:gd name="T25" fmla="*/ 5 h 81"/>
                    <a:gd name="T26" fmla="*/ 0 w 47"/>
                    <a:gd name="T27" fmla="*/ 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81">
                      <a:moveTo>
                        <a:pt x="0" y="5"/>
                      </a:moveTo>
                      <a:lnTo>
                        <a:pt x="0" y="5"/>
                      </a:lnTo>
                      <a:lnTo>
                        <a:pt x="0" y="81"/>
                      </a:lnTo>
                      <a:lnTo>
                        <a:pt x="0" y="81"/>
                      </a:lnTo>
                      <a:lnTo>
                        <a:pt x="24" y="79"/>
                      </a:lnTo>
                      <a:lnTo>
                        <a:pt x="24" y="79"/>
                      </a:lnTo>
                      <a:lnTo>
                        <a:pt x="47" y="77"/>
                      </a:lnTo>
                      <a:lnTo>
                        <a:pt x="47" y="77"/>
                      </a:lnTo>
                      <a:lnTo>
                        <a:pt x="47" y="0"/>
                      </a:lnTo>
                      <a:lnTo>
                        <a:pt x="47" y="0"/>
                      </a:lnTo>
                      <a:lnTo>
                        <a:pt x="24" y="3"/>
                      </a:lnTo>
                      <a:lnTo>
                        <a:pt x="24" y="3"/>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30" name="Freeform 56"/>
                <p:cNvSpPr>
                  <a:spLocks/>
                </p:cNvSpPr>
                <p:nvPr/>
              </p:nvSpPr>
              <p:spPr bwMode="auto">
                <a:xfrm>
                  <a:off x="3095625" y="5365750"/>
                  <a:ext cx="38100" cy="65087"/>
                </a:xfrm>
                <a:custGeom>
                  <a:avLst/>
                  <a:gdLst>
                    <a:gd name="T0" fmla="*/ 0 w 47"/>
                    <a:gd name="T1" fmla="*/ 6 h 83"/>
                    <a:gd name="T2" fmla="*/ 0 w 47"/>
                    <a:gd name="T3" fmla="*/ 6 h 83"/>
                    <a:gd name="T4" fmla="*/ 0 w 47"/>
                    <a:gd name="T5" fmla="*/ 83 h 83"/>
                    <a:gd name="T6" fmla="*/ 0 w 47"/>
                    <a:gd name="T7" fmla="*/ 83 h 83"/>
                    <a:gd name="T8" fmla="*/ 24 w 47"/>
                    <a:gd name="T9" fmla="*/ 79 h 83"/>
                    <a:gd name="T10" fmla="*/ 24 w 47"/>
                    <a:gd name="T11" fmla="*/ 79 h 83"/>
                    <a:gd name="T12" fmla="*/ 47 w 47"/>
                    <a:gd name="T13" fmla="*/ 77 h 83"/>
                    <a:gd name="T14" fmla="*/ 47 w 47"/>
                    <a:gd name="T15" fmla="*/ 77 h 83"/>
                    <a:gd name="T16" fmla="*/ 47 w 47"/>
                    <a:gd name="T17" fmla="*/ 0 h 83"/>
                    <a:gd name="T18" fmla="*/ 47 w 47"/>
                    <a:gd name="T19" fmla="*/ 0 h 83"/>
                    <a:gd name="T20" fmla="*/ 24 w 47"/>
                    <a:gd name="T21" fmla="*/ 3 h 83"/>
                    <a:gd name="T22" fmla="*/ 24 w 47"/>
                    <a:gd name="T23" fmla="*/ 3 h 83"/>
                    <a:gd name="T24" fmla="*/ 0 w 47"/>
                    <a:gd name="T25" fmla="*/ 6 h 83"/>
                    <a:gd name="T26" fmla="*/ 0 w 47"/>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83">
                      <a:moveTo>
                        <a:pt x="0" y="6"/>
                      </a:moveTo>
                      <a:lnTo>
                        <a:pt x="0" y="6"/>
                      </a:lnTo>
                      <a:lnTo>
                        <a:pt x="0" y="83"/>
                      </a:lnTo>
                      <a:lnTo>
                        <a:pt x="0" y="83"/>
                      </a:lnTo>
                      <a:lnTo>
                        <a:pt x="24" y="79"/>
                      </a:lnTo>
                      <a:lnTo>
                        <a:pt x="24" y="79"/>
                      </a:lnTo>
                      <a:lnTo>
                        <a:pt x="47" y="77"/>
                      </a:lnTo>
                      <a:lnTo>
                        <a:pt x="47" y="77"/>
                      </a:lnTo>
                      <a:lnTo>
                        <a:pt x="47" y="0"/>
                      </a:lnTo>
                      <a:lnTo>
                        <a:pt x="47" y="0"/>
                      </a:lnTo>
                      <a:lnTo>
                        <a:pt x="24" y="3"/>
                      </a:lnTo>
                      <a:lnTo>
                        <a:pt x="24" y="3"/>
                      </a:lnTo>
                      <a:lnTo>
                        <a:pt x="0" y="6"/>
                      </a:lnTo>
                      <a:lnTo>
                        <a:pt x="0" y="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31" name="Freeform 57"/>
                <p:cNvSpPr>
                  <a:spLocks/>
                </p:cNvSpPr>
                <p:nvPr/>
              </p:nvSpPr>
              <p:spPr bwMode="auto">
                <a:xfrm>
                  <a:off x="3095625" y="5580063"/>
                  <a:ext cx="38100" cy="61912"/>
                </a:xfrm>
                <a:custGeom>
                  <a:avLst/>
                  <a:gdLst>
                    <a:gd name="T0" fmla="*/ 0 w 47"/>
                    <a:gd name="T1" fmla="*/ 4 h 79"/>
                    <a:gd name="T2" fmla="*/ 0 w 47"/>
                    <a:gd name="T3" fmla="*/ 4 h 79"/>
                    <a:gd name="T4" fmla="*/ 0 w 47"/>
                    <a:gd name="T5" fmla="*/ 79 h 79"/>
                    <a:gd name="T6" fmla="*/ 0 w 47"/>
                    <a:gd name="T7" fmla="*/ 79 h 79"/>
                    <a:gd name="T8" fmla="*/ 24 w 47"/>
                    <a:gd name="T9" fmla="*/ 78 h 79"/>
                    <a:gd name="T10" fmla="*/ 24 w 47"/>
                    <a:gd name="T11" fmla="*/ 78 h 79"/>
                    <a:gd name="T12" fmla="*/ 47 w 47"/>
                    <a:gd name="T13" fmla="*/ 76 h 79"/>
                    <a:gd name="T14" fmla="*/ 47 w 47"/>
                    <a:gd name="T15" fmla="*/ 76 h 79"/>
                    <a:gd name="T16" fmla="*/ 47 w 47"/>
                    <a:gd name="T17" fmla="*/ 0 h 79"/>
                    <a:gd name="T18" fmla="*/ 47 w 47"/>
                    <a:gd name="T19" fmla="*/ 0 h 79"/>
                    <a:gd name="T20" fmla="*/ 24 w 47"/>
                    <a:gd name="T21" fmla="*/ 1 h 79"/>
                    <a:gd name="T22" fmla="*/ 24 w 47"/>
                    <a:gd name="T23" fmla="*/ 1 h 79"/>
                    <a:gd name="T24" fmla="*/ 0 w 47"/>
                    <a:gd name="T25" fmla="*/ 4 h 79"/>
                    <a:gd name="T26" fmla="*/ 0 w 47"/>
                    <a:gd name="T27"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9">
                      <a:moveTo>
                        <a:pt x="0" y="4"/>
                      </a:moveTo>
                      <a:lnTo>
                        <a:pt x="0" y="4"/>
                      </a:lnTo>
                      <a:lnTo>
                        <a:pt x="0" y="79"/>
                      </a:lnTo>
                      <a:lnTo>
                        <a:pt x="0" y="79"/>
                      </a:lnTo>
                      <a:lnTo>
                        <a:pt x="24" y="78"/>
                      </a:lnTo>
                      <a:lnTo>
                        <a:pt x="24" y="78"/>
                      </a:lnTo>
                      <a:lnTo>
                        <a:pt x="47" y="76"/>
                      </a:lnTo>
                      <a:lnTo>
                        <a:pt x="47" y="76"/>
                      </a:lnTo>
                      <a:lnTo>
                        <a:pt x="47" y="0"/>
                      </a:lnTo>
                      <a:lnTo>
                        <a:pt x="47" y="0"/>
                      </a:lnTo>
                      <a:lnTo>
                        <a:pt x="24" y="1"/>
                      </a:lnTo>
                      <a:lnTo>
                        <a:pt x="24" y="1"/>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32" name="Freeform 58"/>
                <p:cNvSpPr>
                  <a:spLocks/>
                </p:cNvSpPr>
                <p:nvPr/>
              </p:nvSpPr>
              <p:spPr bwMode="auto">
                <a:xfrm>
                  <a:off x="3095625" y="5688013"/>
                  <a:ext cx="38100" cy="61912"/>
                </a:xfrm>
                <a:custGeom>
                  <a:avLst/>
                  <a:gdLst>
                    <a:gd name="T0" fmla="*/ 0 w 47"/>
                    <a:gd name="T1" fmla="*/ 3 h 78"/>
                    <a:gd name="T2" fmla="*/ 0 w 47"/>
                    <a:gd name="T3" fmla="*/ 3 h 78"/>
                    <a:gd name="T4" fmla="*/ 0 w 47"/>
                    <a:gd name="T5" fmla="*/ 78 h 78"/>
                    <a:gd name="T6" fmla="*/ 0 w 47"/>
                    <a:gd name="T7" fmla="*/ 78 h 78"/>
                    <a:gd name="T8" fmla="*/ 24 w 47"/>
                    <a:gd name="T9" fmla="*/ 78 h 78"/>
                    <a:gd name="T10" fmla="*/ 24 w 47"/>
                    <a:gd name="T11" fmla="*/ 78 h 78"/>
                    <a:gd name="T12" fmla="*/ 47 w 47"/>
                    <a:gd name="T13" fmla="*/ 77 h 78"/>
                    <a:gd name="T14" fmla="*/ 47 w 47"/>
                    <a:gd name="T15" fmla="*/ 77 h 78"/>
                    <a:gd name="T16" fmla="*/ 47 w 47"/>
                    <a:gd name="T17" fmla="*/ 0 h 78"/>
                    <a:gd name="T18" fmla="*/ 47 w 47"/>
                    <a:gd name="T19" fmla="*/ 0 h 78"/>
                    <a:gd name="T20" fmla="*/ 24 w 47"/>
                    <a:gd name="T21" fmla="*/ 2 h 78"/>
                    <a:gd name="T22" fmla="*/ 24 w 47"/>
                    <a:gd name="T23" fmla="*/ 2 h 78"/>
                    <a:gd name="T24" fmla="*/ 0 w 47"/>
                    <a:gd name="T25" fmla="*/ 3 h 78"/>
                    <a:gd name="T26" fmla="*/ 0 w 47"/>
                    <a:gd name="T2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8">
                      <a:moveTo>
                        <a:pt x="0" y="3"/>
                      </a:moveTo>
                      <a:lnTo>
                        <a:pt x="0" y="3"/>
                      </a:lnTo>
                      <a:lnTo>
                        <a:pt x="0" y="78"/>
                      </a:lnTo>
                      <a:lnTo>
                        <a:pt x="0" y="78"/>
                      </a:lnTo>
                      <a:lnTo>
                        <a:pt x="24" y="78"/>
                      </a:lnTo>
                      <a:lnTo>
                        <a:pt x="24" y="78"/>
                      </a:lnTo>
                      <a:lnTo>
                        <a:pt x="47" y="77"/>
                      </a:lnTo>
                      <a:lnTo>
                        <a:pt x="47" y="77"/>
                      </a:lnTo>
                      <a:lnTo>
                        <a:pt x="47" y="0"/>
                      </a:lnTo>
                      <a:lnTo>
                        <a:pt x="47" y="0"/>
                      </a:lnTo>
                      <a:lnTo>
                        <a:pt x="24" y="2"/>
                      </a:lnTo>
                      <a:lnTo>
                        <a:pt x="24" y="2"/>
                      </a:lnTo>
                      <a:lnTo>
                        <a:pt x="0" y="3"/>
                      </a:lnTo>
                      <a:lnTo>
                        <a:pt x="0" y="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33" name="Freeform 59"/>
                <p:cNvSpPr>
                  <a:spLocks/>
                </p:cNvSpPr>
                <p:nvPr/>
              </p:nvSpPr>
              <p:spPr bwMode="auto">
                <a:xfrm>
                  <a:off x="3095625" y="5794375"/>
                  <a:ext cx="38100" cy="61912"/>
                </a:xfrm>
                <a:custGeom>
                  <a:avLst/>
                  <a:gdLst>
                    <a:gd name="T0" fmla="*/ 0 w 47"/>
                    <a:gd name="T1" fmla="*/ 0 h 76"/>
                    <a:gd name="T2" fmla="*/ 0 w 47"/>
                    <a:gd name="T3" fmla="*/ 0 h 76"/>
                    <a:gd name="T4" fmla="*/ 0 w 47"/>
                    <a:gd name="T5" fmla="*/ 76 h 76"/>
                    <a:gd name="T6" fmla="*/ 0 w 47"/>
                    <a:gd name="T7" fmla="*/ 76 h 76"/>
                    <a:gd name="T8" fmla="*/ 24 w 47"/>
                    <a:gd name="T9" fmla="*/ 76 h 76"/>
                    <a:gd name="T10" fmla="*/ 24 w 47"/>
                    <a:gd name="T11" fmla="*/ 76 h 76"/>
                    <a:gd name="T12" fmla="*/ 47 w 47"/>
                    <a:gd name="T13" fmla="*/ 76 h 76"/>
                    <a:gd name="T14" fmla="*/ 47 w 47"/>
                    <a:gd name="T15" fmla="*/ 76 h 76"/>
                    <a:gd name="T16" fmla="*/ 47 w 47"/>
                    <a:gd name="T17" fmla="*/ 0 h 76"/>
                    <a:gd name="T18" fmla="*/ 47 w 47"/>
                    <a:gd name="T19" fmla="*/ 0 h 76"/>
                    <a:gd name="T20" fmla="*/ 24 w 47"/>
                    <a:gd name="T21" fmla="*/ 0 h 76"/>
                    <a:gd name="T22" fmla="*/ 24 w 47"/>
                    <a:gd name="T23" fmla="*/ 0 h 76"/>
                    <a:gd name="T24" fmla="*/ 0 w 47"/>
                    <a:gd name="T25" fmla="*/ 0 h 76"/>
                    <a:gd name="T26" fmla="*/ 0 w 47"/>
                    <a:gd name="T2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6">
                      <a:moveTo>
                        <a:pt x="0" y="0"/>
                      </a:moveTo>
                      <a:lnTo>
                        <a:pt x="0" y="0"/>
                      </a:lnTo>
                      <a:lnTo>
                        <a:pt x="0" y="76"/>
                      </a:lnTo>
                      <a:lnTo>
                        <a:pt x="0" y="76"/>
                      </a:lnTo>
                      <a:lnTo>
                        <a:pt x="24" y="76"/>
                      </a:lnTo>
                      <a:lnTo>
                        <a:pt x="24" y="76"/>
                      </a:lnTo>
                      <a:lnTo>
                        <a:pt x="47" y="76"/>
                      </a:lnTo>
                      <a:lnTo>
                        <a:pt x="47" y="76"/>
                      </a:lnTo>
                      <a:lnTo>
                        <a:pt x="47" y="0"/>
                      </a:lnTo>
                      <a:lnTo>
                        <a:pt x="47" y="0"/>
                      </a:lnTo>
                      <a:lnTo>
                        <a:pt x="24" y="0"/>
                      </a:lnTo>
                      <a:lnTo>
                        <a:pt x="24"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34" name="Freeform 60"/>
                <p:cNvSpPr>
                  <a:spLocks/>
                </p:cNvSpPr>
                <p:nvPr/>
              </p:nvSpPr>
              <p:spPr bwMode="auto">
                <a:xfrm>
                  <a:off x="3028950" y="5373688"/>
                  <a:ext cx="36512" cy="63500"/>
                </a:xfrm>
                <a:custGeom>
                  <a:avLst/>
                  <a:gdLst>
                    <a:gd name="T0" fmla="*/ 0 w 45"/>
                    <a:gd name="T1" fmla="*/ 5 h 81"/>
                    <a:gd name="T2" fmla="*/ 0 w 45"/>
                    <a:gd name="T3" fmla="*/ 5 h 81"/>
                    <a:gd name="T4" fmla="*/ 0 w 45"/>
                    <a:gd name="T5" fmla="*/ 81 h 81"/>
                    <a:gd name="T6" fmla="*/ 0 w 45"/>
                    <a:gd name="T7" fmla="*/ 81 h 81"/>
                    <a:gd name="T8" fmla="*/ 22 w 45"/>
                    <a:gd name="T9" fmla="*/ 78 h 81"/>
                    <a:gd name="T10" fmla="*/ 22 w 45"/>
                    <a:gd name="T11" fmla="*/ 78 h 81"/>
                    <a:gd name="T12" fmla="*/ 45 w 45"/>
                    <a:gd name="T13" fmla="*/ 76 h 81"/>
                    <a:gd name="T14" fmla="*/ 45 w 45"/>
                    <a:gd name="T15" fmla="*/ 76 h 81"/>
                    <a:gd name="T16" fmla="*/ 45 w 45"/>
                    <a:gd name="T17" fmla="*/ 0 h 81"/>
                    <a:gd name="T18" fmla="*/ 45 w 45"/>
                    <a:gd name="T19" fmla="*/ 0 h 81"/>
                    <a:gd name="T20" fmla="*/ 22 w 45"/>
                    <a:gd name="T21" fmla="*/ 3 h 81"/>
                    <a:gd name="T22" fmla="*/ 22 w 45"/>
                    <a:gd name="T23" fmla="*/ 3 h 81"/>
                    <a:gd name="T24" fmla="*/ 0 w 45"/>
                    <a:gd name="T25" fmla="*/ 5 h 81"/>
                    <a:gd name="T26" fmla="*/ 0 w 45"/>
                    <a:gd name="T27" fmla="*/ 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81">
                      <a:moveTo>
                        <a:pt x="0" y="5"/>
                      </a:moveTo>
                      <a:lnTo>
                        <a:pt x="0" y="5"/>
                      </a:lnTo>
                      <a:lnTo>
                        <a:pt x="0" y="81"/>
                      </a:lnTo>
                      <a:lnTo>
                        <a:pt x="0" y="81"/>
                      </a:lnTo>
                      <a:lnTo>
                        <a:pt x="22" y="78"/>
                      </a:lnTo>
                      <a:lnTo>
                        <a:pt x="22" y="78"/>
                      </a:lnTo>
                      <a:lnTo>
                        <a:pt x="45" y="76"/>
                      </a:lnTo>
                      <a:lnTo>
                        <a:pt x="45" y="76"/>
                      </a:lnTo>
                      <a:lnTo>
                        <a:pt x="45" y="0"/>
                      </a:lnTo>
                      <a:lnTo>
                        <a:pt x="45" y="0"/>
                      </a:lnTo>
                      <a:lnTo>
                        <a:pt x="22" y="3"/>
                      </a:lnTo>
                      <a:lnTo>
                        <a:pt x="22" y="3"/>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35" name="Freeform 61"/>
                <p:cNvSpPr>
                  <a:spLocks/>
                </p:cNvSpPr>
                <p:nvPr/>
              </p:nvSpPr>
              <p:spPr bwMode="auto">
                <a:xfrm>
                  <a:off x="3028950" y="5584825"/>
                  <a:ext cx="36512" cy="61912"/>
                </a:xfrm>
                <a:custGeom>
                  <a:avLst/>
                  <a:gdLst>
                    <a:gd name="T0" fmla="*/ 0 w 45"/>
                    <a:gd name="T1" fmla="*/ 3 h 78"/>
                    <a:gd name="T2" fmla="*/ 0 w 45"/>
                    <a:gd name="T3" fmla="*/ 3 h 78"/>
                    <a:gd name="T4" fmla="*/ 0 w 45"/>
                    <a:gd name="T5" fmla="*/ 78 h 78"/>
                    <a:gd name="T6" fmla="*/ 0 w 45"/>
                    <a:gd name="T7" fmla="*/ 78 h 78"/>
                    <a:gd name="T8" fmla="*/ 22 w 45"/>
                    <a:gd name="T9" fmla="*/ 77 h 78"/>
                    <a:gd name="T10" fmla="*/ 22 w 45"/>
                    <a:gd name="T11" fmla="*/ 77 h 78"/>
                    <a:gd name="T12" fmla="*/ 45 w 45"/>
                    <a:gd name="T13" fmla="*/ 75 h 78"/>
                    <a:gd name="T14" fmla="*/ 45 w 45"/>
                    <a:gd name="T15" fmla="*/ 75 h 78"/>
                    <a:gd name="T16" fmla="*/ 45 w 45"/>
                    <a:gd name="T17" fmla="*/ 0 h 78"/>
                    <a:gd name="T18" fmla="*/ 45 w 45"/>
                    <a:gd name="T19" fmla="*/ 0 h 78"/>
                    <a:gd name="T20" fmla="*/ 22 w 45"/>
                    <a:gd name="T21" fmla="*/ 1 h 78"/>
                    <a:gd name="T22" fmla="*/ 22 w 45"/>
                    <a:gd name="T23" fmla="*/ 1 h 78"/>
                    <a:gd name="T24" fmla="*/ 0 w 45"/>
                    <a:gd name="T25" fmla="*/ 3 h 78"/>
                    <a:gd name="T26" fmla="*/ 0 w 45"/>
                    <a:gd name="T2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8">
                      <a:moveTo>
                        <a:pt x="0" y="3"/>
                      </a:moveTo>
                      <a:lnTo>
                        <a:pt x="0" y="3"/>
                      </a:lnTo>
                      <a:lnTo>
                        <a:pt x="0" y="78"/>
                      </a:lnTo>
                      <a:lnTo>
                        <a:pt x="0" y="78"/>
                      </a:lnTo>
                      <a:lnTo>
                        <a:pt x="22" y="77"/>
                      </a:lnTo>
                      <a:lnTo>
                        <a:pt x="22" y="77"/>
                      </a:lnTo>
                      <a:lnTo>
                        <a:pt x="45" y="75"/>
                      </a:lnTo>
                      <a:lnTo>
                        <a:pt x="45" y="75"/>
                      </a:lnTo>
                      <a:lnTo>
                        <a:pt x="45" y="0"/>
                      </a:lnTo>
                      <a:lnTo>
                        <a:pt x="45" y="0"/>
                      </a:lnTo>
                      <a:lnTo>
                        <a:pt x="22" y="1"/>
                      </a:lnTo>
                      <a:lnTo>
                        <a:pt x="22" y="1"/>
                      </a:lnTo>
                      <a:lnTo>
                        <a:pt x="0" y="3"/>
                      </a:lnTo>
                      <a:lnTo>
                        <a:pt x="0" y="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36" name="Freeform 62"/>
                <p:cNvSpPr>
                  <a:spLocks/>
                </p:cNvSpPr>
                <p:nvPr/>
              </p:nvSpPr>
              <p:spPr bwMode="auto">
                <a:xfrm>
                  <a:off x="3028950" y="5691188"/>
                  <a:ext cx="36512" cy="60325"/>
                </a:xfrm>
                <a:custGeom>
                  <a:avLst/>
                  <a:gdLst>
                    <a:gd name="T0" fmla="*/ 0 w 45"/>
                    <a:gd name="T1" fmla="*/ 1 h 77"/>
                    <a:gd name="T2" fmla="*/ 0 w 45"/>
                    <a:gd name="T3" fmla="*/ 1 h 77"/>
                    <a:gd name="T4" fmla="*/ 0 w 45"/>
                    <a:gd name="T5" fmla="*/ 77 h 77"/>
                    <a:gd name="T6" fmla="*/ 0 w 45"/>
                    <a:gd name="T7" fmla="*/ 77 h 77"/>
                    <a:gd name="T8" fmla="*/ 22 w 45"/>
                    <a:gd name="T9" fmla="*/ 77 h 77"/>
                    <a:gd name="T10" fmla="*/ 22 w 45"/>
                    <a:gd name="T11" fmla="*/ 77 h 77"/>
                    <a:gd name="T12" fmla="*/ 45 w 45"/>
                    <a:gd name="T13" fmla="*/ 75 h 77"/>
                    <a:gd name="T14" fmla="*/ 45 w 45"/>
                    <a:gd name="T15" fmla="*/ 75 h 77"/>
                    <a:gd name="T16" fmla="*/ 45 w 45"/>
                    <a:gd name="T17" fmla="*/ 0 h 77"/>
                    <a:gd name="T18" fmla="*/ 45 w 45"/>
                    <a:gd name="T19" fmla="*/ 0 h 77"/>
                    <a:gd name="T20" fmla="*/ 22 w 45"/>
                    <a:gd name="T21" fmla="*/ 1 h 77"/>
                    <a:gd name="T22" fmla="*/ 22 w 45"/>
                    <a:gd name="T23" fmla="*/ 1 h 77"/>
                    <a:gd name="T24" fmla="*/ 0 w 45"/>
                    <a:gd name="T25" fmla="*/ 1 h 77"/>
                    <a:gd name="T26" fmla="*/ 0 w 45"/>
                    <a:gd name="T27"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7">
                      <a:moveTo>
                        <a:pt x="0" y="1"/>
                      </a:moveTo>
                      <a:lnTo>
                        <a:pt x="0" y="1"/>
                      </a:lnTo>
                      <a:lnTo>
                        <a:pt x="0" y="77"/>
                      </a:lnTo>
                      <a:lnTo>
                        <a:pt x="0" y="77"/>
                      </a:lnTo>
                      <a:lnTo>
                        <a:pt x="22" y="77"/>
                      </a:lnTo>
                      <a:lnTo>
                        <a:pt x="22" y="77"/>
                      </a:lnTo>
                      <a:lnTo>
                        <a:pt x="45" y="75"/>
                      </a:lnTo>
                      <a:lnTo>
                        <a:pt x="45" y="75"/>
                      </a:lnTo>
                      <a:lnTo>
                        <a:pt x="45" y="0"/>
                      </a:lnTo>
                      <a:lnTo>
                        <a:pt x="45" y="0"/>
                      </a:lnTo>
                      <a:lnTo>
                        <a:pt x="22" y="1"/>
                      </a:lnTo>
                      <a:lnTo>
                        <a:pt x="22" y="1"/>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37" name="Freeform 63"/>
                <p:cNvSpPr>
                  <a:spLocks/>
                </p:cNvSpPr>
                <p:nvPr/>
              </p:nvSpPr>
              <p:spPr bwMode="auto">
                <a:xfrm>
                  <a:off x="3028950" y="5795963"/>
                  <a:ext cx="36512" cy="60325"/>
                </a:xfrm>
                <a:custGeom>
                  <a:avLst/>
                  <a:gdLst>
                    <a:gd name="T0" fmla="*/ 0 w 45"/>
                    <a:gd name="T1" fmla="*/ 1 h 75"/>
                    <a:gd name="T2" fmla="*/ 0 w 45"/>
                    <a:gd name="T3" fmla="*/ 1 h 75"/>
                    <a:gd name="T4" fmla="*/ 0 w 45"/>
                    <a:gd name="T5" fmla="*/ 75 h 75"/>
                    <a:gd name="T6" fmla="*/ 0 w 45"/>
                    <a:gd name="T7" fmla="*/ 75 h 75"/>
                    <a:gd name="T8" fmla="*/ 22 w 45"/>
                    <a:gd name="T9" fmla="*/ 75 h 75"/>
                    <a:gd name="T10" fmla="*/ 22 w 45"/>
                    <a:gd name="T11" fmla="*/ 75 h 75"/>
                    <a:gd name="T12" fmla="*/ 45 w 45"/>
                    <a:gd name="T13" fmla="*/ 75 h 75"/>
                    <a:gd name="T14" fmla="*/ 45 w 45"/>
                    <a:gd name="T15" fmla="*/ 75 h 75"/>
                    <a:gd name="T16" fmla="*/ 45 w 45"/>
                    <a:gd name="T17" fmla="*/ 0 h 75"/>
                    <a:gd name="T18" fmla="*/ 45 w 45"/>
                    <a:gd name="T19" fmla="*/ 0 h 75"/>
                    <a:gd name="T20" fmla="*/ 22 w 45"/>
                    <a:gd name="T21" fmla="*/ 0 h 75"/>
                    <a:gd name="T22" fmla="*/ 22 w 45"/>
                    <a:gd name="T23" fmla="*/ 0 h 75"/>
                    <a:gd name="T24" fmla="*/ 0 w 45"/>
                    <a:gd name="T25" fmla="*/ 1 h 75"/>
                    <a:gd name="T26" fmla="*/ 0 w 45"/>
                    <a:gd name="T27"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5">
                      <a:moveTo>
                        <a:pt x="0" y="1"/>
                      </a:moveTo>
                      <a:lnTo>
                        <a:pt x="0" y="1"/>
                      </a:lnTo>
                      <a:lnTo>
                        <a:pt x="0" y="75"/>
                      </a:lnTo>
                      <a:lnTo>
                        <a:pt x="0" y="75"/>
                      </a:lnTo>
                      <a:lnTo>
                        <a:pt x="22" y="75"/>
                      </a:lnTo>
                      <a:lnTo>
                        <a:pt x="22" y="75"/>
                      </a:lnTo>
                      <a:lnTo>
                        <a:pt x="45" y="75"/>
                      </a:lnTo>
                      <a:lnTo>
                        <a:pt x="45" y="75"/>
                      </a:lnTo>
                      <a:lnTo>
                        <a:pt x="45" y="0"/>
                      </a:lnTo>
                      <a:lnTo>
                        <a:pt x="45" y="0"/>
                      </a:lnTo>
                      <a:lnTo>
                        <a:pt x="22" y="0"/>
                      </a:lnTo>
                      <a:lnTo>
                        <a:pt x="22" y="0"/>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grpSp>
        </p:grpSp>
        <p:grpSp>
          <p:nvGrpSpPr>
            <p:cNvPr id="138" name="Groupe 119"/>
            <p:cNvGrpSpPr>
              <a:grpSpLocks noChangeAspect="1"/>
            </p:cNvGrpSpPr>
            <p:nvPr/>
          </p:nvGrpSpPr>
          <p:grpSpPr>
            <a:xfrm>
              <a:off x="5148064" y="2763798"/>
              <a:ext cx="427111" cy="388654"/>
              <a:chOff x="4788024" y="4365104"/>
              <a:chExt cx="1634786" cy="1487590"/>
            </a:xfrm>
          </p:grpSpPr>
          <p:sp>
            <p:nvSpPr>
              <p:cNvPr id="139" name="Ellipse 5"/>
              <p:cNvSpPr/>
              <p:nvPr/>
            </p:nvSpPr>
            <p:spPr>
              <a:xfrm>
                <a:off x="4788024" y="4365104"/>
                <a:ext cx="1634786" cy="1487590"/>
              </a:xfrm>
              <a:custGeom>
                <a:avLst/>
                <a:gdLst>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636" h="2376488">
                    <a:moveTo>
                      <a:pt x="0" y="1188244"/>
                    </a:moveTo>
                    <a:cubicBezTo>
                      <a:pt x="0" y="531995"/>
                      <a:pt x="406041" y="0"/>
                      <a:pt x="1305818" y="0"/>
                    </a:cubicBezTo>
                    <a:cubicBezTo>
                      <a:pt x="2205595" y="0"/>
                      <a:pt x="2611636" y="531995"/>
                      <a:pt x="2611636" y="1188244"/>
                    </a:cubicBezTo>
                    <a:cubicBezTo>
                      <a:pt x="2611636" y="1844493"/>
                      <a:pt x="2174638" y="2376488"/>
                      <a:pt x="1305818" y="2376488"/>
                    </a:cubicBezTo>
                    <a:cubicBezTo>
                      <a:pt x="436998" y="2376488"/>
                      <a:pt x="0" y="1844493"/>
                      <a:pt x="0" y="11882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0" name="Groupe 66"/>
              <p:cNvGrpSpPr/>
              <p:nvPr/>
            </p:nvGrpSpPr>
            <p:grpSpPr>
              <a:xfrm>
                <a:off x="5088756" y="4655258"/>
                <a:ext cx="1001980" cy="912774"/>
                <a:chOff x="2862263" y="5027613"/>
                <a:chExt cx="998537" cy="909637"/>
              </a:xfrm>
            </p:grpSpPr>
            <p:sp>
              <p:nvSpPr>
                <p:cNvPr id="141" name="Freeform 39"/>
                <p:cNvSpPr>
                  <a:spLocks/>
                </p:cNvSpPr>
                <p:nvPr/>
              </p:nvSpPr>
              <p:spPr bwMode="auto">
                <a:xfrm>
                  <a:off x="2862263" y="5027613"/>
                  <a:ext cx="998537" cy="909637"/>
                </a:xfrm>
                <a:custGeom>
                  <a:avLst/>
                  <a:gdLst>
                    <a:gd name="T0" fmla="*/ 0 w 1258"/>
                    <a:gd name="T1" fmla="*/ 1047 h 1146"/>
                    <a:gd name="T2" fmla="*/ 78 w 1258"/>
                    <a:gd name="T3" fmla="*/ 1047 h 1146"/>
                    <a:gd name="T4" fmla="*/ 78 w 1258"/>
                    <a:gd name="T5" fmla="*/ 364 h 1146"/>
                    <a:gd name="T6" fmla="*/ 78 w 1258"/>
                    <a:gd name="T7" fmla="*/ 321 h 1146"/>
                    <a:gd name="T8" fmla="*/ 119 w 1258"/>
                    <a:gd name="T9" fmla="*/ 315 h 1146"/>
                    <a:gd name="T10" fmla="*/ 426 w 1258"/>
                    <a:gd name="T11" fmla="*/ 270 h 1146"/>
                    <a:gd name="T12" fmla="*/ 483 w 1258"/>
                    <a:gd name="T13" fmla="*/ 261 h 1146"/>
                    <a:gd name="T14" fmla="*/ 533 w 1258"/>
                    <a:gd name="T15" fmla="*/ 282 h 1146"/>
                    <a:gd name="T16" fmla="*/ 574 w 1258"/>
                    <a:gd name="T17" fmla="*/ 707 h 1146"/>
                    <a:gd name="T18" fmla="*/ 622 w 1258"/>
                    <a:gd name="T19" fmla="*/ 726 h 1146"/>
                    <a:gd name="T20" fmla="*/ 622 w 1258"/>
                    <a:gd name="T21" fmla="*/ 103 h 1146"/>
                    <a:gd name="T22" fmla="*/ 622 w 1258"/>
                    <a:gd name="T23" fmla="*/ 60 h 1146"/>
                    <a:gd name="T24" fmla="*/ 663 w 1258"/>
                    <a:gd name="T25" fmla="*/ 54 h 1146"/>
                    <a:gd name="T26" fmla="*/ 971 w 1258"/>
                    <a:gd name="T27" fmla="*/ 8 h 1146"/>
                    <a:gd name="T28" fmla="*/ 1027 w 1258"/>
                    <a:gd name="T29" fmla="*/ 0 h 1146"/>
                    <a:gd name="T30" fmla="*/ 1198 w 1258"/>
                    <a:gd name="T31" fmla="*/ 58 h 1146"/>
                    <a:gd name="T32" fmla="*/ 1198 w 1258"/>
                    <a:gd name="T33" fmla="*/ 1047 h 1146"/>
                    <a:gd name="T34" fmla="*/ 1258 w 1258"/>
                    <a:gd name="T35" fmla="*/ 1047 h 1146"/>
                    <a:gd name="T36" fmla="*/ 1258 w 1258"/>
                    <a:gd name="T37" fmla="*/ 1146 h 1146"/>
                    <a:gd name="T38" fmla="*/ 978 w 1258"/>
                    <a:gd name="T39" fmla="*/ 1146 h 1146"/>
                    <a:gd name="T40" fmla="*/ 942 w 1258"/>
                    <a:gd name="T41" fmla="*/ 1146 h 1146"/>
                    <a:gd name="T42" fmla="*/ 942 w 1258"/>
                    <a:gd name="T43" fmla="*/ 1096 h 1146"/>
                    <a:gd name="T44" fmla="*/ 942 w 1258"/>
                    <a:gd name="T45" fmla="*/ 102 h 1146"/>
                    <a:gd name="T46" fmla="*/ 707 w 1258"/>
                    <a:gd name="T47" fmla="*/ 132 h 1146"/>
                    <a:gd name="T48" fmla="*/ 707 w 1258"/>
                    <a:gd name="T49" fmla="*/ 1096 h 1146"/>
                    <a:gd name="T50" fmla="*/ 707 w 1258"/>
                    <a:gd name="T51" fmla="*/ 1146 h 1146"/>
                    <a:gd name="T52" fmla="*/ 714 w 1258"/>
                    <a:gd name="T53" fmla="*/ 1146 h 1146"/>
                    <a:gd name="T54" fmla="*/ 544 w 1258"/>
                    <a:gd name="T55" fmla="*/ 1146 h 1146"/>
                    <a:gd name="T56" fmla="*/ 433 w 1258"/>
                    <a:gd name="T57" fmla="*/ 1146 h 1146"/>
                    <a:gd name="T58" fmla="*/ 399 w 1258"/>
                    <a:gd name="T59" fmla="*/ 1146 h 1146"/>
                    <a:gd name="T60" fmla="*/ 399 w 1258"/>
                    <a:gd name="T61" fmla="*/ 1096 h 1146"/>
                    <a:gd name="T62" fmla="*/ 399 w 1258"/>
                    <a:gd name="T63" fmla="*/ 356 h 1146"/>
                    <a:gd name="T64" fmla="*/ 154 w 1258"/>
                    <a:gd name="T65" fmla="*/ 387 h 1146"/>
                    <a:gd name="T66" fmla="*/ 154 w 1258"/>
                    <a:gd name="T67" fmla="*/ 1096 h 1146"/>
                    <a:gd name="T68" fmla="*/ 154 w 1258"/>
                    <a:gd name="T69" fmla="*/ 1146 h 1146"/>
                    <a:gd name="T70" fmla="*/ 127 w 1258"/>
                    <a:gd name="T71" fmla="*/ 1146 h 1146"/>
                    <a:gd name="T72" fmla="*/ 0 w 1258"/>
                    <a:gd name="T73" fmla="*/ 1146 h 1146"/>
                    <a:gd name="T74" fmla="*/ 0 w 1258"/>
                    <a:gd name="T75" fmla="*/ 1047 h 1146"/>
                    <a:gd name="T76" fmla="*/ 0 w 1258"/>
                    <a:gd name="T77" fmla="*/ 1047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8" h="1146">
                      <a:moveTo>
                        <a:pt x="0" y="1047"/>
                      </a:moveTo>
                      <a:lnTo>
                        <a:pt x="78" y="1047"/>
                      </a:lnTo>
                      <a:lnTo>
                        <a:pt x="78" y="364"/>
                      </a:lnTo>
                      <a:lnTo>
                        <a:pt x="78" y="321"/>
                      </a:lnTo>
                      <a:lnTo>
                        <a:pt x="119" y="315"/>
                      </a:lnTo>
                      <a:lnTo>
                        <a:pt x="426" y="270"/>
                      </a:lnTo>
                      <a:lnTo>
                        <a:pt x="483" y="261"/>
                      </a:lnTo>
                      <a:lnTo>
                        <a:pt x="533" y="282"/>
                      </a:lnTo>
                      <a:lnTo>
                        <a:pt x="574" y="707"/>
                      </a:lnTo>
                      <a:lnTo>
                        <a:pt x="622" y="726"/>
                      </a:lnTo>
                      <a:lnTo>
                        <a:pt x="622" y="103"/>
                      </a:lnTo>
                      <a:lnTo>
                        <a:pt x="622" y="60"/>
                      </a:lnTo>
                      <a:lnTo>
                        <a:pt x="663" y="54"/>
                      </a:lnTo>
                      <a:lnTo>
                        <a:pt x="971" y="8"/>
                      </a:lnTo>
                      <a:lnTo>
                        <a:pt x="1027" y="0"/>
                      </a:lnTo>
                      <a:lnTo>
                        <a:pt x="1198" y="58"/>
                      </a:lnTo>
                      <a:lnTo>
                        <a:pt x="1198" y="1047"/>
                      </a:lnTo>
                      <a:lnTo>
                        <a:pt x="1258" y="1047"/>
                      </a:lnTo>
                      <a:lnTo>
                        <a:pt x="1258" y="1146"/>
                      </a:lnTo>
                      <a:lnTo>
                        <a:pt x="978" y="1146"/>
                      </a:lnTo>
                      <a:lnTo>
                        <a:pt x="942" y="1146"/>
                      </a:lnTo>
                      <a:lnTo>
                        <a:pt x="942" y="1096"/>
                      </a:lnTo>
                      <a:lnTo>
                        <a:pt x="942" y="102"/>
                      </a:lnTo>
                      <a:lnTo>
                        <a:pt x="707" y="132"/>
                      </a:lnTo>
                      <a:lnTo>
                        <a:pt x="707" y="1096"/>
                      </a:lnTo>
                      <a:lnTo>
                        <a:pt x="707" y="1146"/>
                      </a:lnTo>
                      <a:lnTo>
                        <a:pt x="714" y="1146"/>
                      </a:lnTo>
                      <a:lnTo>
                        <a:pt x="544" y="1146"/>
                      </a:lnTo>
                      <a:lnTo>
                        <a:pt x="433" y="1146"/>
                      </a:lnTo>
                      <a:lnTo>
                        <a:pt x="399" y="1146"/>
                      </a:lnTo>
                      <a:lnTo>
                        <a:pt x="399" y="1096"/>
                      </a:lnTo>
                      <a:lnTo>
                        <a:pt x="399" y="356"/>
                      </a:lnTo>
                      <a:lnTo>
                        <a:pt x="154" y="387"/>
                      </a:lnTo>
                      <a:lnTo>
                        <a:pt x="154" y="1096"/>
                      </a:lnTo>
                      <a:lnTo>
                        <a:pt x="154" y="1146"/>
                      </a:lnTo>
                      <a:lnTo>
                        <a:pt x="127" y="1146"/>
                      </a:lnTo>
                      <a:lnTo>
                        <a:pt x="0" y="1146"/>
                      </a:lnTo>
                      <a:lnTo>
                        <a:pt x="0" y="1047"/>
                      </a:lnTo>
                      <a:lnTo>
                        <a:pt x="0" y="10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42" name="Freeform 40"/>
                <p:cNvSpPr>
                  <a:spLocks/>
                </p:cNvSpPr>
                <p:nvPr/>
              </p:nvSpPr>
              <p:spPr bwMode="auto">
                <a:xfrm>
                  <a:off x="3529013" y="5270500"/>
                  <a:ext cx="38100" cy="65087"/>
                </a:xfrm>
                <a:custGeom>
                  <a:avLst/>
                  <a:gdLst>
                    <a:gd name="T0" fmla="*/ 0 w 48"/>
                    <a:gd name="T1" fmla="*/ 5 h 81"/>
                    <a:gd name="T2" fmla="*/ 0 w 48"/>
                    <a:gd name="T3" fmla="*/ 5 h 81"/>
                    <a:gd name="T4" fmla="*/ 0 w 48"/>
                    <a:gd name="T5" fmla="*/ 81 h 81"/>
                    <a:gd name="T6" fmla="*/ 0 w 48"/>
                    <a:gd name="T7" fmla="*/ 81 h 81"/>
                    <a:gd name="T8" fmla="*/ 24 w 48"/>
                    <a:gd name="T9" fmla="*/ 79 h 81"/>
                    <a:gd name="T10" fmla="*/ 24 w 48"/>
                    <a:gd name="T11" fmla="*/ 79 h 81"/>
                    <a:gd name="T12" fmla="*/ 48 w 48"/>
                    <a:gd name="T13" fmla="*/ 76 h 81"/>
                    <a:gd name="T14" fmla="*/ 48 w 48"/>
                    <a:gd name="T15" fmla="*/ 76 h 81"/>
                    <a:gd name="T16" fmla="*/ 48 w 48"/>
                    <a:gd name="T17" fmla="*/ 0 h 81"/>
                    <a:gd name="T18" fmla="*/ 48 w 48"/>
                    <a:gd name="T19" fmla="*/ 0 h 81"/>
                    <a:gd name="T20" fmla="*/ 24 w 48"/>
                    <a:gd name="T21" fmla="*/ 2 h 81"/>
                    <a:gd name="T22" fmla="*/ 24 w 48"/>
                    <a:gd name="T23" fmla="*/ 2 h 81"/>
                    <a:gd name="T24" fmla="*/ 0 w 48"/>
                    <a:gd name="T25" fmla="*/ 5 h 81"/>
                    <a:gd name="T26" fmla="*/ 0 w 48"/>
                    <a:gd name="T27" fmla="*/ 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81">
                      <a:moveTo>
                        <a:pt x="0" y="5"/>
                      </a:moveTo>
                      <a:lnTo>
                        <a:pt x="0" y="5"/>
                      </a:lnTo>
                      <a:lnTo>
                        <a:pt x="0" y="81"/>
                      </a:lnTo>
                      <a:lnTo>
                        <a:pt x="0" y="81"/>
                      </a:lnTo>
                      <a:lnTo>
                        <a:pt x="24" y="79"/>
                      </a:lnTo>
                      <a:lnTo>
                        <a:pt x="24" y="79"/>
                      </a:lnTo>
                      <a:lnTo>
                        <a:pt x="48" y="76"/>
                      </a:lnTo>
                      <a:lnTo>
                        <a:pt x="48" y="76"/>
                      </a:lnTo>
                      <a:lnTo>
                        <a:pt x="48" y="0"/>
                      </a:lnTo>
                      <a:lnTo>
                        <a:pt x="48" y="0"/>
                      </a:lnTo>
                      <a:lnTo>
                        <a:pt x="24" y="2"/>
                      </a:lnTo>
                      <a:lnTo>
                        <a:pt x="24" y="2"/>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43" name="Freeform 41"/>
                <p:cNvSpPr>
                  <a:spLocks/>
                </p:cNvSpPr>
                <p:nvPr/>
              </p:nvSpPr>
              <p:spPr bwMode="auto">
                <a:xfrm>
                  <a:off x="3529013" y="5164138"/>
                  <a:ext cx="38100" cy="65087"/>
                </a:xfrm>
                <a:custGeom>
                  <a:avLst/>
                  <a:gdLst>
                    <a:gd name="T0" fmla="*/ 0 w 48"/>
                    <a:gd name="T1" fmla="*/ 6 h 81"/>
                    <a:gd name="T2" fmla="*/ 0 w 48"/>
                    <a:gd name="T3" fmla="*/ 6 h 81"/>
                    <a:gd name="T4" fmla="*/ 0 w 48"/>
                    <a:gd name="T5" fmla="*/ 81 h 81"/>
                    <a:gd name="T6" fmla="*/ 0 w 48"/>
                    <a:gd name="T7" fmla="*/ 81 h 81"/>
                    <a:gd name="T8" fmla="*/ 24 w 48"/>
                    <a:gd name="T9" fmla="*/ 79 h 81"/>
                    <a:gd name="T10" fmla="*/ 24 w 48"/>
                    <a:gd name="T11" fmla="*/ 79 h 81"/>
                    <a:gd name="T12" fmla="*/ 48 w 48"/>
                    <a:gd name="T13" fmla="*/ 76 h 81"/>
                    <a:gd name="T14" fmla="*/ 48 w 48"/>
                    <a:gd name="T15" fmla="*/ 76 h 81"/>
                    <a:gd name="T16" fmla="*/ 48 w 48"/>
                    <a:gd name="T17" fmla="*/ 0 h 81"/>
                    <a:gd name="T18" fmla="*/ 48 w 48"/>
                    <a:gd name="T19" fmla="*/ 0 h 81"/>
                    <a:gd name="T20" fmla="*/ 24 w 48"/>
                    <a:gd name="T21" fmla="*/ 2 h 81"/>
                    <a:gd name="T22" fmla="*/ 24 w 48"/>
                    <a:gd name="T23" fmla="*/ 2 h 81"/>
                    <a:gd name="T24" fmla="*/ 0 w 48"/>
                    <a:gd name="T25" fmla="*/ 6 h 81"/>
                    <a:gd name="T26" fmla="*/ 0 w 48"/>
                    <a:gd name="T27"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81">
                      <a:moveTo>
                        <a:pt x="0" y="6"/>
                      </a:moveTo>
                      <a:lnTo>
                        <a:pt x="0" y="6"/>
                      </a:lnTo>
                      <a:lnTo>
                        <a:pt x="0" y="81"/>
                      </a:lnTo>
                      <a:lnTo>
                        <a:pt x="0" y="81"/>
                      </a:lnTo>
                      <a:lnTo>
                        <a:pt x="24" y="79"/>
                      </a:lnTo>
                      <a:lnTo>
                        <a:pt x="24" y="79"/>
                      </a:lnTo>
                      <a:lnTo>
                        <a:pt x="48" y="76"/>
                      </a:lnTo>
                      <a:lnTo>
                        <a:pt x="48" y="76"/>
                      </a:lnTo>
                      <a:lnTo>
                        <a:pt x="48" y="0"/>
                      </a:lnTo>
                      <a:lnTo>
                        <a:pt x="48" y="0"/>
                      </a:lnTo>
                      <a:lnTo>
                        <a:pt x="24" y="2"/>
                      </a:lnTo>
                      <a:lnTo>
                        <a:pt x="24" y="2"/>
                      </a:lnTo>
                      <a:lnTo>
                        <a:pt x="0" y="6"/>
                      </a:lnTo>
                      <a:lnTo>
                        <a:pt x="0" y="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44" name="Freeform 42"/>
                <p:cNvSpPr>
                  <a:spLocks/>
                </p:cNvSpPr>
                <p:nvPr/>
              </p:nvSpPr>
              <p:spPr bwMode="auto">
                <a:xfrm>
                  <a:off x="3529013" y="5378450"/>
                  <a:ext cx="38100" cy="63500"/>
                </a:xfrm>
                <a:custGeom>
                  <a:avLst/>
                  <a:gdLst>
                    <a:gd name="T0" fmla="*/ 0 w 48"/>
                    <a:gd name="T1" fmla="*/ 4 h 81"/>
                    <a:gd name="T2" fmla="*/ 0 w 48"/>
                    <a:gd name="T3" fmla="*/ 4 h 81"/>
                    <a:gd name="T4" fmla="*/ 0 w 48"/>
                    <a:gd name="T5" fmla="*/ 81 h 81"/>
                    <a:gd name="T6" fmla="*/ 0 w 48"/>
                    <a:gd name="T7" fmla="*/ 81 h 81"/>
                    <a:gd name="T8" fmla="*/ 24 w 48"/>
                    <a:gd name="T9" fmla="*/ 78 h 81"/>
                    <a:gd name="T10" fmla="*/ 24 w 48"/>
                    <a:gd name="T11" fmla="*/ 78 h 81"/>
                    <a:gd name="T12" fmla="*/ 48 w 48"/>
                    <a:gd name="T13" fmla="*/ 77 h 81"/>
                    <a:gd name="T14" fmla="*/ 48 w 48"/>
                    <a:gd name="T15" fmla="*/ 77 h 81"/>
                    <a:gd name="T16" fmla="*/ 48 w 48"/>
                    <a:gd name="T17" fmla="*/ 0 h 81"/>
                    <a:gd name="T18" fmla="*/ 48 w 48"/>
                    <a:gd name="T19" fmla="*/ 0 h 81"/>
                    <a:gd name="T20" fmla="*/ 24 w 48"/>
                    <a:gd name="T21" fmla="*/ 3 h 81"/>
                    <a:gd name="T22" fmla="*/ 24 w 48"/>
                    <a:gd name="T23" fmla="*/ 3 h 81"/>
                    <a:gd name="T24" fmla="*/ 0 w 48"/>
                    <a:gd name="T25" fmla="*/ 4 h 81"/>
                    <a:gd name="T26" fmla="*/ 0 w 48"/>
                    <a:gd name="T2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81">
                      <a:moveTo>
                        <a:pt x="0" y="4"/>
                      </a:moveTo>
                      <a:lnTo>
                        <a:pt x="0" y="4"/>
                      </a:lnTo>
                      <a:lnTo>
                        <a:pt x="0" y="81"/>
                      </a:lnTo>
                      <a:lnTo>
                        <a:pt x="0" y="81"/>
                      </a:lnTo>
                      <a:lnTo>
                        <a:pt x="24" y="78"/>
                      </a:lnTo>
                      <a:lnTo>
                        <a:pt x="24" y="78"/>
                      </a:lnTo>
                      <a:lnTo>
                        <a:pt x="48" y="77"/>
                      </a:lnTo>
                      <a:lnTo>
                        <a:pt x="48" y="77"/>
                      </a:lnTo>
                      <a:lnTo>
                        <a:pt x="48" y="0"/>
                      </a:lnTo>
                      <a:lnTo>
                        <a:pt x="48" y="0"/>
                      </a:lnTo>
                      <a:lnTo>
                        <a:pt x="24" y="3"/>
                      </a:lnTo>
                      <a:lnTo>
                        <a:pt x="24" y="3"/>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45" name="Freeform 43"/>
                <p:cNvSpPr>
                  <a:spLocks/>
                </p:cNvSpPr>
                <p:nvPr/>
              </p:nvSpPr>
              <p:spPr bwMode="auto">
                <a:xfrm>
                  <a:off x="3529013" y="5484813"/>
                  <a:ext cx="38100" cy="61912"/>
                </a:xfrm>
                <a:custGeom>
                  <a:avLst/>
                  <a:gdLst>
                    <a:gd name="T0" fmla="*/ 0 w 48"/>
                    <a:gd name="T1" fmla="*/ 2 h 77"/>
                    <a:gd name="T2" fmla="*/ 0 w 48"/>
                    <a:gd name="T3" fmla="*/ 2 h 77"/>
                    <a:gd name="T4" fmla="*/ 0 w 48"/>
                    <a:gd name="T5" fmla="*/ 77 h 77"/>
                    <a:gd name="T6" fmla="*/ 0 w 48"/>
                    <a:gd name="T7" fmla="*/ 77 h 77"/>
                    <a:gd name="T8" fmla="*/ 24 w 48"/>
                    <a:gd name="T9" fmla="*/ 76 h 77"/>
                    <a:gd name="T10" fmla="*/ 24 w 48"/>
                    <a:gd name="T11" fmla="*/ 76 h 77"/>
                    <a:gd name="T12" fmla="*/ 48 w 48"/>
                    <a:gd name="T13" fmla="*/ 76 h 77"/>
                    <a:gd name="T14" fmla="*/ 48 w 48"/>
                    <a:gd name="T15" fmla="*/ 76 h 77"/>
                    <a:gd name="T16" fmla="*/ 48 w 48"/>
                    <a:gd name="T17" fmla="*/ 0 h 77"/>
                    <a:gd name="T18" fmla="*/ 48 w 48"/>
                    <a:gd name="T19" fmla="*/ 0 h 77"/>
                    <a:gd name="T20" fmla="*/ 24 w 48"/>
                    <a:gd name="T21" fmla="*/ 1 h 77"/>
                    <a:gd name="T22" fmla="*/ 24 w 48"/>
                    <a:gd name="T23" fmla="*/ 1 h 77"/>
                    <a:gd name="T24" fmla="*/ 0 w 48"/>
                    <a:gd name="T25" fmla="*/ 2 h 77"/>
                    <a:gd name="T26" fmla="*/ 0 w 48"/>
                    <a:gd name="T27" fmla="*/ 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7">
                      <a:moveTo>
                        <a:pt x="0" y="2"/>
                      </a:moveTo>
                      <a:lnTo>
                        <a:pt x="0" y="2"/>
                      </a:lnTo>
                      <a:lnTo>
                        <a:pt x="0" y="77"/>
                      </a:lnTo>
                      <a:lnTo>
                        <a:pt x="0" y="77"/>
                      </a:lnTo>
                      <a:lnTo>
                        <a:pt x="24" y="76"/>
                      </a:lnTo>
                      <a:lnTo>
                        <a:pt x="24" y="76"/>
                      </a:lnTo>
                      <a:lnTo>
                        <a:pt x="48" y="76"/>
                      </a:lnTo>
                      <a:lnTo>
                        <a:pt x="48" y="76"/>
                      </a:lnTo>
                      <a:lnTo>
                        <a:pt x="48" y="0"/>
                      </a:lnTo>
                      <a:lnTo>
                        <a:pt x="48" y="0"/>
                      </a:lnTo>
                      <a:lnTo>
                        <a:pt x="24" y="1"/>
                      </a:lnTo>
                      <a:lnTo>
                        <a:pt x="24" y="1"/>
                      </a:lnTo>
                      <a:lnTo>
                        <a:pt x="0" y="2"/>
                      </a:lnTo>
                      <a:lnTo>
                        <a:pt x="0" y="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46" name="Freeform 44"/>
                <p:cNvSpPr>
                  <a:spLocks/>
                </p:cNvSpPr>
                <p:nvPr/>
              </p:nvSpPr>
              <p:spPr bwMode="auto">
                <a:xfrm>
                  <a:off x="3529013" y="5591175"/>
                  <a:ext cx="38100" cy="61912"/>
                </a:xfrm>
                <a:custGeom>
                  <a:avLst/>
                  <a:gdLst>
                    <a:gd name="T0" fmla="*/ 0 w 48"/>
                    <a:gd name="T1" fmla="*/ 1 h 78"/>
                    <a:gd name="T2" fmla="*/ 0 w 48"/>
                    <a:gd name="T3" fmla="*/ 1 h 78"/>
                    <a:gd name="T4" fmla="*/ 0 w 48"/>
                    <a:gd name="T5" fmla="*/ 78 h 78"/>
                    <a:gd name="T6" fmla="*/ 0 w 48"/>
                    <a:gd name="T7" fmla="*/ 78 h 78"/>
                    <a:gd name="T8" fmla="*/ 24 w 48"/>
                    <a:gd name="T9" fmla="*/ 78 h 78"/>
                    <a:gd name="T10" fmla="*/ 24 w 48"/>
                    <a:gd name="T11" fmla="*/ 78 h 78"/>
                    <a:gd name="T12" fmla="*/ 48 w 48"/>
                    <a:gd name="T13" fmla="*/ 76 h 78"/>
                    <a:gd name="T14" fmla="*/ 48 w 48"/>
                    <a:gd name="T15" fmla="*/ 76 h 78"/>
                    <a:gd name="T16" fmla="*/ 48 w 48"/>
                    <a:gd name="T17" fmla="*/ 0 h 78"/>
                    <a:gd name="T18" fmla="*/ 48 w 48"/>
                    <a:gd name="T19" fmla="*/ 0 h 78"/>
                    <a:gd name="T20" fmla="*/ 24 w 48"/>
                    <a:gd name="T21" fmla="*/ 1 h 78"/>
                    <a:gd name="T22" fmla="*/ 24 w 48"/>
                    <a:gd name="T23" fmla="*/ 1 h 78"/>
                    <a:gd name="T24" fmla="*/ 0 w 48"/>
                    <a:gd name="T25" fmla="*/ 1 h 78"/>
                    <a:gd name="T26" fmla="*/ 0 w 48"/>
                    <a:gd name="T27"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8">
                      <a:moveTo>
                        <a:pt x="0" y="1"/>
                      </a:moveTo>
                      <a:lnTo>
                        <a:pt x="0" y="1"/>
                      </a:lnTo>
                      <a:lnTo>
                        <a:pt x="0" y="78"/>
                      </a:lnTo>
                      <a:lnTo>
                        <a:pt x="0" y="78"/>
                      </a:lnTo>
                      <a:lnTo>
                        <a:pt x="24" y="78"/>
                      </a:lnTo>
                      <a:lnTo>
                        <a:pt x="24" y="78"/>
                      </a:lnTo>
                      <a:lnTo>
                        <a:pt x="48" y="76"/>
                      </a:lnTo>
                      <a:lnTo>
                        <a:pt x="48" y="76"/>
                      </a:lnTo>
                      <a:lnTo>
                        <a:pt x="48" y="0"/>
                      </a:lnTo>
                      <a:lnTo>
                        <a:pt x="48" y="0"/>
                      </a:lnTo>
                      <a:lnTo>
                        <a:pt x="24" y="1"/>
                      </a:lnTo>
                      <a:lnTo>
                        <a:pt x="24" y="1"/>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47" name="Freeform 45"/>
                <p:cNvSpPr>
                  <a:spLocks/>
                </p:cNvSpPr>
                <p:nvPr/>
              </p:nvSpPr>
              <p:spPr bwMode="auto">
                <a:xfrm>
                  <a:off x="3462338" y="5278438"/>
                  <a:ext cx="36512" cy="61912"/>
                </a:xfrm>
                <a:custGeom>
                  <a:avLst/>
                  <a:gdLst>
                    <a:gd name="T0" fmla="*/ 0 w 46"/>
                    <a:gd name="T1" fmla="*/ 5 h 79"/>
                    <a:gd name="T2" fmla="*/ 0 w 46"/>
                    <a:gd name="T3" fmla="*/ 5 h 79"/>
                    <a:gd name="T4" fmla="*/ 0 w 46"/>
                    <a:gd name="T5" fmla="*/ 79 h 79"/>
                    <a:gd name="T6" fmla="*/ 0 w 46"/>
                    <a:gd name="T7" fmla="*/ 79 h 79"/>
                    <a:gd name="T8" fmla="*/ 23 w 46"/>
                    <a:gd name="T9" fmla="*/ 78 h 79"/>
                    <a:gd name="T10" fmla="*/ 23 w 46"/>
                    <a:gd name="T11" fmla="*/ 78 h 79"/>
                    <a:gd name="T12" fmla="*/ 46 w 46"/>
                    <a:gd name="T13" fmla="*/ 75 h 79"/>
                    <a:gd name="T14" fmla="*/ 46 w 46"/>
                    <a:gd name="T15" fmla="*/ 75 h 79"/>
                    <a:gd name="T16" fmla="*/ 46 w 46"/>
                    <a:gd name="T17" fmla="*/ 0 h 79"/>
                    <a:gd name="T18" fmla="*/ 46 w 46"/>
                    <a:gd name="T19" fmla="*/ 0 h 79"/>
                    <a:gd name="T20" fmla="*/ 23 w 46"/>
                    <a:gd name="T21" fmla="*/ 2 h 79"/>
                    <a:gd name="T22" fmla="*/ 23 w 46"/>
                    <a:gd name="T23" fmla="*/ 2 h 79"/>
                    <a:gd name="T24" fmla="*/ 0 w 46"/>
                    <a:gd name="T25" fmla="*/ 5 h 79"/>
                    <a:gd name="T26" fmla="*/ 0 w 46"/>
                    <a:gd name="T27" fmla="*/ 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9">
                      <a:moveTo>
                        <a:pt x="0" y="5"/>
                      </a:moveTo>
                      <a:lnTo>
                        <a:pt x="0" y="5"/>
                      </a:lnTo>
                      <a:lnTo>
                        <a:pt x="0" y="79"/>
                      </a:lnTo>
                      <a:lnTo>
                        <a:pt x="0" y="79"/>
                      </a:lnTo>
                      <a:lnTo>
                        <a:pt x="23" y="78"/>
                      </a:lnTo>
                      <a:lnTo>
                        <a:pt x="23" y="78"/>
                      </a:lnTo>
                      <a:lnTo>
                        <a:pt x="46" y="75"/>
                      </a:lnTo>
                      <a:lnTo>
                        <a:pt x="46" y="75"/>
                      </a:lnTo>
                      <a:lnTo>
                        <a:pt x="46" y="0"/>
                      </a:lnTo>
                      <a:lnTo>
                        <a:pt x="46" y="0"/>
                      </a:lnTo>
                      <a:lnTo>
                        <a:pt x="23" y="2"/>
                      </a:lnTo>
                      <a:lnTo>
                        <a:pt x="23" y="2"/>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48" name="Freeform 46"/>
                <p:cNvSpPr>
                  <a:spLocks/>
                </p:cNvSpPr>
                <p:nvPr/>
              </p:nvSpPr>
              <p:spPr bwMode="auto">
                <a:xfrm>
                  <a:off x="3462338" y="5173663"/>
                  <a:ext cx="36512" cy="63500"/>
                </a:xfrm>
                <a:custGeom>
                  <a:avLst/>
                  <a:gdLst>
                    <a:gd name="T0" fmla="*/ 0 w 46"/>
                    <a:gd name="T1" fmla="*/ 6 h 80"/>
                    <a:gd name="T2" fmla="*/ 0 w 46"/>
                    <a:gd name="T3" fmla="*/ 6 h 80"/>
                    <a:gd name="T4" fmla="*/ 0 w 46"/>
                    <a:gd name="T5" fmla="*/ 80 h 80"/>
                    <a:gd name="T6" fmla="*/ 0 w 46"/>
                    <a:gd name="T7" fmla="*/ 80 h 80"/>
                    <a:gd name="T8" fmla="*/ 23 w 46"/>
                    <a:gd name="T9" fmla="*/ 78 h 80"/>
                    <a:gd name="T10" fmla="*/ 23 w 46"/>
                    <a:gd name="T11" fmla="*/ 78 h 80"/>
                    <a:gd name="T12" fmla="*/ 46 w 46"/>
                    <a:gd name="T13" fmla="*/ 75 h 80"/>
                    <a:gd name="T14" fmla="*/ 46 w 46"/>
                    <a:gd name="T15" fmla="*/ 75 h 80"/>
                    <a:gd name="T16" fmla="*/ 46 w 46"/>
                    <a:gd name="T17" fmla="*/ 0 h 80"/>
                    <a:gd name="T18" fmla="*/ 46 w 46"/>
                    <a:gd name="T19" fmla="*/ 0 h 80"/>
                    <a:gd name="T20" fmla="*/ 23 w 46"/>
                    <a:gd name="T21" fmla="*/ 3 h 80"/>
                    <a:gd name="T22" fmla="*/ 23 w 46"/>
                    <a:gd name="T23" fmla="*/ 3 h 80"/>
                    <a:gd name="T24" fmla="*/ 0 w 46"/>
                    <a:gd name="T25" fmla="*/ 6 h 80"/>
                    <a:gd name="T26" fmla="*/ 0 w 46"/>
                    <a:gd name="T27" fmla="*/ 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0">
                      <a:moveTo>
                        <a:pt x="0" y="6"/>
                      </a:moveTo>
                      <a:lnTo>
                        <a:pt x="0" y="6"/>
                      </a:lnTo>
                      <a:lnTo>
                        <a:pt x="0" y="80"/>
                      </a:lnTo>
                      <a:lnTo>
                        <a:pt x="0" y="80"/>
                      </a:lnTo>
                      <a:lnTo>
                        <a:pt x="23" y="78"/>
                      </a:lnTo>
                      <a:lnTo>
                        <a:pt x="23" y="78"/>
                      </a:lnTo>
                      <a:lnTo>
                        <a:pt x="46" y="75"/>
                      </a:lnTo>
                      <a:lnTo>
                        <a:pt x="46" y="75"/>
                      </a:lnTo>
                      <a:lnTo>
                        <a:pt x="46" y="0"/>
                      </a:lnTo>
                      <a:lnTo>
                        <a:pt x="46" y="0"/>
                      </a:lnTo>
                      <a:lnTo>
                        <a:pt x="23" y="3"/>
                      </a:lnTo>
                      <a:lnTo>
                        <a:pt x="23" y="3"/>
                      </a:lnTo>
                      <a:lnTo>
                        <a:pt x="0" y="6"/>
                      </a:lnTo>
                      <a:lnTo>
                        <a:pt x="0" y="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49" name="Freeform 47"/>
                <p:cNvSpPr>
                  <a:spLocks/>
                </p:cNvSpPr>
                <p:nvPr/>
              </p:nvSpPr>
              <p:spPr bwMode="auto">
                <a:xfrm>
                  <a:off x="3462338" y="5383213"/>
                  <a:ext cx="36512" cy="63500"/>
                </a:xfrm>
                <a:custGeom>
                  <a:avLst/>
                  <a:gdLst>
                    <a:gd name="T0" fmla="*/ 0 w 46"/>
                    <a:gd name="T1" fmla="*/ 4 h 79"/>
                    <a:gd name="T2" fmla="*/ 0 w 46"/>
                    <a:gd name="T3" fmla="*/ 4 h 79"/>
                    <a:gd name="T4" fmla="*/ 0 w 46"/>
                    <a:gd name="T5" fmla="*/ 79 h 79"/>
                    <a:gd name="T6" fmla="*/ 0 w 46"/>
                    <a:gd name="T7" fmla="*/ 79 h 79"/>
                    <a:gd name="T8" fmla="*/ 23 w 46"/>
                    <a:gd name="T9" fmla="*/ 76 h 79"/>
                    <a:gd name="T10" fmla="*/ 23 w 46"/>
                    <a:gd name="T11" fmla="*/ 76 h 79"/>
                    <a:gd name="T12" fmla="*/ 46 w 46"/>
                    <a:gd name="T13" fmla="*/ 75 h 79"/>
                    <a:gd name="T14" fmla="*/ 46 w 46"/>
                    <a:gd name="T15" fmla="*/ 75 h 79"/>
                    <a:gd name="T16" fmla="*/ 46 w 46"/>
                    <a:gd name="T17" fmla="*/ 0 h 79"/>
                    <a:gd name="T18" fmla="*/ 46 w 46"/>
                    <a:gd name="T19" fmla="*/ 0 h 79"/>
                    <a:gd name="T20" fmla="*/ 23 w 46"/>
                    <a:gd name="T21" fmla="*/ 1 h 79"/>
                    <a:gd name="T22" fmla="*/ 23 w 46"/>
                    <a:gd name="T23" fmla="*/ 1 h 79"/>
                    <a:gd name="T24" fmla="*/ 0 w 46"/>
                    <a:gd name="T25" fmla="*/ 4 h 79"/>
                    <a:gd name="T26" fmla="*/ 0 w 46"/>
                    <a:gd name="T27"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9">
                      <a:moveTo>
                        <a:pt x="0" y="4"/>
                      </a:moveTo>
                      <a:lnTo>
                        <a:pt x="0" y="4"/>
                      </a:lnTo>
                      <a:lnTo>
                        <a:pt x="0" y="79"/>
                      </a:lnTo>
                      <a:lnTo>
                        <a:pt x="0" y="79"/>
                      </a:lnTo>
                      <a:lnTo>
                        <a:pt x="23" y="76"/>
                      </a:lnTo>
                      <a:lnTo>
                        <a:pt x="23" y="76"/>
                      </a:lnTo>
                      <a:lnTo>
                        <a:pt x="46" y="75"/>
                      </a:lnTo>
                      <a:lnTo>
                        <a:pt x="46" y="75"/>
                      </a:lnTo>
                      <a:lnTo>
                        <a:pt x="46" y="0"/>
                      </a:lnTo>
                      <a:lnTo>
                        <a:pt x="46" y="0"/>
                      </a:lnTo>
                      <a:lnTo>
                        <a:pt x="23" y="1"/>
                      </a:lnTo>
                      <a:lnTo>
                        <a:pt x="23" y="1"/>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50" name="Freeform 48"/>
                <p:cNvSpPr>
                  <a:spLocks/>
                </p:cNvSpPr>
                <p:nvPr/>
              </p:nvSpPr>
              <p:spPr bwMode="auto">
                <a:xfrm>
                  <a:off x="3462338" y="5489575"/>
                  <a:ext cx="36512" cy="61912"/>
                </a:xfrm>
                <a:custGeom>
                  <a:avLst/>
                  <a:gdLst>
                    <a:gd name="T0" fmla="*/ 0 w 46"/>
                    <a:gd name="T1" fmla="*/ 2 h 78"/>
                    <a:gd name="T2" fmla="*/ 0 w 46"/>
                    <a:gd name="T3" fmla="*/ 2 h 78"/>
                    <a:gd name="T4" fmla="*/ 0 w 46"/>
                    <a:gd name="T5" fmla="*/ 78 h 78"/>
                    <a:gd name="T6" fmla="*/ 0 w 46"/>
                    <a:gd name="T7" fmla="*/ 78 h 78"/>
                    <a:gd name="T8" fmla="*/ 23 w 46"/>
                    <a:gd name="T9" fmla="*/ 76 h 78"/>
                    <a:gd name="T10" fmla="*/ 23 w 46"/>
                    <a:gd name="T11" fmla="*/ 76 h 78"/>
                    <a:gd name="T12" fmla="*/ 46 w 46"/>
                    <a:gd name="T13" fmla="*/ 75 h 78"/>
                    <a:gd name="T14" fmla="*/ 46 w 46"/>
                    <a:gd name="T15" fmla="*/ 75 h 78"/>
                    <a:gd name="T16" fmla="*/ 46 w 46"/>
                    <a:gd name="T17" fmla="*/ 0 h 78"/>
                    <a:gd name="T18" fmla="*/ 46 w 46"/>
                    <a:gd name="T19" fmla="*/ 0 h 78"/>
                    <a:gd name="T20" fmla="*/ 23 w 46"/>
                    <a:gd name="T21" fmla="*/ 1 h 78"/>
                    <a:gd name="T22" fmla="*/ 23 w 46"/>
                    <a:gd name="T23" fmla="*/ 1 h 78"/>
                    <a:gd name="T24" fmla="*/ 0 w 46"/>
                    <a:gd name="T25" fmla="*/ 2 h 78"/>
                    <a:gd name="T26" fmla="*/ 0 w 46"/>
                    <a:gd name="T2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8">
                      <a:moveTo>
                        <a:pt x="0" y="2"/>
                      </a:moveTo>
                      <a:lnTo>
                        <a:pt x="0" y="2"/>
                      </a:lnTo>
                      <a:lnTo>
                        <a:pt x="0" y="78"/>
                      </a:lnTo>
                      <a:lnTo>
                        <a:pt x="0" y="78"/>
                      </a:lnTo>
                      <a:lnTo>
                        <a:pt x="23" y="76"/>
                      </a:lnTo>
                      <a:lnTo>
                        <a:pt x="23" y="76"/>
                      </a:lnTo>
                      <a:lnTo>
                        <a:pt x="46" y="75"/>
                      </a:lnTo>
                      <a:lnTo>
                        <a:pt x="46" y="75"/>
                      </a:lnTo>
                      <a:lnTo>
                        <a:pt x="46" y="0"/>
                      </a:lnTo>
                      <a:lnTo>
                        <a:pt x="46" y="0"/>
                      </a:lnTo>
                      <a:lnTo>
                        <a:pt x="23" y="1"/>
                      </a:lnTo>
                      <a:lnTo>
                        <a:pt x="23" y="1"/>
                      </a:lnTo>
                      <a:lnTo>
                        <a:pt x="0" y="2"/>
                      </a:lnTo>
                      <a:lnTo>
                        <a:pt x="0" y="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51" name="Freeform 49"/>
                <p:cNvSpPr>
                  <a:spLocks/>
                </p:cNvSpPr>
                <p:nvPr/>
              </p:nvSpPr>
              <p:spPr bwMode="auto">
                <a:xfrm>
                  <a:off x="3462338" y="5594350"/>
                  <a:ext cx="36512" cy="61912"/>
                </a:xfrm>
                <a:custGeom>
                  <a:avLst/>
                  <a:gdLst>
                    <a:gd name="T0" fmla="*/ 0 w 46"/>
                    <a:gd name="T1" fmla="*/ 1 h 76"/>
                    <a:gd name="T2" fmla="*/ 0 w 46"/>
                    <a:gd name="T3" fmla="*/ 1 h 76"/>
                    <a:gd name="T4" fmla="*/ 0 w 46"/>
                    <a:gd name="T5" fmla="*/ 76 h 76"/>
                    <a:gd name="T6" fmla="*/ 0 w 46"/>
                    <a:gd name="T7" fmla="*/ 76 h 76"/>
                    <a:gd name="T8" fmla="*/ 23 w 46"/>
                    <a:gd name="T9" fmla="*/ 75 h 76"/>
                    <a:gd name="T10" fmla="*/ 23 w 46"/>
                    <a:gd name="T11" fmla="*/ 75 h 76"/>
                    <a:gd name="T12" fmla="*/ 46 w 46"/>
                    <a:gd name="T13" fmla="*/ 75 h 76"/>
                    <a:gd name="T14" fmla="*/ 46 w 46"/>
                    <a:gd name="T15" fmla="*/ 75 h 76"/>
                    <a:gd name="T16" fmla="*/ 46 w 46"/>
                    <a:gd name="T17" fmla="*/ 0 h 76"/>
                    <a:gd name="T18" fmla="*/ 46 w 46"/>
                    <a:gd name="T19" fmla="*/ 0 h 76"/>
                    <a:gd name="T20" fmla="*/ 23 w 46"/>
                    <a:gd name="T21" fmla="*/ 0 h 76"/>
                    <a:gd name="T22" fmla="*/ 23 w 46"/>
                    <a:gd name="T23" fmla="*/ 0 h 76"/>
                    <a:gd name="T24" fmla="*/ 0 w 46"/>
                    <a:gd name="T25" fmla="*/ 1 h 76"/>
                    <a:gd name="T26" fmla="*/ 0 w 46"/>
                    <a:gd name="T2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6">
                      <a:moveTo>
                        <a:pt x="0" y="1"/>
                      </a:moveTo>
                      <a:lnTo>
                        <a:pt x="0" y="1"/>
                      </a:lnTo>
                      <a:lnTo>
                        <a:pt x="0" y="76"/>
                      </a:lnTo>
                      <a:lnTo>
                        <a:pt x="0" y="76"/>
                      </a:lnTo>
                      <a:lnTo>
                        <a:pt x="23" y="75"/>
                      </a:lnTo>
                      <a:lnTo>
                        <a:pt x="23" y="75"/>
                      </a:lnTo>
                      <a:lnTo>
                        <a:pt x="46" y="75"/>
                      </a:lnTo>
                      <a:lnTo>
                        <a:pt x="46" y="75"/>
                      </a:lnTo>
                      <a:lnTo>
                        <a:pt x="46" y="0"/>
                      </a:lnTo>
                      <a:lnTo>
                        <a:pt x="46" y="0"/>
                      </a:lnTo>
                      <a:lnTo>
                        <a:pt x="23" y="0"/>
                      </a:lnTo>
                      <a:lnTo>
                        <a:pt x="23" y="0"/>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52" name="Freeform 50"/>
                <p:cNvSpPr>
                  <a:spLocks/>
                </p:cNvSpPr>
                <p:nvPr/>
              </p:nvSpPr>
              <p:spPr bwMode="auto">
                <a:xfrm>
                  <a:off x="3529013" y="5700713"/>
                  <a:ext cx="38100" cy="60325"/>
                </a:xfrm>
                <a:custGeom>
                  <a:avLst/>
                  <a:gdLst>
                    <a:gd name="T0" fmla="*/ 0 w 48"/>
                    <a:gd name="T1" fmla="*/ 0 h 76"/>
                    <a:gd name="T2" fmla="*/ 0 w 48"/>
                    <a:gd name="T3" fmla="*/ 0 h 76"/>
                    <a:gd name="T4" fmla="*/ 0 w 48"/>
                    <a:gd name="T5" fmla="*/ 76 h 76"/>
                    <a:gd name="T6" fmla="*/ 0 w 48"/>
                    <a:gd name="T7" fmla="*/ 76 h 76"/>
                    <a:gd name="T8" fmla="*/ 24 w 48"/>
                    <a:gd name="T9" fmla="*/ 76 h 76"/>
                    <a:gd name="T10" fmla="*/ 24 w 48"/>
                    <a:gd name="T11" fmla="*/ 76 h 76"/>
                    <a:gd name="T12" fmla="*/ 48 w 48"/>
                    <a:gd name="T13" fmla="*/ 76 h 76"/>
                    <a:gd name="T14" fmla="*/ 48 w 48"/>
                    <a:gd name="T15" fmla="*/ 76 h 76"/>
                    <a:gd name="T16" fmla="*/ 48 w 48"/>
                    <a:gd name="T17" fmla="*/ 0 h 76"/>
                    <a:gd name="T18" fmla="*/ 48 w 48"/>
                    <a:gd name="T19" fmla="*/ 0 h 76"/>
                    <a:gd name="T20" fmla="*/ 24 w 48"/>
                    <a:gd name="T21" fmla="*/ 0 h 76"/>
                    <a:gd name="T22" fmla="*/ 24 w 48"/>
                    <a:gd name="T23" fmla="*/ 0 h 76"/>
                    <a:gd name="T24" fmla="*/ 0 w 48"/>
                    <a:gd name="T25" fmla="*/ 0 h 76"/>
                    <a:gd name="T26" fmla="*/ 0 w 48"/>
                    <a:gd name="T2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6">
                      <a:moveTo>
                        <a:pt x="0" y="0"/>
                      </a:moveTo>
                      <a:lnTo>
                        <a:pt x="0" y="0"/>
                      </a:lnTo>
                      <a:lnTo>
                        <a:pt x="0" y="76"/>
                      </a:lnTo>
                      <a:lnTo>
                        <a:pt x="0" y="76"/>
                      </a:lnTo>
                      <a:lnTo>
                        <a:pt x="24" y="76"/>
                      </a:lnTo>
                      <a:lnTo>
                        <a:pt x="24" y="76"/>
                      </a:lnTo>
                      <a:lnTo>
                        <a:pt x="48" y="76"/>
                      </a:lnTo>
                      <a:lnTo>
                        <a:pt x="48" y="76"/>
                      </a:lnTo>
                      <a:lnTo>
                        <a:pt x="48" y="0"/>
                      </a:lnTo>
                      <a:lnTo>
                        <a:pt x="48" y="0"/>
                      </a:lnTo>
                      <a:lnTo>
                        <a:pt x="24" y="0"/>
                      </a:lnTo>
                      <a:lnTo>
                        <a:pt x="24"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53" name="Freeform 51"/>
                <p:cNvSpPr>
                  <a:spLocks/>
                </p:cNvSpPr>
                <p:nvPr/>
              </p:nvSpPr>
              <p:spPr bwMode="auto">
                <a:xfrm>
                  <a:off x="3462338" y="5700713"/>
                  <a:ext cx="36512" cy="60325"/>
                </a:xfrm>
                <a:custGeom>
                  <a:avLst/>
                  <a:gdLst>
                    <a:gd name="T0" fmla="*/ 0 w 46"/>
                    <a:gd name="T1" fmla="*/ 0 h 75"/>
                    <a:gd name="T2" fmla="*/ 0 w 46"/>
                    <a:gd name="T3" fmla="*/ 0 h 75"/>
                    <a:gd name="T4" fmla="*/ 0 w 46"/>
                    <a:gd name="T5" fmla="*/ 75 h 75"/>
                    <a:gd name="T6" fmla="*/ 0 w 46"/>
                    <a:gd name="T7" fmla="*/ 75 h 75"/>
                    <a:gd name="T8" fmla="*/ 23 w 46"/>
                    <a:gd name="T9" fmla="*/ 75 h 75"/>
                    <a:gd name="T10" fmla="*/ 23 w 46"/>
                    <a:gd name="T11" fmla="*/ 75 h 75"/>
                    <a:gd name="T12" fmla="*/ 46 w 46"/>
                    <a:gd name="T13" fmla="*/ 75 h 75"/>
                    <a:gd name="T14" fmla="*/ 46 w 46"/>
                    <a:gd name="T15" fmla="*/ 75 h 75"/>
                    <a:gd name="T16" fmla="*/ 46 w 46"/>
                    <a:gd name="T17" fmla="*/ 0 h 75"/>
                    <a:gd name="T18" fmla="*/ 46 w 46"/>
                    <a:gd name="T19" fmla="*/ 0 h 75"/>
                    <a:gd name="T20" fmla="*/ 23 w 46"/>
                    <a:gd name="T21" fmla="*/ 0 h 75"/>
                    <a:gd name="T22" fmla="*/ 23 w 46"/>
                    <a:gd name="T23" fmla="*/ 0 h 75"/>
                    <a:gd name="T24" fmla="*/ 0 w 46"/>
                    <a:gd name="T25" fmla="*/ 0 h 75"/>
                    <a:gd name="T26" fmla="*/ 0 w 46"/>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5">
                      <a:moveTo>
                        <a:pt x="0" y="0"/>
                      </a:moveTo>
                      <a:lnTo>
                        <a:pt x="0" y="0"/>
                      </a:lnTo>
                      <a:lnTo>
                        <a:pt x="0" y="75"/>
                      </a:lnTo>
                      <a:lnTo>
                        <a:pt x="0" y="75"/>
                      </a:lnTo>
                      <a:lnTo>
                        <a:pt x="23" y="75"/>
                      </a:lnTo>
                      <a:lnTo>
                        <a:pt x="23" y="75"/>
                      </a:lnTo>
                      <a:lnTo>
                        <a:pt x="46" y="75"/>
                      </a:lnTo>
                      <a:lnTo>
                        <a:pt x="46" y="75"/>
                      </a:lnTo>
                      <a:lnTo>
                        <a:pt x="46" y="0"/>
                      </a:lnTo>
                      <a:lnTo>
                        <a:pt x="46" y="0"/>
                      </a:lnTo>
                      <a:lnTo>
                        <a:pt x="23" y="0"/>
                      </a:lnTo>
                      <a:lnTo>
                        <a:pt x="23"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54" name="Freeform 52"/>
                <p:cNvSpPr>
                  <a:spLocks/>
                </p:cNvSpPr>
                <p:nvPr/>
              </p:nvSpPr>
              <p:spPr bwMode="auto">
                <a:xfrm>
                  <a:off x="3529013" y="5803900"/>
                  <a:ext cx="38100" cy="60325"/>
                </a:xfrm>
                <a:custGeom>
                  <a:avLst/>
                  <a:gdLst>
                    <a:gd name="T0" fmla="*/ 0 w 48"/>
                    <a:gd name="T1" fmla="*/ 0 h 76"/>
                    <a:gd name="T2" fmla="*/ 0 w 48"/>
                    <a:gd name="T3" fmla="*/ 0 h 76"/>
                    <a:gd name="T4" fmla="*/ 0 w 48"/>
                    <a:gd name="T5" fmla="*/ 76 h 76"/>
                    <a:gd name="T6" fmla="*/ 0 w 48"/>
                    <a:gd name="T7" fmla="*/ 76 h 76"/>
                    <a:gd name="T8" fmla="*/ 24 w 48"/>
                    <a:gd name="T9" fmla="*/ 76 h 76"/>
                    <a:gd name="T10" fmla="*/ 24 w 48"/>
                    <a:gd name="T11" fmla="*/ 76 h 76"/>
                    <a:gd name="T12" fmla="*/ 48 w 48"/>
                    <a:gd name="T13" fmla="*/ 76 h 76"/>
                    <a:gd name="T14" fmla="*/ 48 w 48"/>
                    <a:gd name="T15" fmla="*/ 76 h 76"/>
                    <a:gd name="T16" fmla="*/ 48 w 48"/>
                    <a:gd name="T17" fmla="*/ 0 h 76"/>
                    <a:gd name="T18" fmla="*/ 48 w 48"/>
                    <a:gd name="T19" fmla="*/ 0 h 76"/>
                    <a:gd name="T20" fmla="*/ 24 w 48"/>
                    <a:gd name="T21" fmla="*/ 0 h 76"/>
                    <a:gd name="T22" fmla="*/ 24 w 48"/>
                    <a:gd name="T23" fmla="*/ 0 h 76"/>
                    <a:gd name="T24" fmla="*/ 0 w 48"/>
                    <a:gd name="T25" fmla="*/ 0 h 76"/>
                    <a:gd name="T26" fmla="*/ 0 w 48"/>
                    <a:gd name="T2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6">
                      <a:moveTo>
                        <a:pt x="0" y="0"/>
                      </a:moveTo>
                      <a:lnTo>
                        <a:pt x="0" y="0"/>
                      </a:lnTo>
                      <a:lnTo>
                        <a:pt x="0" y="76"/>
                      </a:lnTo>
                      <a:lnTo>
                        <a:pt x="0" y="76"/>
                      </a:lnTo>
                      <a:lnTo>
                        <a:pt x="24" y="76"/>
                      </a:lnTo>
                      <a:lnTo>
                        <a:pt x="24" y="76"/>
                      </a:lnTo>
                      <a:lnTo>
                        <a:pt x="48" y="76"/>
                      </a:lnTo>
                      <a:lnTo>
                        <a:pt x="48" y="76"/>
                      </a:lnTo>
                      <a:lnTo>
                        <a:pt x="48" y="0"/>
                      </a:lnTo>
                      <a:lnTo>
                        <a:pt x="48" y="0"/>
                      </a:lnTo>
                      <a:lnTo>
                        <a:pt x="24" y="0"/>
                      </a:lnTo>
                      <a:lnTo>
                        <a:pt x="24"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55" name="Freeform 53"/>
                <p:cNvSpPr>
                  <a:spLocks/>
                </p:cNvSpPr>
                <p:nvPr/>
              </p:nvSpPr>
              <p:spPr bwMode="auto">
                <a:xfrm>
                  <a:off x="3462338" y="5805488"/>
                  <a:ext cx="36512" cy="58737"/>
                </a:xfrm>
                <a:custGeom>
                  <a:avLst/>
                  <a:gdLst>
                    <a:gd name="T0" fmla="*/ 0 w 46"/>
                    <a:gd name="T1" fmla="*/ 0 h 75"/>
                    <a:gd name="T2" fmla="*/ 0 w 46"/>
                    <a:gd name="T3" fmla="*/ 0 h 75"/>
                    <a:gd name="T4" fmla="*/ 0 w 46"/>
                    <a:gd name="T5" fmla="*/ 75 h 75"/>
                    <a:gd name="T6" fmla="*/ 0 w 46"/>
                    <a:gd name="T7" fmla="*/ 75 h 75"/>
                    <a:gd name="T8" fmla="*/ 23 w 46"/>
                    <a:gd name="T9" fmla="*/ 75 h 75"/>
                    <a:gd name="T10" fmla="*/ 23 w 46"/>
                    <a:gd name="T11" fmla="*/ 75 h 75"/>
                    <a:gd name="T12" fmla="*/ 46 w 46"/>
                    <a:gd name="T13" fmla="*/ 75 h 75"/>
                    <a:gd name="T14" fmla="*/ 46 w 46"/>
                    <a:gd name="T15" fmla="*/ 75 h 75"/>
                    <a:gd name="T16" fmla="*/ 46 w 46"/>
                    <a:gd name="T17" fmla="*/ 0 h 75"/>
                    <a:gd name="T18" fmla="*/ 46 w 46"/>
                    <a:gd name="T19" fmla="*/ 0 h 75"/>
                    <a:gd name="T20" fmla="*/ 23 w 46"/>
                    <a:gd name="T21" fmla="*/ 0 h 75"/>
                    <a:gd name="T22" fmla="*/ 23 w 46"/>
                    <a:gd name="T23" fmla="*/ 0 h 75"/>
                    <a:gd name="T24" fmla="*/ 0 w 46"/>
                    <a:gd name="T25" fmla="*/ 0 h 75"/>
                    <a:gd name="T26" fmla="*/ 0 w 46"/>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5">
                      <a:moveTo>
                        <a:pt x="0" y="0"/>
                      </a:moveTo>
                      <a:lnTo>
                        <a:pt x="0" y="0"/>
                      </a:lnTo>
                      <a:lnTo>
                        <a:pt x="0" y="75"/>
                      </a:lnTo>
                      <a:lnTo>
                        <a:pt x="0" y="75"/>
                      </a:lnTo>
                      <a:lnTo>
                        <a:pt x="23" y="75"/>
                      </a:lnTo>
                      <a:lnTo>
                        <a:pt x="23" y="75"/>
                      </a:lnTo>
                      <a:lnTo>
                        <a:pt x="46" y="75"/>
                      </a:lnTo>
                      <a:lnTo>
                        <a:pt x="46" y="75"/>
                      </a:lnTo>
                      <a:lnTo>
                        <a:pt x="46" y="0"/>
                      </a:lnTo>
                      <a:lnTo>
                        <a:pt x="46" y="0"/>
                      </a:lnTo>
                      <a:lnTo>
                        <a:pt x="23" y="0"/>
                      </a:lnTo>
                      <a:lnTo>
                        <a:pt x="23"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56" name="Freeform 54"/>
                <p:cNvSpPr>
                  <a:spLocks/>
                </p:cNvSpPr>
                <p:nvPr/>
              </p:nvSpPr>
              <p:spPr bwMode="auto">
                <a:xfrm>
                  <a:off x="3028950" y="5480050"/>
                  <a:ext cx="36512" cy="61912"/>
                </a:xfrm>
                <a:custGeom>
                  <a:avLst/>
                  <a:gdLst>
                    <a:gd name="T0" fmla="*/ 0 w 45"/>
                    <a:gd name="T1" fmla="*/ 4 h 79"/>
                    <a:gd name="T2" fmla="*/ 0 w 45"/>
                    <a:gd name="T3" fmla="*/ 4 h 79"/>
                    <a:gd name="T4" fmla="*/ 0 w 45"/>
                    <a:gd name="T5" fmla="*/ 79 h 79"/>
                    <a:gd name="T6" fmla="*/ 0 w 45"/>
                    <a:gd name="T7" fmla="*/ 79 h 79"/>
                    <a:gd name="T8" fmla="*/ 22 w 45"/>
                    <a:gd name="T9" fmla="*/ 78 h 79"/>
                    <a:gd name="T10" fmla="*/ 22 w 45"/>
                    <a:gd name="T11" fmla="*/ 78 h 79"/>
                    <a:gd name="T12" fmla="*/ 45 w 45"/>
                    <a:gd name="T13" fmla="*/ 75 h 79"/>
                    <a:gd name="T14" fmla="*/ 45 w 45"/>
                    <a:gd name="T15" fmla="*/ 75 h 79"/>
                    <a:gd name="T16" fmla="*/ 45 w 45"/>
                    <a:gd name="T17" fmla="*/ 0 h 79"/>
                    <a:gd name="T18" fmla="*/ 45 w 45"/>
                    <a:gd name="T19" fmla="*/ 0 h 79"/>
                    <a:gd name="T20" fmla="*/ 22 w 45"/>
                    <a:gd name="T21" fmla="*/ 3 h 79"/>
                    <a:gd name="T22" fmla="*/ 22 w 45"/>
                    <a:gd name="T23" fmla="*/ 3 h 79"/>
                    <a:gd name="T24" fmla="*/ 0 w 45"/>
                    <a:gd name="T25" fmla="*/ 4 h 79"/>
                    <a:gd name="T26" fmla="*/ 0 w 45"/>
                    <a:gd name="T27"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9">
                      <a:moveTo>
                        <a:pt x="0" y="4"/>
                      </a:moveTo>
                      <a:lnTo>
                        <a:pt x="0" y="4"/>
                      </a:lnTo>
                      <a:lnTo>
                        <a:pt x="0" y="79"/>
                      </a:lnTo>
                      <a:lnTo>
                        <a:pt x="0" y="79"/>
                      </a:lnTo>
                      <a:lnTo>
                        <a:pt x="22" y="78"/>
                      </a:lnTo>
                      <a:lnTo>
                        <a:pt x="22" y="78"/>
                      </a:lnTo>
                      <a:lnTo>
                        <a:pt x="45" y="75"/>
                      </a:lnTo>
                      <a:lnTo>
                        <a:pt x="45" y="75"/>
                      </a:lnTo>
                      <a:lnTo>
                        <a:pt x="45" y="0"/>
                      </a:lnTo>
                      <a:lnTo>
                        <a:pt x="45" y="0"/>
                      </a:lnTo>
                      <a:lnTo>
                        <a:pt x="22" y="3"/>
                      </a:lnTo>
                      <a:lnTo>
                        <a:pt x="22" y="3"/>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57" name="Freeform 55"/>
                <p:cNvSpPr>
                  <a:spLocks/>
                </p:cNvSpPr>
                <p:nvPr/>
              </p:nvSpPr>
              <p:spPr bwMode="auto">
                <a:xfrm>
                  <a:off x="3095625" y="5472113"/>
                  <a:ext cx="38100" cy="63500"/>
                </a:xfrm>
                <a:custGeom>
                  <a:avLst/>
                  <a:gdLst>
                    <a:gd name="T0" fmla="*/ 0 w 47"/>
                    <a:gd name="T1" fmla="*/ 5 h 81"/>
                    <a:gd name="T2" fmla="*/ 0 w 47"/>
                    <a:gd name="T3" fmla="*/ 5 h 81"/>
                    <a:gd name="T4" fmla="*/ 0 w 47"/>
                    <a:gd name="T5" fmla="*/ 81 h 81"/>
                    <a:gd name="T6" fmla="*/ 0 w 47"/>
                    <a:gd name="T7" fmla="*/ 81 h 81"/>
                    <a:gd name="T8" fmla="*/ 24 w 47"/>
                    <a:gd name="T9" fmla="*/ 79 h 81"/>
                    <a:gd name="T10" fmla="*/ 24 w 47"/>
                    <a:gd name="T11" fmla="*/ 79 h 81"/>
                    <a:gd name="T12" fmla="*/ 47 w 47"/>
                    <a:gd name="T13" fmla="*/ 77 h 81"/>
                    <a:gd name="T14" fmla="*/ 47 w 47"/>
                    <a:gd name="T15" fmla="*/ 77 h 81"/>
                    <a:gd name="T16" fmla="*/ 47 w 47"/>
                    <a:gd name="T17" fmla="*/ 0 h 81"/>
                    <a:gd name="T18" fmla="*/ 47 w 47"/>
                    <a:gd name="T19" fmla="*/ 0 h 81"/>
                    <a:gd name="T20" fmla="*/ 24 w 47"/>
                    <a:gd name="T21" fmla="*/ 3 h 81"/>
                    <a:gd name="T22" fmla="*/ 24 w 47"/>
                    <a:gd name="T23" fmla="*/ 3 h 81"/>
                    <a:gd name="T24" fmla="*/ 0 w 47"/>
                    <a:gd name="T25" fmla="*/ 5 h 81"/>
                    <a:gd name="T26" fmla="*/ 0 w 47"/>
                    <a:gd name="T27" fmla="*/ 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81">
                      <a:moveTo>
                        <a:pt x="0" y="5"/>
                      </a:moveTo>
                      <a:lnTo>
                        <a:pt x="0" y="5"/>
                      </a:lnTo>
                      <a:lnTo>
                        <a:pt x="0" y="81"/>
                      </a:lnTo>
                      <a:lnTo>
                        <a:pt x="0" y="81"/>
                      </a:lnTo>
                      <a:lnTo>
                        <a:pt x="24" y="79"/>
                      </a:lnTo>
                      <a:lnTo>
                        <a:pt x="24" y="79"/>
                      </a:lnTo>
                      <a:lnTo>
                        <a:pt x="47" y="77"/>
                      </a:lnTo>
                      <a:lnTo>
                        <a:pt x="47" y="77"/>
                      </a:lnTo>
                      <a:lnTo>
                        <a:pt x="47" y="0"/>
                      </a:lnTo>
                      <a:lnTo>
                        <a:pt x="47" y="0"/>
                      </a:lnTo>
                      <a:lnTo>
                        <a:pt x="24" y="3"/>
                      </a:lnTo>
                      <a:lnTo>
                        <a:pt x="24" y="3"/>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58" name="Freeform 56"/>
                <p:cNvSpPr>
                  <a:spLocks/>
                </p:cNvSpPr>
                <p:nvPr/>
              </p:nvSpPr>
              <p:spPr bwMode="auto">
                <a:xfrm>
                  <a:off x="3095625" y="5365750"/>
                  <a:ext cx="38100" cy="65087"/>
                </a:xfrm>
                <a:custGeom>
                  <a:avLst/>
                  <a:gdLst>
                    <a:gd name="T0" fmla="*/ 0 w 47"/>
                    <a:gd name="T1" fmla="*/ 6 h 83"/>
                    <a:gd name="T2" fmla="*/ 0 w 47"/>
                    <a:gd name="T3" fmla="*/ 6 h 83"/>
                    <a:gd name="T4" fmla="*/ 0 w 47"/>
                    <a:gd name="T5" fmla="*/ 83 h 83"/>
                    <a:gd name="T6" fmla="*/ 0 w 47"/>
                    <a:gd name="T7" fmla="*/ 83 h 83"/>
                    <a:gd name="T8" fmla="*/ 24 w 47"/>
                    <a:gd name="T9" fmla="*/ 79 h 83"/>
                    <a:gd name="T10" fmla="*/ 24 w 47"/>
                    <a:gd name="T11" fmla="*/ 79 h 83"/>
                    <a:gd name="T12" fmla="*/ 47 w 47"/>
                    <a:gd name="T13" fmla="*/ 77 h 83"/>
                    <a:gd name="T14" fmla="*/ 47 w 47"/>
                    <a:gd name="T15" fmla="*/ 77 h 83"/>
                    <a:gd name="T16" fmla="*/ 47 w 47"/>
                    <a:gd name="T17" fmla="*/ 0 h 83"/>
                    <a:gd name="T18" fmla="*/ 47 w 47"/>
                    <a:gd name="T19" fmla="*/ 0 h 83"/>
                    <a:gd name="T20" fmla="*/ 24 w 47"/>
                    <a:gd name="T21" fmla="*/ 3 h 83"/>
                    <a:gd name="T22" fmla="*/ 24 w 47"/>
                    <a:gd name="T23" fmla="*/ 3 h 83"/>
                    <a:gd name="T24" fmla="*/ 0 w 47"/>
                    <a:gd name="T25" fmla="*/ 6 h 83"/>
                    <a:gd name="T26" fmla="*/ 0 w 47"/>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83">
                      <a:moveTo>
                        <a:pt x="0" y="6"/>
                      </a:moveTo>
                      <a:lnTo>
                        <a:pt x="0" y="6"/>
                      </a:lnTo>
                      <a:lnTo>
                        <a:pt x="0" y="83"/>
                      </a:lnTo>
                      <a:lnTo>
                        <a:pt x="0" y="83"/>
                      </a:lnTo>
                      <a:lnTo>
                        <a:pt x="24" y="79"/>
                      </a:lnTo>
                      <a:lnTo>
                        <a:pt x="24" y="79"/>
                      </a:lnTo>
                      <a:lnTo>
                        <a:pt x="47" y="77"/>
                      </a:lnTo>
                      <a:lnTo>
                        <a:pt x="47" y="77"/>
                      </a:lnTo>
                      <a:lnTo>
                        <a:pt x="47" y="0"/>
                      </a:lnTo>
                      <a:lnTo>
                        <a:pt x="47" y="0"/>
                      </a:lnTo>
                      <a:lnTo>
                        <a:pt x="24" y="3"/>
                      </a:lnTo>
                      <a:lnTo>
                        <a:pt x="24" y="3"/>
                      </a:lnTo>
                      <a:lnTo>
                        <a:pt x="0" y="6"/>
                      </a:lnTo>
                      <a:lnTo>
                        <a:pt x="0" y="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59" name="Freeform 57"/>
                <p:cNvSpPr>
                  <a:spLocks/>
                </p:cNvSpPr>
                <p:nvPr/>
              </p:nvSpPr>
              <p:spPr bwMode="auto">
                <a:xfrm>
                  <a:off x="3095625" y="5580063"/>
                  <a:ext cx="38100" cy="61912"/>
                </a:xfrm>
                <a:custGeom>
                  <a:avLst/>
                  <a:gdLst>
                    <a:gd name="T0" fmla="*/ 0 w 47"/>
                    <a:gd name="T1" fmla="*/ 4 h 79"/>
                    <a:gd name="T2" fmla="*/ 0 w 47"/>
                    <a:gd name="T3" fmla="*/ 4 h 79"/>
                    <a:gd name="T4" fmla="*/ 0 w 47"/>
                    <a:gd name="T5" fmla="*/ 79 h 79"/>
                    <a:gd name="T6" fmla="*/ 0 w 47"/>
                    <a:gd name="T7" fmla="*/ 79 h 79"/>
                    <a:gd name="T8" fmla="*/ 24 w 47"/>
                    <a:gd name="T9" fmla="*/ 78 h 79"/>
                    <a:gd name="T10" fmla="*/ 24 w 47"/>
                    <a:gd name="T11" fmla="*/ 78 h 79"/>
                    <a:gd name="T12" fmla="*/ 47 w 47"/>
                    <a:gd name="T13" fmla="*/ 76 h 79"/>
                    <a:gd name="T14" fmla="*/ 47 w 47"/>
                    <a:gd name="T15" fmla="*/ 76 h 79"/>
                    <a:gd name="T16" fmla="*/ 47 w 47"/>
                    <a:gd name="T17" fmla="*/ 0 h 79"/>
                    <a:gd name="T18" fmla="*/ 47 w 47"/>
                    <a:gd name="T19" fmla="*/ 0 h 79"/>
                    <a:gd name="T20" fmla="*/ 24 w 47"/>
                    <a:gd name="T21" fmla="*/ 1 h 79"/>
                    <a:gd name="T22" fmla="*/ 24 w 47"/>
                    <a:gd name="T23" fmla="*/ 1 h 79"/>
                    <a:gd name="T24" fmla="*/ 0 w 47"/>
                    <a:gd name="T25" fmla="*/ 4 h 79"/>
                    <a:gd name="T26" fmla="*/ 0 w 47"/>
                    <a:gd name="T27"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9">
                      <a:moveTo>
                        <a:pt x="0" y="4"/>
                      </a:moveTo>
                      <a:lnTo>
                        <a:pt x="0" y="4"/>
                      </a:lnTo>
                      <a:lnTo>
                        <a:pt x="0" y="79"/>
                      </a:lnTo>
                      <a:lnTo>
                        <a:pt x="0" y="79"/>
                      </a:lnTo>
                      <a:lnTo>
                        <a:pt x="24" y="78"/>
                      </a:lnTo>
                      <a:lnTo>
                        <a:pt x="24" y="78"/>
                      </a:lnTo>
                      <a:lnTo>
                        <a:pt x="47" y="76"/>
                      </a:lnTo>
                      <a:lnTo>
                        <a:pt x="47" y="76"/>
                      </a:lnTo>
                      <a:lnTo>
                        <a:pt x="47" y="0"/>
                      </a:lnTo>
                      <a:lnTo>
                        <a:pt x="47" y="0"/>
                      </a:lnTo>
                      <a:lnTo>
                        <a:pt x="24" y="1"/>
                      </a:lnTo>
                      <a:lnTo>
                        <a:pt x="24" y="1"/>
                      </a:lnTo>
                      <a:lnTo>
                        <a:pt x="0" y="4"/>
                      </a:lnTo>
                      <a:lnTo>
                        <a:pt x="0" y="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60" name="Freeform 58"/>
                <p:cNvSpPr>
                  <a:spLocks/>
                </p:cNvSpPr>
                <p:nvPr/>
              </p:nvSpPr>
              <p:spPr bwMode="auto">
                <a:xfrm>
                  <a:off x="3095625" y="5688013"/>
                  <a:ext cx="38100" cy="61912"/>
                </a:xfrm>
                <a:custGeom>
                  <a:avLst/>
                  <a:gdLst>
                    <a:gd name="T0" fmla="*/ 0 w 47"/>
                    <a:gd name="T1" fmla="*/ 3 h 78"/>
                    <a:gd name="T2" fmla="*/ 0 w 47"/>
                    <a:gd name="T3" fmla="*/ 3 h 78"/>
                    <a:gd name="T4" fmla="*/ 0 w 47"/>
                    <a:gd name="T5" fmla="*/ 78 h 78"/>
                    <a:gd name="T6" fmla="*/ 0 w 47"/>
                    <a:gd name="T7" fmla="*/ 78 h 78"/>
                    <a:gd name="T8" fmla="*/ 24 w 47"/>
                    <a:gd name="T9" fmla="*/ 78 h 78"/>
                    <a:gd name="T10" fmla="*/ 24 w 47"/>
                    <a:gd name="T11" fmla="*/ 78 h 78"/>
                    <a:gd name="T12" fmla="*/ 47 w 47"/>
                    <a:gd name="T13" fmla="*/ 77 h 78"/>
                    <a:gd name="T14" fmla="*/ 47 w 47"/>
                    <a:gd name="T15" fmla="*/ 77 h 78"/>
                    <a:gd name="T16" fmla="*/ 47 w 47"/>
                    <a:gd name="T17" fmla="*/ 0 h 78"/>
                    <a:gd name="T18" fmla="*/ 47 w 47"/>
                    <a:gd name="T19" fmla="*/ 0 h 78"/>
                    <a:gd name="T20" fmla="*/ 24 w 47"/>
                    <a:gd name="T21" fmla="*/ 2 h 78"/>
                    <a:gd name="T22" fmla="*/ 24 w 47"/>
                    <a:gd name="T23" fmla="*/ 2 h 78"/>
                    <a:gd name="T24" fmla="*/ 0 w 47"/>
                    <a:gd name="T25" fmla="*/ 3 h 78"/>
                    <a:gd name="T26" fmla="*/ 0 w 47"/>
                    <a:gd name="T2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8">
                      <a:moveTo>
                        <a:pt x="0" y="3"/>
                      </a:moveTo>
                      <a:lnTo>
                        <a:pt x="0" y="3"/>
                      </a:lnTo>
                      <a:lnTo>
                        <a:pt x="0" y="78"/>
                      </a:lnTo>
                      <a:lnTo>
                        <a:pt x="0" y="78"/>
                      </a:lnTo>
                      <a:lnTo>
                        <a:pt x="24" y="78"/>
                      </a:lnTo>
                      <a:lnTo>
                        <a:pt x="24" y="78"/>
                      </a:lnTo>
                      <a:lnTo>
                        <a:pt x="47" y="77"/>
                      </a:lnTo>
                      <a:lnTo>
                        <a:pt x="47" y="77"/>
                      </a:lnTo>
                      <a:lnTo>
                        <a:pt x="47" y="0"/>
                      </a:lnTo>
                      <a:lnTo>
                        <a:pt x="47" y="0"/>
                      </a:lnTo>
                      <a:lnTo>
                        <a:pt x="24" y="2"/>
                      </a:lnTo>
                      <a:lnTo>
                        <a:pt x="24" y="2"/>
                      </a:lnTo>
                      <a:lnTo>
                        <a:pt x="0" y="3"/>
                      </a:lnTo>
                      <a:lnTo>
                        <a:pt x="0" y="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61" name="Freeform 59"/>
                <p:cNvSpPr>
                  <a:spLocks/>
                </p:cNvSpPr>
                <p:nvPr/>
              </p:nvSpPr>
              <p:spPr bwMode="auto">
                <a:xfrm>
                  <a:off x="3095625" y="5794375"/>
                  <a:ext cx="38100" cy="61912"/>
                </a:xfrm>
                <a:custGeom>
                  <a:avLst/>
                  <a:gdLst>
                    <a:gd name="T0" fmla="*/ 0 w 47"/>
                    <a:gd name="T1" fmla="*/ 0 h 76"/>
                    <a:gd name="T2" fmla="*/ 0 w 47"/>
                    <a:gd name="T3" fmla="*/ 0 h 76"/>
                    <a:gd name="T4" fmla="*/ 0 w 47"/>
                    <a:gd name="T5" fmla="*/ 76 h 76"/>
                    <a:gd name="T6" fmla="*/ 0 w 47"/>
                    <a:gd name="T7" fmla="*/ 76 h 76"/>
                    <a:gd name="T8" fmla="*/ 24 w 47"/>
                    <a:gd name="T9" fmla="*/ 76 h 76"/>
                    <a:gd name="T10" fmla="*/ 24 w 47"/>
                    <a:gd name="T11" fmla="*/ 76 h 76"/>
                    <a:gd name="T12" fmla="*/ 47 w 47"/>
                    <a:gd name="T13" fmla="*/ 76 h 76"/>
                    <a:gd name="T14" fmla="*/ 47 w 47"/>
                    <a:gd name="T15" fmla="*/ 76 h 76"/>
                    <a:gd name="T16" fmla="*/ 47 w 47"/>
                    <a:gd name="T17" fmla="*/ 0 h 76"/>
                    <a:gd name="T18" fmla="*/ 47 w 47"/>
                    <a:gd name="T19" fmla="*/ 0 h 76"/>
                    <a:gd name="T20" fmla="*/ 24 w 47"/>
                    <a:gd name="T21" fmla="*/ 0 h 76"/>
                    <a:gd name="T22" fmla="*/ 24 w 47"/>
                    <a:gd name="T23" fmla="*/ 0 h 76"/>
                    <a:gd name="T24" fmla="*/ 0 w 47"/>
                    <a:gd name="T25" fmla="*/ 0 h 76"/>
                    <a:gd name="T26" fmla="*/ 0 w 47"/>
                    <a:gd name="T2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6">
                      <a:moveTo>
                        <a:pt x="0" y="0"/>
                      </a:moveTo>
                      <a:lnTo>
                        <a:pt x="0" y="0"/>
                      </a:lnTo>
                      <a:lnTo>
                        <a:pt x="0" y="76"/>
                      </a:lnTo>
                      <a:lnTo>
                        <a:pt x="0" y="76"/>
                      </a:lnTo>
                      <a:lnTo>
                        <a:pt x="24" y="76"/>
                      </a:lnTo>
                      <a:lnTo>
                        <a:pt x="24" y="76"/>
                      </a:lnTo>
                      <a:lnTo>
                        <a:pt x="47" y="76"/>
                      </a:lnTo>
                      <a:lnTo>
                        <a:pt x="47" y="76"/>
                      </a:lnTo>
                      <a:lnTo>
                        <a:pt x="47" y="0"/>
                      </a:lnTo>
                      <a:lnTo>
                        <a:pt x="47" y="0"/>
                      </a:lnTo>
                      <a:lnTo>
                        <a:pt x="24" y="0"/>
                      </a:lnTo>
                      <a:lnTo>
                        <a:pt x="24" y="0"/>
                      </a:lnTo>
                      <a:lnTo>
                        <a:pt x="0" y="0"/>
                      </a:lnTo>
                      <a:lnTo>
                        <a:pt x="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62" name="Freeform 60"/>
                <p:cNvSpPr>
                  <a:spLocks/>
                </p:cNvSpPr>
                <p:nvPr/>
              </p:nvSpPr>
              <p:spPr bwMode="auto">
                <a:xfrm>
                  <a:off x="3028950" y="5373688"/>
                  <a:ext cx="36512" cy="63500"/>
                </a:xfrm>
                <a:custGeom>
                  <a:avLst/>
                  <a:gdLst>
                    <a:gd name="T0" fmla="*/ 0 w 45"/>
                    <a:gd name="T1" fmla="*/ 5 h 81"/>
                    <a:gd name="T2" fmla="*/ 0 w 45"/>
                    <a:gd name="T3" fmla="*/ 5 h 81"/>
                    <a:gd name="T4" fmla="*/ 0 w 45"/>
                    <a:gd name="T5" fmla="*/ 81 h 81"/>
                    <a:gd name="T6" fmla="*/ 0 w 45"/>
                    <a:gd name="T7" fmla="*/ 81 h 81"/>
                    <a:gd name="T8" fmla="*/ 22 w 45"/>
                    <a:gd name="T9" fmla="*/ 78 h 81"/>
                    <a:gd name="T10" fmla="*/ 22 w 45"/>
                    <a:gd name="T11" fmla="*/ 78 h 81"/>
                    <a:gd name="T12" fmla="*/ 45 w 45"/>
                    <a:gd name="T13" fmla="*/ 76 h 81"/>
                    <a:gd name="T14" fmla="*/ 45 w 45"/>
                    <a:gd name="T15" fmla="*/ 76 h 81"/>
                    <a:gd name="T16" fmla="*/ 45 w 45"/>
                    <a:gd name="T17" fmla="*/ 0 h 81"/>
                    <a:gd name="T18" fmla="*/ 45 w 45"/>
                    <a:gd name="T19" fmla="*/ 0 h 81"/>
                    <a:gd name="T20" fmla="*/ 22 w 45"/>
                    <a:gd name="T21" fmla="*/ 3 h 81"/>
                    <a:gd name="T22" fmla="*/ 22 w 45"/>
                    <a:gd name="T23" fmla="*/ 3 h 81"/>
                    <a:gd name="T24" fmla="*/ 0 w 45"/>
                    <a:gd name="T25" fmla="*/ 5 h 81"/>
                    <a:gd name="T26" fmla="*/ 0 w 45"/>
                    <a:gd name="T27" fmla="*/ 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81">
                      <a:moveTo>
                        <a:pt x="0" y="5"/>
                      </a:moveTo>
                      <a:lnTo>
                        <a:pt x="0" y="5"/>
                      </a:lnTo>
                      <a:lnTo>
                        <a:pt x="0" y="81"/>
                      </a:lnTo>
                      <a:lnTo>
                        <a:pt x="0" y="81"/>
                      </a:lnTo>
                      <a:lnTo>
                        <a:pt x="22" y="78"/>
                      </a:lnTo>
                      <a:lnTo>
                        <a:pt x="22" y="78"/>
                      </a:lnTo>
                      <a:lnTo>
                        <a:pt x="45" y="76"/>
                      </a:lnTo>
                      <a:lnTo>
                        <a:pt x="45" y="76"/>
                      </a:lnTo>
                      <a:lnTo>
                        <a:pt x="45" y="0"/>
                      </a:lnTo>
                      <a:lnTo>
                        <a:pt x="45" y="0"/>
                      </a:lnTo>
                      <a:lnTo>
                        <a:pt x="22" y="3"/>
                      </a:lnTo>
                      <a:lnTo>
                        <a:pt x="22" y="3"/>
                      </a:lnTo>
                      <a:lnTo>
                        <a:pt x="0" y="5"/>
                      </a:lnTo>
                      <a:lnTo>
                        <a:pt x="0" y="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63" name="Freeform 61"/>
                <p:cNvSpPr>
                  <a:spLocks/>
                </p:cNvSpPr>
                <p:nvPr/>
              </p:nvSpPr>
              <p:spPr bwMode="auto">
                <a:xfrm>
                  <a:off x="3028950" y="5584825"/>
                  <a:ext cx="36512" cy="61912"/>
                </a:xfrm>
                <a:custGeom>
                  <a:avLst/>
                  <a:gdLst>
                    <a:gd name="T0" fmla="*/ 0 w 45"/>
                    <a:gd name="T1" fmla="*/ 3 h 78"/>
                    <a:gd name="T2" fmla="*/ 0 w 45"/>
                    <a:gd name="T3" fmla="*/ 3 h 78"/>
                    <a:gd name="T4" fmla="*/ 0 w 45"/>
                    <a:gd name="T5" fmla="*/ 78 h 78"/>
                    <a:gd name="T6" fmla="*/ 0 w 45"/>
                    <a:gd name="T7" fmla="*/ 78 h 78"/>
                    <a:gd name="T8" fmla="*/ 22 w 45"/>
                    <a:gd name="T9" fmla="*/ 77 h 78"/>
                    <a:gd name="T10" fmla="*/ 22 w 45"/>
                    <a:gd name="T11" fmla="*/ 77 h 78"/>
                    <a:gd name="T12" fmla="*/ 45 w 45"/>
                    <a:gd name="T13" fmla="*/ 75 h 78"/>
                    <a:gd name="T14" fmla="*/ 45 w 45"/>
                    <a:gd name="T15" fmla="*/ 75 h 78"/>
                    <a:gd name="T16" fmla="*/ 45 w 45"/>
                    <a:gd name="T17" fmla="*/ 0 h 78"/>
                    <a:gd name="T18" fmla="*/ 45 w 45"/>
                    <a:gd name="T19" fmla="*/ 0 h 78"/>
                    <a:gd name="T20" fmla="*/ 22 w 45"/>
                    <a:gd name="T21" fmla="*/ 1 h 78"/>
                    <a:gd name="T22" fmla="*/ 22 w 45"/>
                    <a:gd name="T23" fmla="*/ 1 h 78"/>
                    <a:gd name="T24" fmla="*/ 0 w 45"/>
                    <a:gd name="T25" fmla="*/ 3 h 78"/>
                    <a:gd name="T26" fmla="*/ 0 w 45"/>
                    <a:gd name="T2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8">
                      <a:moveTo>
                        <a:pt x="0" y="3"/>
                      </a:moveTo>
                      <a:lnTo>
                        <a:pt x="0" y="3"/>
                      </a:lnTo>
                      <a:lnTo>
                        <a:pt x="0" y="78"/>
                      </a:lnTo>
                      <a:lnTo>
                        <a:pt x="0" y="78"/>
                      </a:lnTo>
                      <a:lnTo>
                        <a:pt x="22" y="77"/>
                      </a:lnTo>
                      <a:lnTo>
                        <a:pt x="22" y="77"/>
                      </a:lnTo>
                      <a:lnTo>
                        <a:pt x="45" y="75"/>
                      </a:lnTo>
                      <a:lnTo>
                        <a:pt x="45" y="75"/>
                      </a:lnTo>
                      <a:lnTo>
                        <a:pt x="45" y="0"/>
                      </a:lnTo>
                      <a:lnTo>
                        <a:pt x="45" y="0"/>
                      </a:lnTo>
                      <a:lnTo>
                        <a:pt x="22" y="1"/>
                      </a:lnTo>
                      <a:lnTo>
                        <a:pt x="22" y="1"/>
                      </a:lnTo>
                      <a:lnTo>
                        <a:pt x="0" y="3"/>
                      </a:lnTo>
                      <a:lnTo>
                        <a:pt x="0" y="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64" name="Freeform 62"/>
                <p:cNvSpPr>
                  <a:spLocks/>
                </p:cNvSpPr>
                <p:nvPr/>
              </p:nvSpPr>
              <p:spPr bwMode="auto">
                <a:xfrm>
                  <a:off x="3028950" y="5691188"/>
                  <a:ext cx="36512" cy="60325"/>
                </a:xfrm>
                <a:custGeom>
                  <a:avLst/>
                  <a:gdLst>
                    <a:gd name="T0" fmla="*/ 0 w 45"/>
                    <a:gd name="T1" fmla="*/ 1 h 77"/>
                    <a:gd name="T2" fmla="*/ 0 w 45"/>
                    <a:gd name="T3" fmla="*/ 1 h 77"/>
                    <a:gd name="T4" fmla="*/ 0 w 45"/>
                    <a:gd name="T5" fmla="*/ 77 h 77"/>
                    <a:gd name="T6" fmla="*/ 0 w 45"/>
                    <a:gd name="T7" fmla="*/ 77 h 77"/>
                    <a:gd name="T8" fmla="*/ 22 w 45"/>
                    <a:gd name="T9" fmla="*/ 77 h 77"/>
                    <a:gd name="T10" fmla="*/ 22 w 45"/>
                    <a:gd name="T11" fmla="*/ 77 h 77"/>
                    <a:gd name="T12" fmla="*/ 45 w 45"/>
                    <a:gd name="T13" fmla="*/ 75 h 77"/>
                    <a:gd name="T14" fmla="*/ 45 w 45"/>
                    <a:gd name="T15" fmla="*/ 75 h 77"/>
                    <a:gd name="T16" fmla="*/ 45 w 45"/>
                    <a:gd name="T17" fmla="*/ 0 h 77"/>
                    <a:gd name="T18" fmla="*/ 45 w 45"/>
                    <a:gd name="T19" fmla="*/ 0 h 77"/>
                    <a:gd name="T20" fmla="*/ 22 w 45"/>
                    <a:gd name="T21" fmla="*/ 1 h 77"/>
                    <a:gd name="T22" fmla="*/ 22 w 45"/>
                    <a:gd name="T23" fmla="*/ 1 h 77"/>
                    <a:gd name="T24" fmla="*/ 0 w 45"/>
                    <a:gd name="T25" fmla="*/ 1 h 77"/>
                    <a:gd name="T26" fmla="*/ 0 w 45"/>
                    <a:gd name="T27"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7">
                      <a:moveTo>
                        <a:pt x="0" y="1"/>
                      </a:moveTo>
                      <a:lnTo>
                        <a:pt x="0" y="1"/>
                      </a:lnTo>
                      <a:lnTo>
                        <a:pt x="0" y="77"/>
                      </a:lnTo>
                      <a:lnTo>
                        <a:pt x="0" y="77"/>
                      </a:lnTo>
                      <a:lnTo>
                        <a:pt x="22" y="77"/>
                      </a:lnTo>
                      <a:lnTo>
                        <a:pt x="22" y="77"/>
                      </a:lnTo>
                      <a:lnTo>
                        <a:pt x="45" y="75"/>
                      </a:lnTo>
                      <a:lnTo>
                        <a:pt x="45" y="75"/>
                      </a:lnTo>
                      <a:lnTo>
                        <a:pt x="45" y="0"/>
                      </a:lnTo>
                      <a:lnTo>
                        <a:pt x="45" y="0"/>
                      </a:lnTo>
                      <a:lnTo>
                        <a:pt x="22" y="1"/>
                      </a:lnTo>
                      <a:lnTo>
                        <a:pt x="22" y="1"/>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165" name="Freeform 63"/>
                <p:cNvSpPr>
                  <a:spLocks/>
                </p:cNvSpPr>
                <p:nvPr/>
              </p:nvSpPr>
              <p:spPr bwMode="auto">
                <a:xfrm>
                  <a:off x="3028950" y="5795963"/>
                  <a:ext cx="36512" cy="60325"/>
                </a:xfrm>
                <a:custGeom>
                  <a:avLst/>
                  <a:gdLst>
                    <a:gd name="T0" fmla="*/ 0 w 45"/>
                    <a:gd name="T1" fmla="*/ 1 h 75"/>
                    <a:gd name="T2" fmla="*/ 0 w 45"/>
                    <a:gd name="T3" fmla="*/ 1 h 75"/>
                    <a:gd name="T4" fmla="*/ 0 w 45"/>
                    <a:gd name="T5" fmla="*/ 75 h 75"/>
                    <a:gd name="T6" fmla="*/ 0 w 45"/>
                    <a:gd name="T7" fmla="*/ 75 h 75"/>
                    <a:gd name="T8" fmla="*/ 22 w 45"/>
                    <a:gd name="T9" fmla="*/ 75 h 75"/>
                    <a:gd name="T10" fmla="*/ 22 w 45"/>
                    <a:gd name="T11" fmla="*/ 75 h 75"/>
                    <a:gd name="T12" fmla="*/ 45 w 45"/>
                    <a:gd name="T13" fmla="*/ 75 h 75"/>
                    <a:gd name="T14" fmla="*/ 45 w 45"/>
                    <a:gd name="T15" fmla="*/ 75 h 75"/>
                    <a:gd name="T16" fmla="*/ 45 w 45"/>
                    <a:gd name="T17" fmla="*/ 0 h 75"/>
                    <a:gd name="T18" fmla="*/ 45 w 45"/>
                    <a:gd name="T19" fmla="*/ 0 h 75"/>
                    <a:gd name="T20" fmla="*/ 22 w 45"/>
                    <a:gd name="T21" fmla="*/ 0 h 75"/>
                    <a:gd name="T22" fmla="*/ 22 w 45"/>
                    <a:gd name="T23" fmla="*/ 0 h 75"/>
                    <a:gd name="T24" fmla="*/ 0 w 45"/>
                    <a:gd name="T25" fmla="*/ 1 h 75"/>
                    <a:gd name="T26" fmla="*/ 0 w 45"/>
                    <a:gd name="T27"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5">
                      <a:moveTo>
                        <a:pt x="0" y="1"/>
                      </a:moveTo>
                      <a:lnTo>
                        <a:pt x="0" y="1"/>
                      </a:lnTo>
                      <a:lnTo>
                        <a:pt x="0" y="75"/>
                      </a:lnTo>
                      <a:lnTo>
                        <a:pt x="0" y="75"/>
                      </a:lnTo>
                      <a:lnTo>
                        <a:pt x="22" y="75"/>
                      </a:lnTo>
                      <a:lnTo>
                        <a:pt x="22" y="75"/>
                      </a:lnTo>
                      <a:lnTo>
                        <a:pt x="45" y="75"/>
                      </a:lnTo>
                      <a:lnTo>
                        <a:pt x="45" y="75"/>
                      </a:lnTo>
                      <a:lnTo>
                        <a:pt x="45" y="0"/>
                      </a:lnTo>
                      <a:lnTo>
                        <a:pt x="45" y="0"/>
                      </a:lnTo>
                      <a:lnTo>
                        <a:pt x="22" y="0"/>
                      </a:lnTo>
                      <a:lnTo>
                        <a:pt x="22" y="0"/>
                      </a:lnTo>
                      <a:lnTo>
                        <a:pt x="0" y="1"/>
                      </a:ln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fr-FR" dirty="0"/>
                </a:p>
              </p:txBody>
            </p:sp>
          </p:grpSp>
        </p:grpSp>
        <p:sp>
          <p:nvSpPr>
            <p:cNvPr id="2" name="CuadroTexto 1"/>
            <p:cNvSpPr txBox="1"/>
            <p:nvPr/>
          </p:nvSpPr>
          <p:spPr>
            <a:xfrm>
              <a:off x="4087748" y="2247255"/>
              <a:ext cx="718573" cy="492443"/>
            </a:xfrm>
            <a:prstGeom prst="rect">
              <a:avLst/>
            </a:prstGeom>
            <a:noFill/>
          </p:spPr>
          <p:txBody>
            <a:bodyPr wrap="none" rtlCol="0">
              <a:spAutoFit/>
            </a:bodyPr>
            <a:lstStyle/>
            <a:p>
              <a:pPr algn="ctr"/>
              <a:r>
                <a:rPr lang="fr-FR" sz="900" b="1" dirty="0">
                  <a:solidFill>
                    <a:schemeClr val="accent1"/>
                  </a:solidFill>
                </a:rPr>
                <a:t>Madrid</a:t>
              </a:r>
            </a:p>
            <a:p>
              <a:pPr algn="ctr"/>
              <a:r>
                <a:rPr lang="fr-FR" sz="900" b="1" dirty="0" smtClean="0">
                  <a:solidFill>
                    <a:schemeClr val="accent1"/>
                  </a:solidFill>
                </a:rPr>
                <a:t>470p</a:t>
              </a:r>
              <a:endParaRPr lang="fr-FR" sz="900" b="1" dirty="0">
                <a:solidFill>
                  <a:schemeClr val="accent1"/>
                </a:solidFill>
              </a:endParaRPr>
            </a:p>
          </p:txBody>
        </p:sp>
        <p:sp>
          <p:nvSpPr>
            <p:cNvPr id="166" name="CuadroTexto 165"/>
            <p:cNvSpPr txBox="1"/>
            <p:nvPr/>
          </p:nvSpPr>
          <p:spPr>
            <a:xfrm>
              <a:off x="4994878" y="2319085"/>
              <a:ext cx="754909" cy="492443"/>
            </a:xfrm>
            <a:prstGeom prst="rect">
              <a:avLst/>
            </a:prstGeom>
            <a:noFill/>
          </p:spPr>
          <p:txBody>
            <a:bodyPr wrap="none" rtlCol="0">
              <a:spAutoFit/>
            </a:bodyPr>
            <a:lstStyle>
              <a:defPPr>
                <a:defRPr lang="fr-FR"/>
              </a:defPPr>
              <a:lvl1pPr algn="ctr">
                <a:defRPr sz="1200" b="1">
                  <a:solidFill>
                    <a:schemeClr val="accent1"/>
                  </a:solidFill>
                </a:defRPr>
              </a:lvl1pPr>
            </a:lstStyle>
            <a:p>
              <a:r>
                <a:rPr lang="fr-FR" sz="900" dirty="0"/>
                <a:t>Valence</a:t>
              </a:r>
            </a:p>
            <a:p>
              <a:r>
                <a:rPr lang="fr-FR" sz="900" dirty="0" smtClean="0"/>
                <a:t>175p</a:t>
              </a:r>
              <a:endParaRPr lang="fr-FR" sz="900" dirty="0"/>
            </a:p>
          </p:txBody>
        </p:sp>
        <p:sp>
          <p:nvSpPr>
            <p:cNvPr id="167" name="CuadroTexto 166"/>
            <p:cNvSpPr txBox="1"/>
            <p:nvPr/>
          </p:nvSpPr>
          <p:spPr>
            <a:xfrm>
              <a:off x="5791175" y="1511881"/>
              <a:ext cx="887423" cy="492443"/>
            </a:xfrm>
            <a:prstGeom prst="rect">
              <a:avLst/>
            </a:prstGeom>
            <a:noFill/>
          </p:spPr>
          <p:txBody>
            <a:bodyPr wrap="none" rtlCol="0">
              <a:spAutoFit/>
            </a:bodyPr>
            <a:lstStyle>
              <a:defPPr>
                <a:defRPr lang="fr-FR"/>
              </a:defPPr>
              <a:lvl1pPr algn="ctr">
                <a:defRPr sz="1200" b="1">
                  <a:solidFill>
                    <a:schemeClr val="accent1"/>
                  </a:solidFill>
                </a:defRPr>
              </a:lvl1pPr>
            </a:lstStyle>
            <a:p>
              <a:r>
                <a:rPr lang="fr-FR" sz="900" dirty="0"/>
                <a:t>Barcelone</a:t>
              </a:r>
            </a:p>
            <a:p>
              <a:r>
                <a:rPr lang="fr-FR" sz="900" dirty="0" smtClean="0"/>
                <a:t>130p</a:t>
              </a:r>
              <a:endParaRPr lang="fr-FR" sz="900" dirty="0"/>
            </a:p>
          </p:txBody>
        </p:sp>
      </p:gr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5020" y="2660885"/>
            <a:ext cx="3313860" cy="1937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5 Grupo"/>
          <p:cNvGrpSpPr/>
          <p:nvPr/>
        </p:nvGrpSpPr>
        <p:grpSpPr>
          <a:xfrm>
            <a:off x="5731398" y="700799"/>
            <a:ext cx="3341104" cy="1985036"/>
            <a:chOff x="5373779" y="1727230"/>
            <a:chExt cx="4454805" cy="2646714"/>
          </a:xfrm>
        </p:grpSpPr>
        <p:pic>
          <p:nvPicPr>
            <p:cNvPr id="3380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3779" y="1772816"/>
              <a:ext cx="4454805" cy="260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4 CuadroTexto"/>
            <p:cNvSpPr txBox="1"/>
            <p:nvPr/>
          </p:nvSpPr>
          <p:spPr>
            <a:xfrm>
              <a:off x="5868144" y="2821490"/>
              <a:ext cx="647271" cy="292388"/>
            </a:xfrm>
            <a:prstGeom prst="rect">
              <a:avLst/>
            </a:prstGeom>
            <a:solidFill>
              <a:schemeClr val="bg1"/>
            </a:solidFill>
          </p:spPr>
          <p:txBody>
            <a:bodyPr wrap="square" rtlCol="0">
              <a:spAutoFit/>
            </a:bodyPr>
            <a:lstStyle/>
            <a:p>
              <a:pPr algn="r"/>
              <a:r>
                <a:rPr lang="es-ES_tradnl" sz="825" dirty="0"/>
                <a:t>R&amp;D</a:t>
              </a:r>
              <a:endParaRPr lang="es-ES" sz="825" dirty="0"/>
            </a:p>
          </p:txBody>
        </p:sp>
        <p:sp>
          <p:nvSpPr>
            <p:cNvPr id="168" name="167 CuadroTexto"/>
            <p:cNvSpPr txBox="1"/>
            <p:nvPr/>
          </p:nvSpPr>
          <p:spPr>
            <a:xfrm>
              <a:off x="6948264" y="1727230"/>
              <a:ext cx="1036852" cy="292388"/>
            </a:xfrm>
            <a:prstGeom prst="rect">
              <a:avLst/>
            </a:prstGeom>
            <a:solidFill>
              <a:schemeClr val="bg1"/>
            </a:solidFill>
          </p:spPr>
          <p:txBody>
            <a:bodyPr wrap="square" rtlCol="0">
              <a:spAutoFit/>
            </a:bodyPr>
            <a:lstStyle/>
            <a:p>
              <a:r>
                <a:rPr lang="es-ES_tradnl" sz="825" dirty="0"/>
                <a:t>Cent. </a:t>
              </a:r>
              <a:r>
                <a:rPr lang="es-ES_tradnl" sz="825" dirty="0" err="1"/>
                <a:t>Dev</a:t>
              </a:r>
              <a:r>
                <a:rPr lang="es-ES_tradnl" sz="825" dirty="0"/>
                <a:t>.</a:t>
              </a:r>
              <a:endParaRPr lang="es-ES" sz="825" dirty="0"/>
            </a:p>
          </p:txBody>
        </p:sp>
      </p:grpSp>
      <p:sp>
        <p:nvSpPr>
          <p:cNvPr id="169"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238792465"/>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111"/>
          <p:cNvSpPr>
            <a:spLocks noChangeArrowheads="1"/>
          </p:cNvSpPr>
          <p:nvPr/>
        </p:nvSpPr>
        <p:spPr bwMode="gray">
          <a:xfrm>
            <a:off x="4948888" y="735546"/>
            <a:ext cx="3685778" cy="3636404"/>
          </a:xfrm>
          <a:prstGeom prst="roundRect">
            <a:avLst>
              <a:gd name="adj" fmla="val 7228"/>
            </a:avLst>
          </a:prstGeom>
          <a:gradFill flip="none" rotWithShape="1">
            <a:gsLst>
              <a:gs pos="0">
                <a:srgbClr val="F2F2F2"/>
              </a:gs>
              <a:gs pos="50000">
                <a:srgbClr val="F2F2F2"/>
              </a:gs>
              <a:gs pos="100000">
                <a:srgbClr val="F2F2F2">
                  <a:alpha val="30000"/>
                </a:srgbClr>
              </a:gs>
            </a:gsLst>
            <a:lin ang="5400000" scaled="1"/>
            <a:tileRect/>
          </a:gradFill>
          <a:ln>
            <a:noFill/>
          </a:ln>
          <a:effectLst/>
        </p:spPr>
        <p:txBody>
          <a:bodyPr lIns="27000" rIns="27000" anchor="ctr"/>
          <a:lstStyle>
            <a:lvl1pPr marL="182563" indent="-182563" eaLnBrk="0" hangingPunct="0">
              <a:defRPr>
                <a:solidFill>
                  <a:schemeClr val="tx1"/>
                </a:solidFill>
                <a:latin typeface="Arial" charset="0"/>
                <a:ea typeface="Arial" charset="0"/>
                <a:cs typeface="Arial" charset="0"/>
              </a:defRPr>
            </a:lvl1pPr>
            <a:lvl2pPr eaLnBrk="0" hangingPunct="0">
              <a:defRPr>
                <a:solidFill>
                  <a:schemeClr val="tx1"/>
                </a:solidFill>
                <a:latin typeface="Arial" charset="0"/>
                <a:ea typeface="Arial" charset="0"/>
                <a:cs typeface="Arial" charset="0"/>
              </a:defRPr>
            </a:lvl2pPr>
            <a:lvl3pPr eaLnBrk="0" hangingPunct="0">
              <a:defRPr>
                <a:solidFill>
                  <a:schemeClr val="tx1"/>
                </a:solidFill>
                <a:latin typeface="Arial" charset="0"/>
                <a:ea typeface="Arial" charset="0"/>
                <a:cs typeface="Arial" charset="0"/>
              </a:defRPr>
            </a:lvl3pPr>
            <a:lvl4pPr eaLnBrk="0" hangingPunct="0">
              <a:defRPr>
                <a:solidFill>
                  <a:schemeClr val="tx1"/>
                </a:solidFill>
                <a:latin typeface="Arial" charset="0"/>
                <a:ea typeface="Arial" charset="0"/>
                <a:cs typeface="Arial" charset="0"/>
              </a:defRPr>
            </a:lvl4pPr>
            <a:lvl5pPr eaLnBrk="0" hangingPunct="0">
              <a:defRPr>
                <a:solidFill>
                  <a:schemeClr val="tx1"/>
                </a:solidFill>
                <a:latin typeface="Arial" charset="0"/>
                <a:ea typeface="Arial" charset="0"/>
                <a:cs typeface="Arial" charset="0"/>
              </a:defRPr>
            </a:lvl5pPr>
            <a:lvl6pPr marL="2284413" indent="1588" defTabSz="912813" eaLnBrk="0" fontAlgn="base" hangingPunct="0">
              <a:spcBef>
                <a:spcPct val="0"/>
              </a:spcBef>
              <a:spcAft>
                <a:spcPct val="0"/>
              </a:spcAft>
              <a:defRPr>
                <a:solidFill>
                  <a:schemeClr val="tx1"/>
                </a:solidFill>
                <a:latin typeface="Arial" charset="0"/>
                <a:ea typeface="Arial" charset="0"/>
                <a:cs typeface="Arial" charset="0"/>
              </a:defRPr>
            </a:lvl6pPr>
            <a:lvl7pPr marL="2741613" indent="1588" defTabSz="912813" eaLnBrk="0" fontAlgn="base" hangingPunct="0">
              <a:spcBef>
                <a:spcPct val="0"/>
              </a:spcBef>
              <a:spcAft>
                <a:spcPct val="0"/>
              </a:spcAft>
              <a:defRPr>
                <a:solidFill>
                  <a:schemeClr val="tx1"/>
                </a:solidFill>
                <a:latin typeface="Arial" charset="0"/>
                <a:ea typeface="Arial" charset="0"/>
                <a:cs typeface="Arial" charset="0"/>
              </a:defRPr>
            </a:lvl7pPr>
            <a:lvl8pPr marL="3198813" indent="1588" defTabSz="912813" eaLnBrk="0" fontAlgn="base" hangingPunct="0">
              <a:spcBef>
                <a:spcPct val="0"/>
              </a:spcBef>
              <a:spcAft>
                <a:spcPct val="0"/>
              </a:spcAft>
              <a:defRPr>
                <a:solidFill>
                  <a:schemeClr val="tx1"/>
                </a:solidFill>
                <a:latin typeface="Arial" charset="0"/>
                <a:ea typeface="Arial" charset="0"/>
                <a:cs typeface="Arial" charset="0"/>
              </a:defRPr>
            </a:lvl8pPr>
            <a:lvl9pPr marL="3656013" indent="1588" defTabSz="91281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1200"/>
              </a:lnSpc>
              <a:spcAft>
                <a:spcPct val="40000"/>
              </a:spcAft>
              <a:buClr>
                <a:schemeClr val="accent1"/>
              </a:buClr>
              <a:buFont typeface="Arial" charset="0"/>
              <a:buChar char="•"/>
            </a:pPr>
            <a:endParaRPr lang="fr-FR" sz="900" dirty="0">
              <a:solidFill>
                <a:schemeClr val="tx2"/>
              </a:solidFill>
              <a:latin typeface="Calibri" charset="0"/>
            </a:endParaRPr>
          </a:p>
        </p:txBody>
      </p:sp>
      <p:sp>
        <p:nvSpPr>
          <p:cNvPr id="7171" name="Rectangle 3"/>
          <p:cNvSpPr>
            <a:spLocks noGrp="1" noChangeArrowheads="1"/>
          </p:cNvSpPr>
          <p:nvPr>
            <p:ph type="title"/>
          </p:nvPr>
        </p:nvSpPr>
        <p:spPr/>
        <p:txBody>
          <a:bodyPr/>
          <a:lstStyle/>
          <a:p>
            <a:pPr>
              <a:defRPr/>
            </a:pPr>
            <a:r>
              <a:rPr lang="fr-FR" dirty="0" smtClean="0"/>
              <a:t>Centre de services Espagne</a:t>
            </a:r>
            <a:br>
              <a:rPr lang="fr-FR" dirty="0" smtClean="0"/>
            </a:br>
            <a:r>
              <a:rPr lang="fr-FR" sz="1350" dirty="0">
                <a:solidFill>
                  <a:srgbClr val="CF022B"/>
                </a:solidFill>
                <a:latin typeface="+mj-lt"/>
                <a:ea typeface="+mj-ea"/>
                <a:cs typeface="+mj-cs"/>
              </a:rPr>
              <a:t>Informations PRINCIPALES</a:t>
            </a:r>
          </a:p>
        </p:txBody>
      </p:sp>
      <p:sp>
        <p:nvSpPr>
          <p:cNvPr id="2" name="1 Marcador de número de diapositiva"/>
          <p:cNvSpPr>
            <a:spLocks noGrp="1"/>
          </p:cNvSpPr>
          <p:nvPr>
            <p:ph type="sldNum" sz="quarter" idx="15"/>
          </p:nvPr>
        </p:nvSpPr>
        <p:spPr/>
        <p:txBody>
          <a:bodyPr/>
          <a:lstStyle/>
          <a:p>
            <a:fld id="{AF43E6FD-AB27-4108-A2FC-346BB5F75E3F}" type="slidenum">
              <a:rPr lang="fr-FR" smtClean="0"/>
              <a:pPr/>
              <a:t>16</a:t>
            </a:fld>
            <a:endParaRPr lang="fr-FR"/>
          </a:p>
        </p:txBody>
      </p:sp>
      <p:sp>
        <p:nvSpPr>
          <p:cNvPr id="34819" name="Rectangle 11"/>
          <p:cNvSpPr>
            <a:spLocks noChangeArrowheads="1"/>
          </p:cNvSpPr>
          <p:nvPr/>
        </p:nvSpPr>
        <p:spPr bwMode="auto">
          <a:xfrm>
            <a:off x="5076056" y="915566"/>
            <a:ext cx="3646188" cy="366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marL="266700" indent="-266700" eaLnBrk="0" hangingPunct="0">
              <a:spcBef>
                <a:spcPts val="1800"/>
              </a:spcBef>
              <a:buClr>
                <a:srgbClr val="CF022B"/>
              </a:buClr>
              <a:buSzPct val="90000"/>
              <a:buBlip>
                <a:blip r:embed="rId3"/>
              </a:buBlip>
              <a:defRPr sz="2000">
                <a:solidFill>
                  <a:schemeClr val="tx1"/>
                </a:solidFill>
                <a:latin typeface="Calibri" charset="0"/>
              </a:defRPr>
            </a:lvl1pPr>
            <a:lvl2pPr marL="628650" indent="-182563"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marL="200025" lvl="1" indent="-200025" eaLnBrk="1" hangingPunct="1">
              <a:lnSpc>
                <a:spcPts val="1410"/>
              </a:lnSpc>
              <a:spcBef>
                <a:spcPct val="0"/>
              </a:spcBef>
              <a:spcAft>
                <a:spcPct val="20000"/>
              </a:spcAft>
              <a:buClr>
                <a:srgbClr val="DA162E"/>
              </a:buClr>
              <a:buSzPct val="75000"/>
              <a:buFont typeface="Arial" charset="0"/>
              <a:buChar char="•"/>
              <a:defRPr/>
            </a:pPr>
            <a:r>
              <a:rPr lang="fr-FR" sz="1200" dirty="0"/>
              <a:t>Historique :</a:t>
            </a:r>
          </a:p>
          <a:p>
            <a:pPr lvl="1" eaLnBrk="1" hangingPunct="1">
              <a:lnSpc>
                <a:spcPts val="1410"/>
              </a:lnSpc>
              <a:spcBef>
                <a:spcPct val="0"/>
              </a:spcBef>
              <a:buClr>
                <a:schemeClr val="accent5"/>
              </a:buClr>
              <a:buSzPct val="75000"/>
              <a:buFont typeface="Arial" charset="0"/>
              <a:buChar char="•"/>
            </a:pPr>
            <a:r>
              <a:rPr lang="fr-FR" sz="1200" dirty="0"/>
              <a:t>Création en 2004</a:t>
            </a:r>
          </a:p>
          <a:p>
            <a:pPr lvl="1" eaLnBrk="1" hangingPunct="1">
              <a:lnSpc>
                <a:spcPts val="1410"/>
              </a:lnSpc>
              <a:spcBef>
                <a:spcPct val="0"/>
              </a:spcBef>
              <a:buClr>
                <a:schemeClr val="accent5"/>
              </a:buClr>
              <a:buSzPct val="75000"/>
              <a:buFont typeface="Arial" charset="0"/>
              <a:buChar char="•"/>
            </a:pPr>
            <a:r>
              <a:rPr lang="fr-FR" altLang="es-ES" sz="1200" dirty="0"/>
              <a:t>Extension à Valence en 2012</a:t>
            </a:r>
          </a:p>
          <a:p>
            <a:pPr lvl="1" eaLnBrk="1" hangingPunct="1">
              <a:lnSpc>
                <a:spcPts val="1410"/>
              </a:lnSpc>
              <a:spcBef>
                <a:spcPct val="0"/>
              </a:spcBef>
              <a:buClr>
                <a:schemeClr val="accent5"/>
              </a:buClr>
              <a:buSzPct val="75000"/>
              <a:buFont typeface="Arial" charset="0"/>
              <a:buChar char="•"/>
            </a:pPr>
            <a:r>
              <a:rPr lang="en-GB" altLang="es-ES" sz="1200" dirty="0"/>
              <a:t>3ème Site à Barcelona Q1 2015</a:t>
            </a:r>
          </a:p>
          <a:p>
            <a:pPr eaLnBrk="1" hangingPunct="1">
              <a:lnSpc>
                <a:spcPts val="1410"/>
              </a:lnSpc>
              <a:spcBef>
                <a:spcPct val="0"/>
              </a:spcBef>
              <a:spcAft>
                <a:spcPct val="20000"/>
              </a:spcAft>
              <a:buClr>
                <a:srgbClr val="DA162E"/>
              </a:buClr>
              <a:buSzPct val="75000"/>
              <a:buFont typeface="Arial" charset="0"/>
              <a:buChar char="•"/>
            </a:pPr>
            <a:endParaRPr lang="fr-FR" sz="1200" dirty="0"/>
          </a:p>
          <a:p>
            <a:pPr eaLnBrk="1" hangingPunct="1">
              <a:lnSpc>
                <a:spcPts val="1410"/>
              </a:lnSpc>
              <a:spcBef>
                <a:spcPct val="0"/>
              </a:spcBef>
              <a:spcAft>
                <a:spcPct val="20000"/>
              </a:spcAft>
              <a:buClr>
                <a:srgbClr val="DA162E"/>
              </a:buClr>
              <a:buSzPct val="75000"/>
              <a:buFont typeface="Arial" charset="0"/>
              <a:buChar char="•"/>
            </a:pPr>
            <a:r>
              <a:rPr lang="fr-FR" sz="1200" dirty="0"/>
              <a:t>Dédié aux grands comptes  français et européens</a:t>
            </a:r>
            <a:endParaRPr lang="fr-FR" altLang="es-ES" sz="1200" dirty="0"/>
          </a:p>
          <a:p>
            <a:pPr marL="200025" lvl="1" indent="-200025" eaLnBrk="1" hangingPunct="1">
              <a:lnSpc>
                <a:spcPts val="1410"/>
              </a:lnSpc>
              <a:spcBef>
                <a:spcPct val="0"/>
              </a:spcBef>
              <a:spcAft>
                <a:spcPct val="20000"/>
              </a:spcAft>
              <a:buClr>
                <a:srgbClr val="DA162E"/>
              </a:buClr>
              <a:buSzPct val="75000"/>
              <a:buFont typeface="Arial" charset="0"/>
              <a:buChar char="•"/>
              <a:defRPr/>
            </a:pPr>
            <a:endParaRPr lang="fr-FR" altLang="es-ES" sz="1200" dirty="0"/>
          </a:p>
          <a:p>
            <a:pPr marL="200025" lvl="1" indent="-200025" eaLnBrk="1" hangingPunct="1">
              <a:lnSpc>
                <a:spcPts val="1410"/>
              </a:lnSpc>
              <a:spcBef>
                <a:spcPct val="0"/>
              </a:spcBef>
              <a:spcAft>
                <a:spcPct val="20000"/>
              </a:spcAft>
              <a:buClr>
                <a:srgbClr val="DA162E"/>
              </a:buClr>
              <a:buSzPct val="75000"/>
              <a:buFont typeface="Arial" charset="0"/>
              <a:buChar char="•"/>
              <a:defRPr/>
            </a:pPr>
            <a:r>
              <a:rPr lang="fr-FR" altLang="es-ES" sz="1200" dirty="0"/>
              <a:t>Prestations de projets et d’Outsourcing applicatif (TMA, centres de développement) et </a:t>
            </a:r>
            <a:r>
              <a:rPr lang="fr-FR" altLang="es-ES" sz="1200" dirty="0" err="1"/>
              <a:t>Testing</a:t>
            </a:r>
            <a:endParaRPr lang="fr-FR" altLang="es-ES" sz="1200" dirty="0"/>
          </a:p>
          <a:p>
            <a:pPr marL="200025" lvl="1" indent="-200025" eaLnBrk="1" hangingPunct="1">
              <a:lnSpc>
                <a:spcPts val="1410"/>
              </a:lnSpc>
              <a:spcBef>
                <a:spcPct val="0"/>
              </a:spcBef>
              <a:spcAft>
                <a:spcPct val="20000"/>
              </a:spcAft>
              <a:buClr>
                <a:srgbClr val="DA162E"/>
              </a:buClr>
              <a:buSzPct val="75000"/>
              <a:buFont typeface="Arial" charset="0"/>
              <a:buChar char="•"/>
              <a:defRPr/>
            </a:pPr>
            <a:endParaRPr lang="fr-FR" altLang="es-ES" sz="1200" dirty="0"/>
          </a:p>
          <a:p>
            <a:pPr eaLnBrk="1" hangingPunct="1">
              <a:lnSpc>
                <a:spcPts val="1410"/>
              </a:lnSpc>
              <a:spcBef>
                <a:spcPct val="0"/>
              </a:spcBef>
              <a:spcAft>
                <a:spcPct val="20000"/>
              </a:spcAft>
              <a:buClr>
                <a:srgbClr val="DA162E"/>
              </a:buClr>
              <a:buSzPct val="75000"/>
              <a:buFont typeface="Arial" charset="0"/>
              <a:buChar char="•"/>
            </a:pPr>
            <a:r>
              <a:rPr lang="fr-FR" sz="1200" dirty="0"/>
              <a:t>Technologies principales :</a:t>
            </a:r>
          </a:p>
          <a:p>
            <a:pPr lvl="1" eaLnBrk="1" hangingPunct="1">
              <a:lnSpc>
                <a:spcPts val="1410"/>
              </a:lnSpc>
              <a:spcBef>
                <a:spcPct val="0"/>
              </a:spcBef>
              <a:buClr>
                <a:schemeClr val="accent5"/>
              </a:buClr>
              <a:buSzPct val="75000"/>
              <a:buFont typeface="Arial" charset="0"/>
              <a:buChar char="•"/>
            </a:pPr>
            <a:r>
              <a:rPr lang="en-GB" altLang="es-ES" sz="1200" dirty="0"/>
              <a:t>Java, J2EE, </a:t>
            </a:r>
            <a:r>
              <a:rPr lang="en-GB" altLang="es-ES" sz="1200" dirty="0" err="1"/>
              <a:t>.Net</a:t>
            </a:r>
            <a:r>
              <a:rPr lang="en-GB" altLang="es-ES" sz="1200" dirty="0"/>
              <a:t>, </a:t>
            </a:r>
            <a:r>
              <a:rPr lang="en-GB" altLang="es-ES" sz="1200" dirty="0" err="1"/>
              <a:t>Php</a:t>
            </a:r>
            <a:r>
              <a:rPr lang="en-GB" altLang="es-ES" sz="1200" dirty="0"/>
              <a:t>, </a:t>
            </a:r>
            <a:r>
              <a:rPr lang="en-GB" altLang="es-ES" sz="1200" dirty="0" err="1"/>
              <a:t>Javascript</a:t>
            </a:r>
            <a:r>
              <a:rPr lang="en-GB" altLang="es-ES" sz="1200" dirty="0"/>
              <a:t>, … </a:t>
            </a:r>
          </a:p>
          <a:p>
            <a:pPr lvl="1" eaLnBrk="1" hangingPunct="1">
              <a:lnSpc>
                <a:spcPts val="1410"/>
              </a:lnSpc>
              <a:spcBef>
                <a:spcPct val="0"/>
              </a:spcBef>
              <a:buClr>
                <a:schemeClr val="accent5"/>
              </a:buClr>
              <a:buSzPct val="75000"/>
              <a:buFont typeface="Arial" charset="0"/>
              <a:buChar char="•"/>
            </a:pPr>
            <a:r>
              <a:rPr lang="en-GB" altLang="es-ES" sz="1200" dirty="0"/>
              <a:t>Mainframe, </a:t>
            </a:r>
          </a:p>
          <a:p>
            <a:pPr lvl="1" eaLnBrk="1" hangingPunct="1">
              <a:lnSpc>
                <a:spcPts val="1410"/>
              </a:lnSpc>
              <a:spcBef>
                <a:spcPct val="0"/>
              </a:spcBef>
              <a:buClr>
                <a:schemeClr val="accent5"/>
              </a:buClr>
              <a:buSzPct val="75000"/>
              <a:buFont typeface="Arial" charset="0"/>
              <a:buChar char="•"/>
            </a:pPr>
            <a:r>
              <a:rPr lang="en-GB" altLang="es-ES" sz="1200" dirty="0"/>
              <a:t>BI, </a:t>
            </a:r>
            <a:r>
              <a:rPr lang="fr-FR" altLang="es-ES" sz="1200" dirty="0"/>
              <a:t>Base de Données</a:t>
            </a:r>
          </a:p>
          <a:p>
            <a:pPr eaLnBrk="1" hangingPunct="1">
              <a:lnSpc>
                <a:spcPts val="1410"/>
              </a:lnSpc>
              <a:spcBef>
                <a:spcPct val="0"/>
              </a:spcBef>
              <a:spcAft>
                <a:spcPct val="20000"/>
              </a:spcAft>
              <a:buClr>
                <a:srgbClr val="DA162E"/>
              </a:buClr>
              <a:buSzPct val="75000"/>
              <a:buFont typeface="Arial" charset="0"/>
              <a:buChar char="•"/>
            </a:pPr>
            <a:endParaRPr lang="fr-FR" sz="1200" dirty="0"/>
          </a:p>
          <a:p>
            <a:pPr eaLnBrk="1" hangingPunct="1">
              <a:lnSpc>
                <a:spcPts val="1410"/>
              </a:lnSpc>
              <a:spcBef>
                <a:spcPct val="0"/>
              </a:spcBef>
              <a:spcAft>
                <a:spcPct val="20000"/>
              </a:spcAft>
              <a:buClr>
                <a:srgbClr val="DA162E"/>
              </a:buClr>
              <a:buSzPct val="75000"/>
              <a:buFont typeface="Arial" charset="0"/>
              <a:buChar char="•"/>
            </a:pPr>
            <a:r>
              <a:rPr lang="fr-FR" sz="1200" dirty="0"/>
              <a:t>Langue de travail: français, anglais, espagnol </a:t>
            </a:r>
          </a:p>
          <a:p>
            <a:pPr eaLnBrk="1" hangingPunct="1">
              <a:lnSpc>
                <a:spcPts val="1410"/>
              </a:lnSpc>
              <a:spcBef>
                <a:spcPct val="0"/>
              </a:spcBef>
              <a:spcAft>
                <a:spcPct val="20000"/>
              </a:spcAft>
              <a:buClr>
                <a:srgbClr val="DA162E"/>
              </a:buClr>
              <a:buSzPct val="75000"/>
              <a:buFont typeface="Arial" charset="0"/>
              <a:buChar char="•"/>
            </a:pPr>
            <a:endParaRPr lang="fr-FR" sz="1050" dirty="0"/>
          </a:p>
          <a:p>
            <a:pPr eaLnBrk="1" hangingPunct="1">
              <a:lnSpc>
                <a:spcPts val="1410"/>
              </a:lnSpc>
              <a:spcBef>
                <a:spcPct val="0"/>
              </a:spcBef>
              <a:spcAft>
                <a:spcPct val="20000"/>
              </a:spcAft>
              <a:buClr>
                <a:srgbClr val="DA162E"/>
              </a:buClr>
              <a:buSzPct val="75000"/>
              <a:buFont typeface="Arial" charset="0"/>
              <a:buChar char="•"/>
            </a:pPr>
            <a:endParaRPr lang="en-GB" altLang="es-ES" sz="1050" dirty="0"/>
          </a:p>
        </p:txBody>
      </p:sp>
      <p:sp>
        <p:nvSpPr>
          <p:cNvPr id="34823" name="Espace réservé du numéro de diapositive 2"/>
          <p:cNvSpPr txBox="1">
            <a:spLocks/>
          </p:cNvSpPr>
          <p:nvPr/>
        </p:nvSpPr>
        <p:spPr bwMode="auto">
          <a:xfrm>
            <a:off x="1234678" y="4876807"/>
            <a:ext cx="222647" cy="12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4283" rIns="0" bIns="34283" anchor="ct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r" eaLnBrk="1" hangingPunct="1">
              <a:spcBef>
                <a:spcPct val="0"/>
              </a:spcBef>
              <a:buClrTx/>
              <a:buSzTx/>
              <a:buFontTx/>
              <a:buNone/>
            </a:pPr>
            <a:fld id="{5F613EB9-F086-6B48-8EA0-B11FE5641EB8}" type="slidenum">
              <a:rPr lang="fr-FR" altLang="es-ES" sz="750">
                <a:solidFill>
                  <a:srgbClr val="464646"/>
                </a:solidFill>
              </a:rPr>
              <a:pPr algn="r" eaLnBrk="1" hangingPunct="1">
                <a:spcBef>
                  <a:spcPct val="0"/>
                </a:spcBef>
                <a:buClrTx/>
                <a:buSzTx/>
                <a:buFontTx/>
                <a:buNone/>
              </a:pPr>
              <a:t>16</a:t>
            </a:fld>
            <a:endParaRPr lang="fr-FR" altLang="es-ES" sz="750" dirty="0">
              <a:solidFill>
                <a:srgbClr val="464646"/>
              </a:solidFill>
            </a:endParaRPr>
          </a:p>
        </p:txBody>
      </p:sp>
      <p:grpSp>
        <p:nvGrpSpPr>
          <p:cNvPr id="63" name="Groupe 158"/>
          <p:cNvGrpSpPr/>
          <p:nvPr/>
        </p:nvGrpSpPr>
        <p:grpSpPr>
          <a:xfrm>
            <a:off x="8442450" y="162545"/>
            <a:ext cx="324000" cy="324000"/>
            <a:chOff x="7881938" y="3770313"/>
            <a:chExt cx="706438" cy="765175"/>
          </a:xfrm>
          <a:solidFill>
            <a:schemeClr val="accent1"/>
          </a:solidFill>
        </p:grpSpPr>
        <p:sp>
          <p:nvSpPr>
            <p:cNvPr id="64" name="Freeform 98"/>
            <p:cNvSpPr>
              <a:spLocks noEditPoints="1"/>
            </p:cNvSpPr>
            <p:nvPr/>
          </p:nvSpPr>
          <p:spPr bwMode="auto">
            <a:xfrm>
              <a:off x="7881938" y="3770313"/>
              <a:ext cx="587375" cy="587375"/>
            </a:xfrm>
            <a:custGeom>
              <a:avLst/>
              <a:gdLst>
                <a:gd name="T0" fmla="*/ 184 w 370"/>
                <a:gd name="T1" fmla="*/ 42 h 370"/>
                <a:gd name="T2" fmla="*/ 152 w 370"/>
                <a:gd name="T3" fmla="*/ 47 h 370"/>
                <a:gd name="T4" fmla="*/ 123 w 370"/>
                <a:gd name="T5" fmla="*/ 57 h 370"/>
                <a:gd name="T6" fmla="*/ 95 w 370"/>
                <a:gd name="T7" fmla="*/ 74 h 370"/>
                <a:gd name="T8" fmla="*/ 74 w 370"/>
                <a:gd name="T9" fmla="*/ 96 h 370"/>
                <a:gd name="T10" fmla="*/ 57 w 370"/>
                <a:gd name="T11" fmla="*/ 122 h 370"/>
                <a:gd name="T12" fmla="*/ 46 w 370"/>
                <a:gd name="T13" fmla="*/ 152 h 370"/>
                <a:gd name="T14" fmla="*/ 41 w 370"/>
                <a:gd name="T15" fmla="*/ 185 h 370"/>
                <a:gd name="T16" fmla="*/ 46 w 370"/>
                <a:gd name="T17" fmla="*/ 217 h 370"/>
                <a:gd name="T18" fmla="*/ 57 w 370"/>
                <a:gd name="T19" fmla="*/ 247 h 370"/>
                <a:gd name="T20" fmla="*/ 74 w 370"/>
                <a:gd name="T21" fmla="*/ 274 h 370"/>
                <a:gd name="T22" fmla="*/ 95 w 370"/>
                <a:gd name="T23" fmla="*/ 297 h 370"/>
                <a:gd name="T24" fmla="*/ 123 w 370"/>
                <a:gd name="T25" fmla="*/ 313 h 370"/>
                <a:gd name="T26" fmla="*/ 152 w 370"/>
                <a:gd name="T27" fmla="*/ 324 h 370"/>
                <a:gd name="T28" fmla="*/ 184 w 370"/>
                <a:gd name="T29" fmla="*/ 327 h 370"/>
                <a:gd name="T30" fmla="*/ 218 w 370"/>
                <a:gd name="T31" fmla="*/ 324 h 370"/>
                <a:gd name="T32" fmla="*/ 247 w 370"/>
                <a:gd name="T33" fmla="*/ 313 h 370"/>
                <a:gd name="T34" fmla="*/ 273 w 370"/>
                <a:gd name="T35" fmla="*/ 297 h 370"/>
                <a:gd name="T36" fmla="*/ 296 w 370"/>
                <a:gd name="T37" fmla="*/ 274 h 370"/>
                <a:gd name="T38" fmla="*/ 313 w 370"/>
                <a:gd name="T39" fmla="*/ 247 h 370"/>
                <a:gd name="T40" fmla="*/ 324 w 370"/>
                <a:gd name="T41" fmla="*/ 217 h 370"/>
                <a:gd name="T42" fmla="*/ 327 w 370"/>
                <a:gd name="T43" fmla="*/ 185 h 370"/>
                <a:gd name="T44" fmla="*/ 324 w 370"/>
                <a:gd name="T45" fmla="*/ 152 h 370"/>
                <a:gd name="T46" fmla="*/ 313 w 370"/>
                <a:gd name="T47" fmla="*/ 122 h 370"/>
                <a:gd name="T48" fmla="*/ 296 w 370"/>
                <a:gd name="T49" fmla="*/ 96 h 370"/>
                <a:gd name="T50" fmla="*/ 273 w 370"/>
                <a:gd name="T51" fmla="*/ 74 h 370"/>
                <a:gd name="T52" fmla="*/ 247 w 370"/>
                <a:gd name="T53" fmla="*/ 57 h 370"/>
                <a:gd name="T54" fmla="*/ 218 w 370"/>
                <a:gd name="T55" fmla="*/ 47 h 370"/>
                <a:gd name="T56" fmla="*/ 184 w 370"/>
                <a:gd name="T57" fmla="*/ 42 h 370"/>
                <a:gd name="T58" fmla="*/ 184 w 370"/>
                <a:gd name="T59" fmla="*/ 0 h 370"/>
                <a:gd name="T60" fmla="*/ 222 w 370"/>
                <a:gd name="T61" fmla="*/ 4 h 370"/>
                <a:gd name="T62" fmla="*/ 256 w 370"/>
                <a:gd name="T63" fmla="*/ 14 h 370"/>
                <a:gd name="T64" fmla="*/ 288 w 370"/>
                <a:gd name="T65" fmla="*/ 31 h 370"/>
                <a:gd name="T66" fmla="*/ 316 w 370"/>
                <a:gd name="T67" fmla="*/ 54 h 370"/>
                <a:gd name="T68" fmla="*/ 338 w 370"/>
                <a:gd name="T69" fmla="*/ 82 h 370"/>
                <a:gd name="T70" fmla="*/ 354 w 370"/>
                <a:gd name="T71" fmla="*/ 112 h 370"/>
                <a:gd name="T72" fmla="*/ 365 w 370"/>
                <a:gd name="T73" fmla="*/ 148 h 370"/>
                <a:gd name="T74" fmla="*/ 370 w 370"/>
                <a:gd name="T75" fmla="*/ 185 h 370"/>
                <a:gd name="T76" fmla="*/ 365 w 370"/>
                <a:gd name="T77" fmla="*/ 221 h 370"/>
                <a:gd name="T78" fmla="*/ 354 w 370"/>
                <a:gd name="T79" fmla="*/ 257 h 370"/>
                <a:gd name="T80" fmla="*/ 338 w 370"/>
                <a:gd name="T81" fmla="*/ 289 h 370"/>
                <a:gd name="T82" fmla="*/ 316 w 370"/>
                <a:gd name="T83" fmla="*/ 315 h 370"/>
                <a:gd name="T84" fmla="*/ 288 w 370"/>
                <a:gd name="T85" fmla="*/ 338 h 370"/>
                <a:gd name="T86" fmla="*/ 256 w 370"/>
                <a:gd name="T87" fmla="*/ 355 h 370"/>
                <a:gd name="T88" fmla="*/ 222 w 370"/>
                <a:gd name="T89" fmla="*/ 366 h 370"/>
                <a:gd name="T90" fmla="*/ 184 w 370"/>
                <a:gd name="T91" fmla="*/ 370 h 370"/>
                <a:gd name="T92" fmla="*/ 147 w 370"/>
                <a:gd name="T93" fmla="*/ 366 h 370"/>
                <a:gd name="T94" fmla="*/ 112 w 370"/>
                <a:gd name="T95" fmla="*/ 355 h 370"/>
                <a:gd name="T96" fmla="*/ 81 w 370"/>
                <a:gd name="T97" fmla="*/ 338 h 370"/>
                <a:gd name="T98" fmla="*/ 54 w 370"/>
                <a:gd name="T99" fmla="*/ 315 h 370"/>
                <a:gd name="T100" fmla="*/ 31 w 370"/>
                <a:gd name="T101" fmla="*/ 289 h 370"/>
                <a:gd name="T102" fmla="*/ 14 w 370"/>
                <a:gd name="T103" fmla="*/ 257 h 370"/>
                <a:gd name="T104" fmla="*/ 3 w 370"/>
                <a:gd name="T105" fmla="*/ 221 h 370"/>
                <a:gd name="T106" fmla="*/ 0 w 370"/>
                <a:gd name="T107" fmla="*/ 185 h 370"/>
                <a:gd name="T108" fmla="*/ 3 w 370"/>
                <a:gd name="T109" fmla="*/ 148 h 370"/>
                <a:gd name="T110" fmla="*/ 14 w 370"/>
                <a:gd name="T111" fmla="*/ 112 h 370"/>
                <a:gd name="T112" fmla="*/ 31 w 370"/>
                <a:gd name="T113" fmla="*/ 82 h 370"/>
                <a:gd name="T114" fmla="*/ 54 w 370"/>
                <a:gd name="T115" fmla="*/ 54 h 370"/>
                <a:gd name="T116" fmla="*/ 81 w 370"/>
                <a:gd name="T117" fmla="*/ 31 h 370"/>
                <a:gd name="T118" fmla="*/ 112 w 370"/>
                <a:gd name="T119" fmla="*/ 14 h 370"/>
                <a:gd name="T120" fmla="*/ 147 w 370"/>
                <a:gd name="T121" fmla="*/ 4 h 370"/>
                <a:gd name="T122" fmla="*/ 184 w 370"/>
                <a:gd name="T123"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0" h="370">
                  <a:moveTo>
                    <a:pt x="184" y="42"/>
                  </a:moveTo>
                  <a:lnTo>
                    <a:pt x="152" y="47"/>
                  </a:lnTo>
                  <a:lnTo>
                    <a:pt x="123" y="57"/>
                  </a:lnTo>
                  <a:lnTo>
                    <a:pt x="95" y="74"/>
                  </a:lnTo>
                  <a:lnTo>
                    <a:pt x="74" y="96"/>
                  </a:lnTo>
                  <a:lnTo>
                    <a:pt x="57" y="122"/>
                  </a:lnTo>
                  <a:lnTo>
                    <a:pt x="46" y="152"/>
                  </a:lnTo>
                  <a:lnTo>
                    <a:pt x="41" y="185"/>
                  </a:lnTo>
                  <a:lnTo>
                    <a:pt x="46" y="217"/>
                  </a:lnTo>
                  <a:lnTo>
                    <a:pt x="57" y="247"/>
                  </a:lnTo>
                  <a:lnTo>
                    <a:pt x="74" y="274"/>
                  </a:lnTo>
                  <a:lnTo>
                    <a:pt x="95" y="297"/>
                  </a:lnTo>
                  <a:lnTo>
                    <a:pt x="123" y="313"/>
                  </a:lnTo>
                  <a:lnTo>
                    <a:pt x="152" y="324"/>
                  </a:lnTo>
                  <a:lnTo>
                    <a:pt x="184" y="327"/>
                  </a:lnTo>
                  <a:lnTo>
                    <a:pt x="218" y="324"/>
                  </a:lnTo>
                  <a:lnTo>
                    <a:pt x="247" y="313"/>
                  </a:lnTo>
                  <a:lnTo>
                    <a:pt x="273" y="297"/>
                  </a:lnTo>
                  <a:lnTo>
                    <a:pt x="296" y="274"/>
                  </a:lnTo>
                  <a:lnTo>
                    <a:pt x="313" y="247"/>
                  </a:lnTo>
                  <a:lnTo>
                    <a:pt x="324" y="217"/>
                  </a:lnTo>
                  <a:lnTo>
                    <a:pt x="327" y="185"/>
                  </a:lnTo>
                  <a:lnTo>
                    <a:pt x="324" y="152"/>
                  </a:lnTo>
                  <a:lnTo>
                    <a:pt x="313" y="122"/>
                  </a:lnTo>
                  <a:lnTo>
                    <a:pt x="296" y="96"/>
                  </a:lnTo>
                  <a:lnTo>
                    <a:pt x="273" y="74"/>
                  </a:lnTo>
                  <a:lnTo>
                    <a:pt x="247" y="57"/>
                  </a:lnTo>
                  <a:lnTo>
                    <a:pt x="218" y="47"/>
                  </a:lnTo>
                  <a:lnTo>
                    <a:pt x="184" y="42"/>
                  </a:lnTo>
                  <a:close/>
                  <a:moveTo>
                    <a:pt x="184" y="0"/>
                  </a:moveTo>
                  <a:lnTo>
                    <a:pt x="222" y="4"/>
                  </a:lnTo>
                  <a:lnTo>
                    <a:pt x="256" y="14"/>
                  </a:lnTo>
                  <a:lnTo>
                    <a:pt x="288" y="31"/>
                  </a:lnTo>
                  <a:lnTo>
                    <a:pt x="316" y="54"/>
                  </a:lnTo>
                  <a:lnTo>
                    <a:pt x="338" y="82"/>
                  </a:lnTo>
                  <a:lnTo>
                    <a:pt x="354" y="112"/>
                  </a:lnTo>
                  <a:lnTo>
                    <a:pt x="365" y="148"/>
                  </a:lnTo>
                  <a:lnTo>
                    <a:pt x="370" y="185"/>
                  </a:lnTo>
                  <a:lnTo>
                    <a:pt x="365" y="221"/>
                  </a:lnTo>
                  <a:lnTo>
                    <a:pt x="354" y="257"/>
                  </a:lnTo>
                  <a:lnTo>
                    <a:pt x="338" y="289"/>
                  </a:lnTo>
                  <a:lnTo>
                    <a:pt x="316" y="315"/>
                  </a:lnTo>
                  <a:lnTo>
                    <a:pt x="288" y="338"/>
                  </a:lnTo>
                  <a:lnTo>
                    <a:pt x="256" y="355"/>
                  </a:lnTo>
                  <a:lnTo>
                    <a:pt x="222" y="366"/>
                  </a:lnTo>
                  <a:lnTo>
                    <a:pt x="184" y="370"/>
                  </a:lnTo>
                  <a:lnTo>
                    <a:pt x="147" y="366"/>
                  </a:lnTo>
                  <a:lnTo>
                    <a:pt x="112" y="355"/>
                  </a:lnTo>
                  <a:lnTo>
                    <a:pt x="81" y="338"/>
                  </a:lnTo>
                  <a:lnTo>
                    <a:pt x="54" y="315"/>
                  </a:lnTo>
                  <a:lnTo>
                    <a:pt x="31" y="289"/>
                  </a:lnTo>
                  <a:lnTo>
                    <a:pt x="14" y="257"/>
                  </a:lnTo>
                  <a:lnTo>
                    <a:pt x="3" y="221"/>
                  </a:lnTo>
                  <a:lnTo>
                    <a:pt x="0" y="185"/>
                  </a:lnTo>
                  <a:lnTo>
                    <a:pt x="3" y="148"/>
                  </a:lnTo>
                  <a:lnTo>
                    <a:pt x="14" y="112"/>
                  </a:lnTo>
                  <a:lnTo>
                    <a:pt x="31" y="82"/>
                  </a:lnTo>
                  <a:lnTo>
                    <a:pt x="54" y="54"/>
                  </a:lnTo>
                  <a:lnTo>
                    <a:pt x="81" y="31"/>
                  </a:lnTo>
                  <a:lnTo>
                    <a:pt x="112" y="14"/>
                  </a:lnTo>
                  <a:lnTo>
                    <a:pt x="147" y="4"/>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fr-FR"/>
            </a:p>
          </p:txBody>
        </p:sp>
        <p:sp>
          <p:nvSpPr>
            <p:cNvPr id="65" name="Freeform 99"/>
            <p:cNvSpPr>
              <a:spLocks/>
            </p:cNvSpPr>
            <p:nvPr/>
          </p:nvSpPr>
          <p:spPr bwMode="auto">
            <a:xfrm>
              <a:off x="8301038" y="4233863"/>
              <a:ext cx="287338" cy="301625"/>
            </a:xfrm>
            <a:custGeom>
              <a:avLst/>
              <a:gdLst>
                <a:gd name="T0" fmla="*/ 52 w 181"/>
                <a:gd name="T1" fmla="*/ 0 h 190"/>
                <a:gd name="T2" fmla="*/ 58 w 181"/>
                <a:gd name="T3" fmla="*/ 5 h 190"/>
                <a:gd name="T4" fmla="*/ 170 w 181"/>
                <a:gd name="T5" fmla="*/ 126 h 190"/>
                <a:gd name="T6" fmla="*/ 178 w 181"/>
                <a:gd name="T7" fmla="*/ 138 h 190"/>
                <a:gd name="T8" fmla="*/ 181 w 181"/>
                <a:gd name="T9" fmla="*/ 152 h 190"/>
                <a:gd name="T10" fmla="*/ 178 w 181"/>
                <a:gd name="T11" fmla="*/ 167 h 190"/>
                <a:gd name="T12" fmla="*/ 169 w 181"/>
                <a:gd name="T13" fmla="*/ 179 h 190"/>
                <a:gd name="T14" fmla="*/ 156 w 181"/>
                <a:gd name="T15" fmla="*/ 187 h 190"/>
                <a:gd name="T16" fmla="*/ 141 w 181"/>
                <a:gd name="T17" fmla="*/ 190 h 190"/>
                <a:gd name="T18" fmla="*/ 127 w 181"/>
                <a:gd name="T19" fmla="*/ 187 h 190"/>
                <a:gd name="T20" fmla="*/ 115 w 181"/>
                <a:gd name="T21" fmla="*/ 179 h 190"/>
                <a:gd name="T22" fmla="*/ 3 w 181"/>
                <a:gd name="T23" fmla="*/ 58 h 190"/>
                <a:gd name="T24" fmla="*/ 0 w 181"/>
                <a:gd name="T25" fmla="*/ 52 h 190"/>
                <a:gd name="T26" fmla="*/ 1 w 181"/>
                <a:gd name="T27" fmla="*/ 47 h 190"/>
                <a:gd name="T28" fmla="*/ 8 w 181"/>
                <a:gd name="T29" fmla="*/ 43 h 190"/>
                <a:gd name="T30" fmla="*/ 15 w 181"/>
                <a:gd name="T31" fmla="*/ 40 h 190"/>
                <a:gd name="T32" fmla="*/ 24 w 181"/>
                <a:gd name="T33" fmla="*/ 35 h 190"/>
                <a:gd name="T34" fmla="*/ 34 w 181"/>
                <a:gd name="T35" fmla="*/ 29 h 190"/>
                <a:gd name="T36" fmla="*/ 40 w 181"/>
                <a:gd name="T37" fmla="*/ 21 h 190"/>
                <a:gd name="T38" fmla="*/ 43 w 181"/>
                <a:gd name="T39" fmla="*/ 12 h 190"/>
                <a:gd name="T40" fmla="*/ 46 w 181"/>
                <a:gd name="T41" fmla="*/ 6 h 190"/>
                <a:gd name="T42" fmla="*/ 49 w 181"/>
                <a:gd name="T43" fmla="*/ 1 h 190"/>
                <a:gd name="T44" fmla="*/ 52 w 181"/>
                <a:gd name="T4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90">
                  <a:moveTo>
                    <a:pt x="52" y="0"/>
                  </a:moveTo>
                  <a:lnTo>
                    <a:pt x="58" y="5"/>
                  </a:lnTo>
                  <a:lnTo>
                    <a:pt x="170" y="126"/>
                  </a:lnTo>
                  <a:lnTo>
                    <a:pt x="178" y="138"/>
                  </a:lnTo>
                  <a:lnTo>
                    <a:pt x="181" y="152"/>
                  </a:lnTo>
                  <a:lnTo>
                    <a:pt x="178" y="167"/>
                  </a:lnTo>
                  <a:lnTo>
                    <a:pt x="169" y="179"/>
                  </a:lnTo>
                  <a:lnTo>
                    <a:pt x="156" y="187"/>
                  </a:lnTo>
                  <a:lnTo>
                    <a:pt x="141" y="190"/>
                  </a:lnTo>
                  <a:lnTo>
                    <a:pt x="127" y="187"/>
                  </a:lnTo>
                  <a:lnTo>
                    <a:pt x="115" y="179"/>
                  </a:lnTo>
                  <a:lnTo>
                    <a:pt x="3" y="58"/>
                  </a:lnTo>
                  <a:lnTo>
                    <a:pt x="0" y="52"/>
                  </a:lnTo>
                  <a:lnTo>
                    <a:pt x="1" y="47"/>
                  </a:lnTo>
                  <a:lnTo>
                    <a:pt x="8" y="43"/>
                  </a:lnTo>
                  <a:lnTo>
                    <a:pt x="15" y="40"/>
                  </a:lnTo>
                  <a:lnTo>
                    <a:pt x="24" y="35"/>
                  </a:lnTo>
                  <a:lnTo>
                    <a:pt x="34" y="29"/>
                  </a:lnTo>
                  <a:lnTo>
                    <a:pt x="40" y="21"/>
                  </a:lnTo>
                  <a:lnTo>
                    <a:pt x="43" y="12"/>
                  </a:lnTo>
                  <a:lnTo>
                    <a:pt x="46" y="6"/>
                  </a:lnTo>
                  <a:lnTo>
                    <a:pt x="49" y="1"/>
                  </a:lnTo>
                  <a:lnTo>
                    <a:pt x="5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fr-FR"/>
            </a:p>
          </p:txBody>
        </p:sp>
      </p:grpSp>
      <p:pic>
        <p:nvPicPr>
          <p:cNvPr id="11" name="Imagen 10"/>
          <p:cNvPicPr>
            <a:picLocks noChangeAspect="1"/>
          </p:cNvPicPr>
          <p:nvPr/>
        </p:nvPicPr>
        <p:blipFill>
          <a:blip r:embed="rId5"/>
          <a:stretch>
            <a:fillRect/>
          </a:stretch>
        </p:blipFill>
        <p:spPr>
          <a:xfrm>
            <a:off x="3275856" y="922817"/>
            <a:ext cx="1194456" cy="1194456"/>
          </a:xfrm>
          <a:prstGeom prst="rect">
            <a:avLst/>
          </a:prstGeom>
        </p:spPr>
      </p:pic>
      <p:pic>
        <p:nvPicPr>
          <p:cNvPr id="12" name="Imagen 11"/>
          <p:cNvPicPr>
            <a:picLocks noChangeAspect="1"/>
          </p:cNvPicPr>
          <p:nvPr/>
        </p:nvPicPr>
        <p:blipFill>
          <a:blip r:embed="rId6"/>
          <a:stretch>
            <a:fillRect/>
          </a:stretch>
        </p:blipFill>
        <p:spPr>
          <a:xfrm>
            <a:off x="1953447" y="915566"/>
            <a:ext cx="1193259" cy="1193259"/>
          </a:xfrm>
          <a:prstGeom prst="rect">
            <a:avLst/>
          </a:prstGeom>
        </p:spPr>
      </p:pic>
      <p:pic>
        <p:nvPicPr>
          <p:cNvPr id="13" name="Imagen 12"/>
          <p:cNvPicPr>
            <a:picLocks noChangeAspect="1"/>
          </p:cNvPicPr>
          <p:nvPr/>
        </p:nvPicPr>
        <p:blipFill>
          <a:blip r:embed="rId7"/>
          <a:stretch>
            <a:fillRect/>
          </a:stretch>
        </p:blipFill>
        <p:spPr>
          <a:xfrm>
            <a:off x="632131" y="917000"/>
            <a:ext cx="1203565" cy="1203565"/>
          </a:xfrm>
          <a:prstGeom prst="rect">
            <a:avLst/>
          </a:prstGeom>
        </p:spPr>
      </p:pic>
      <p:pic>
        <p:nvPicPr>
          <p:cNvPr id="87"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260" y="2385869"/>
            <a:ext cx="298657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736" y="2283718"/>
            <a:ext cx="3222330" cy="193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154165957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4 Marcador de número de diapositiva"/>
          <p:cNvSpPr>
            <a:spLocks noGrp="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C70B86-6993-4B75-B379-022C018F248E}" type="slidenum">
              <a:rPr lang="fr-FR" altLang="fr-FR"/>
              <a:pPr/>
              <a:t>17</a:t>
            </a:fld>
            <a:endParaRPr lang="fr-FR" altLang="fr-FR" dirty="0"/>
          </a:p>
        </p:txBody>
      </p:sp>
      <p:sp>
        <p:nvSpPr>
          <p:cNvPr id="173" name="Titre 1"/>
          <p:cNvSpPr txBox="1">
            <a:spLocks/>
          </p:cNvSpPr>
          <p:nvPr/>
        </p:nvSpPr>
        <p:spPr bwMode="gray">
          <a:xfrm>
            <a:off x="531813" y="126087"/>
            <a:ext cx="7834237" cy="332454"/>
          </a:xfrm>
          <a:prstGeom prst="rect">
            <a:avLst/>
          </a:prstGeom>
        </p:spPr>
        <p:txBody>
          <a:bodyPr vert="horz" lIns="0" tIns="45710" rIns="0" bIns="45710" rtlCol="0" anchor="b">
            <a:noAutofit/>
          </a:bodyPr>
          <a:lstStyle>
            <a:lvl1pPr algn="l" defTabSz="914199" rtl="0" eaLnBrk="1" latinLnBrk="0" hangingPunct="1">
              <a:lnSpc>
                <a:spcPct val="90000"/>
              </a:lnSpc>
              <a:spcBef>
                <a:spcPct val="0"/>
              </a:spcBef>
              <a:buNone/>
              <a:defRPr sz="2200"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r-FR" dirty="0"/>
              <a:t>Centres de services </a:t>
            </a:r>
            <a:r>
              <a:rPr lang="fr-FR" dirty="0" smtClean="0"/>
              <a:t>ESPAGNE</a:t>
            </a:r>
            <a:endParaRPr lang="fr-FR" dirty="0"/>
          </a:p>
        </p:txBody>
      </p:sp>
      <p:sp>
        <p:nvSpPr>
          <p:cNvPr id="174" name="Marcador de texto 5"/>
          <p:cNvSpPr txBox="1">
            <a:spLocks/>
          </p:cNvSpPr>
          <p:nvPr/>
        </p:nvSpPr>
        <p:spPr>
          <a:xfrm>
            <a:off x="465455" y="656433"/>
            <a:ext cx="8045450" cy="269875"/>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cap="all" dirty="0">
              <a:solidFill>
                <a:srgbClr val="CC0000"/>
              </a:solidFill>
              <a:latin typeface="+mj-lt"/>
            </a:endParaRPr>
          </a:p>
        </p:txBody>
      </p:sp>
      <p:sp>
        <p:nvSpPr>
          <p:cNvPr id="176" name="Titre 1"/>
          <p:cNvSpPr>
            <a:spLocks noGrp="1"/>
          </p:cNvSpPr>
          <p:nvPr>
            <p:ph type="title"/>
          </p:nvPr>
        </p:nvSpPr>
        <p:spPr>
          <a:xfrm>
            <a:off x="531813" y="190705"/>
            <a:ext cx="8058001" cy="580845"/>
          </a:xfrm>
        </p:spPr>
        <p:txBody>
          <a:bodyPr/>
          <a:lstStyle/>
          <a:p>
            <a:r>
              <a:rPr lang="fr-FR" sz="1800" dirty="0" smtClean="0">
                <a:solidFill>
                  <a:srgbClr val="CF022B"/>
                </a:solidFill>
              </a:rPr>
              <a:t>Positionnement</a:t>
            </a:r>
            <a:endParaRPr lang="fr-FR" sz="1800" dirty="0">
              <a:solidFill>
                <a:srgbClr val="CF022B"/>
              </a:solidFill>
            </a:endParaRPr>
          </a:p>
        </p:txBody>
      </p:sp>
      <p:grpSp>
        <p:nvGrpSpPr>
          <p:cNvPr id="203" name="Groupe 12"/>
          <p:cNvGrpSpPr/>
          <p:nvPr/>
        </p:nvGrpSpPr>
        <p:grpSpPr>
          <a:xfrm>
            <a:off x="1523695" y="1677773"/>
            <a:ext cx="256953" cy="217583"/>
            <a:chOff x="708869" y="2010022"/>
            <a:chExt cx="234978" cy="204735"/>
          </a:xfrm>
        </p:grpSpPr>
        <p:sp>
          <p:nvSpPr>
            <p:cNvPr id="205" name="Freeform 65"/>
            <p:cNvSpPr>
              <a:spLocks/>
            </p:cNvSpPr>
            <p:nvPr/>
          </p:nvSpPr>
          <p:spPr bwMode="auto">
            <a:xfrm>
              <a:off x="770707" y="2123308"/>
              <a:ext cx="118137" cy="91449"/>
            </a:xfrm>
            <a:custGeom>
              <a:avLst/>
              <a:gdLst>
                <a:gd name="T0" fmla="*/ 48 w 811"/>
                <a:gd name="T1" fmla="*/ 583 h 626"/>
                <a:gd name="T2" fmla="*/ 751 w 811"/>
                <a:gd name="T3" fmla="*/ 583 h 626"/>
                <a:gd name="T4" fmla="*/ 776 w 811"/>
                <a:gd name="T5" fmla="*/ 579 h 626"/>
                <a:gd name="T6" fmla="*/ 788 w 811"/>
                <a:gd name="T7" fmla="*/ 575 h 626"/>
                <a:gd name="T8" fmla="*/ 803 w 811"/>
                <a:gd name="T9" fmla="*/ 565 h 626"/>
                <a:gd name="T10" fmla="*/ 809 w 811"/>
                <a:gd name="T11" fmla="*/ 555 h 626"/>
                <a:gd name="T12" fmla="*/ 811 w 811"/>
                <a:gd name="T13" fmla="*/ 538 h 626"/>
                <a:gd name="T14" fmla="*/ 805 w 811"/>
                <a:gd name="T15" fmla="*/ 495 h 626"/>
                <a:gd name="T16" fmla="*/ 782 w 811"/>
                <a:gd name="T17" fmla="*/ 380 h 626"/>
                <a:gd name="T18" fmla="*/ 758 w 811"/>
                <a:gd name="T19" fmla="*/ 282 h 626"/>
                <a:gd name="T20" fmla="*/ 738 w 811"/>
                <a:gd name="T21" fmla="*/ 221 h 626"/>
                <a:gd name="T22" fmla="*/ 716 w 811"/>
                <a:gd name="T23" fmla="*/ 163 h 626"/>
                <a:gd name="T24" fmla="*/ 692 w 811"/>
                <a:gd name="T25" fmla="*/ 117 h 626"/>
                <a:gd name="T26" fmla="*/ 676 w 811"/>
                <a:gd name="T27" fmla="*/ 94 h 626"/>
                <a:gd name="T28" fmla="*/ 663 w 811"/>
                <a:gd name="T29" fmla="*/ 75 h 626"/>
                <a:gd name="T30" fmla="*/ 634 w 811"/>
                <a:gd name="T31" fmla="*/ 46 h 626"/>
                <a:gd name="T32" fmla="*/ 600 w 811"/>
                <a:gd name="T33" fmla="*/ 24 h 626"/>
                <a:gd name="T34" fmla="*/ 565 w 811"/>
                <a:gd name="T35" fmla="*/ 11 h 626"/>
                <a:gd name="T36" fmla="*/ 532 w 811"/>
                <a:gd name="T37" fmla="*/ 4 h 626"/>
                <a:gd name="T38" fmla="*/ 491 w 811"/>
                <a:gd name="T39" fmla="*/ 0 h 626"/>
                <a:gd name="T40" fmla="*/ 465 w 811"/>
                <a:gd name="T41" fmla="*/ 0 h 626"/>
                <a:gd name="T42" fmla="*/ 313 w 811"/>
                <a:gd name="T43" fmla="*/ 0 h 626"/>
                <a:gd name="T44" fmla="*/ 313 w 811"/>
                <a:gd name="T45" fmla="*/ 0 h 626"/>
                <a:gd name="T46" fmla="*/ 304 w 811"/>
                <a:gd name="T47" fmla="*/ 0 h 626"/>
                <a:gd name="T48" fmla="*/ 265 w 811"/>
                <a:gd name="T49" fmla="*/ 6 h 626"/>
                <a:gd name="T50" fmla="*/ 225 w 811"/>
                <a:gd name="T51" fmla="*/ 18 h 626"/>
                <a:gd name="T52" fmla="*/ 197 w 811"/>
                <a:gd name="T53" fmla="*/ 31 h 626"/>
                <a:gd name="T54" fmla="*/ 170 w 811"/>
                <a:gd name="T55" fmla="*/ 50 h 626"/>
                <a:gd name="T56" fmla="*/ 143 w 811"/>
                <a:gd name="T57" fmla="*/ 75 h 626"/>
                <a:gd name="T58" fmla="*/ 131 w 811"/>
                <a:gd name="T59" fmla="*/ 91 h 626"/>
                <a:gd name="T60" fmla="*/ 110 w 811"/>
                <a:gd name="T61" fmla="*/ 131 h 626"/>
                <a:gd name="T62" fmla="*/ 89 w 811"/>
                <a:gd name="T63" fmla="*/ 183 h 626"/>
                <a:gd name="T64" fmla="*/ 69 w 811"/>
                <a:gd name="T65" fmla="*/ 246 h 626"/>
                <a:gd name="T66" fmla="*/ 34 w 811"/>
                <a:gd name="T67" fmla="*/ 380 h 626"/>
                <a:gd name="T68" fmla="*/ 8 w 811"/>
                <a:gd name="T69" fmla="*/ 498 h 626"/>
                <a:gd name="T70" fmla="*/ 0 w 811"/>
                <a:gd name="T71" fmla="*/ 542 h 626"/>
                <a:gd name="T72" fmla="*/ 2 w 811"/>
                <a:gd name="T73" fmla="*/ 555 h 626"/>
                <a:gd name="T74" fmla="*/ 6 w 811"/>
                <a:gd name="T75" fmla="*/ 569 h 626"/>
                <a:gd name="T76" fmla="*/ 8 w 811"/>
                <a:gd name="T77" fmla="*/ 571 h 626"/>
                <a:gd name="T78" fmla="*/ 15 w 811"/>
                <a:gd name="T79" fmla="*/ 578 h 626"/>
                <a:gd name="T80" fmla="*/ 35 w 811"/>
                <a:gd name="T81" fmla="*/ 582 h 626"/>
                <a:gd name="T82" fmla="*/ 46 w 811"/>
                <a:gd name="T83" fmla="*/ 626 h 626"/>
                <a:gd name="T84" fmla="*/ 46 w 811"/>
                <a:gd name="T85" fmla="*/ 62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1" h="626">
                  <a:moveTo>
                    <a:pt x="46" y="626"/>
                  </a:moveTo>
                  <a:lnTo>
                    <a:pt x="48" y="583"/>
                  </a:lnTo>
                  <a:lnTo>
                    <a:pt x="751" y="583"/>
                  </a:lnTo>
                  <a:lnTo>
                    <a:pt x="751" y="583"/>
                  </a:lnTo>
                  <a:lnTo>
                    <a:pt x="764" y="582"/>
                  </a:lnTo>
                  <a:lnTo>
                    <a:pt x="776" y="579"/>
                  </a:lnTo>
                  <a:lnTo>
                    <a:pt x="788" y="575"/>
                  </a:lnTo>
                  <a:lnTo>
                    <a:pt x="788" y="575"/>
                  </a:lnTo>
                  <a:lnTo>
                    <a:pt x="799" y="569"/>
                  </a:lnTo>
                  <a:lnTo>
                    <a:pt x="803" y="565"/>
                  </a:lnTo>
                  <a:lnTo>
                    <a:pt x="806" y="560"/>
                  </a:lnTo>
                  <a:lnTo>
                    <a:pt x="809" y="555"/>
                  </a:lnTo>
                  <a:lnTo>
                    <a:pt x="810" y="550"/>
                  </a:lnTo>
                  <a:lnTo>
                    <a:pt x="811" y="538"/>
                  </a:lnTo>
                  <a:lnTo>
                    <a:pt x="811" y="538"/>
                  </a:lnTo>
                  <a:lnTo>
                    <a:pt x="805" y="495"/>
                  </a:lnTo>
                  <a:lnTo>
                    <a:pt x="795" y="442"/>
                  </a:lnTo>
                  <a:lnTo>
                    <a:pt x="782" y="380"/>
                  </a:lnTo>
                  <a:lnTo>
                    <a:pt x="767" y="316"/>
                  </a:lnTo>
                  <a:lnTo>
                    <a:pt x="758" y="282"/>
                  </a:lnTo>
                  <a:lnTo>
                    <a:pt x="748" y="252"/>
                  </a:lnTo>
                  <a:lnTo>
                    <a:pt x="738" y="221"/>
                  </a:lnTo>
                  <a:lnTo>
                    <a:pt x="727" y="192"/>
                  </a:lnTo>
                  <a:lnTo>
                    <a:pt x="716" y="163"/>
                  </a:lnTo>
                  <a:lnTo>
                    <a:pt x="704" y="139"/>
                  </a:lnTo>
                  <a:lnTo>
                    <a:pt x="692" y="117"/>
                  </a:lnTo>
                  <a:lnTo>
                    <a:pt x="679" y="98"/>
                  </a:lnTo>
                  <a:lnTo>
                    <a:pt x="676" y="94"/>
                  </a:lnTo>
                  <a:lnTo>
                    <a:pt x="676" y="94"/>
                  </a:lnTo>
                  <a:lnTo>
                    <a:pt x="663" y="75"/>
                  </a:lnTo>
                  <a:lnTo>
                    <a:pt x="648" y="59"/>
                  </a:lnTo>
                  <a:lnTo>
                    <a:pt x="634" y="46"/>
                  </a:lnTo>
                  <a:lnTo>
                    <a:pt x="618" y="34"/>
                  </a:lnTo>
                  <a:lnTo>
                    <a:pt x="600" y="24"/>
                  </a:lnTo>
                  <a:lnTo>
                    <a:pt x="583" y="18"/>
                  </a:lnTo>
                  <a:lnTo>
                    <a:pt x="565" y="11"/>
                  </a:lnTo>
                  <a:lnTo>
                    <a:pt x="548" y="7"/>
                  </a:lnTo>
                  <a:lnTo>
                    <a:pt x="532" y="4"/>
                  </a:lnTo>
                  <a:lnTo>
                    <a:pt x="517" y="2"/>
                  </a:lnTo>
                  <a:lnTo>
                    <a:pt x="491" y="0"/>
                  </a:lnTo>
                  <a:lnTo>
                    <a:pt x="473" y="0"/>
                  </a:lnTo>
                  <a:lnTo>
                    <a:pt x="465" y="0"/>
                  </a:lnTo>
                  <a:lnTo>
                    <a:pt x="461" y="0"/>
                  </a:lnTo>
                  <a:lnTo>
                    <a:pt x="313" y="0"/>
                  </a:lnTo>
                  <a:lnTo>
                    <a:pt x="313" y="0"/>
                  </a:lnTo>
                  <a:lnTo>
                    <a:pt x="313" y="0"/>
                  </a:lnTo>
                  <a:lnTo>
                    <a:pt x="313" y="0"/>
                  </a:lnTo>
                  <a:lnTo>
                    <a:pt x="304" y="0"/>
                  </a:lnTo>
                  <a:lnTo>
                    <a:pt x="286" y="3"/>
                  </a:lnTo>
                  <a:lnTo>
                    <a:pt x="265" y="6"/>
                  </a:lnTo>
                  <a:lnTo>
                    <a:pt x="239" y="12"/>
                  </a:lnTo>
                  <a:lnTo>
                    <a:pt x="225" y="18"/>
                  </a:lnTo>
                  <a:lnTo>
                    <a:pt x="211" y="24"/>
                  </a:lnTo>
                  <a:lnTo>
                    <a:pt x="197" y="31"/>
                  </a:lnTo>
                  <a:lnTo>
                    <a:pt x="183" y="40"/>
                  </a:lnTo>
                  <a:lnTo>
                    <a:pt x="170" y="50"/>
                  </a:lnTo>
                  <a:lnTo>
                    <a:pt x="157" y="62"/>
                  </a:lnTo>
                  <a:lnTo>
                    <a:pt x="143" y="75"/>
                  </a:lnTo>
                  <a:lnTo>
                    <a:pt x="131" y="91"/>
                  </a:lnTo>
                  <a:lnTo>
                    <a:pt x="131" y="91"/>
                  </a:lnTo>
                  <a:lnTo>
                    <a:pt x="121" y="109"/>
                  </a:lnTo>
                  <a:lnTo>
                    <a:pt x="110" y="131"/>
                  </a:lnTo>
                  <a:lnTo>
                    <a:pt x="98" y="157"/>
                  </a:lnTo>
                  <a:lnTo>
                    <a:pt x="89" y="183"/>
                  </a:lnTo>
                  <a:lnTo>
                    <a:pt x="78" y="214"/>
                  </a:lnTo>
                  <a:lnTo>
                    <a:pt x="69" y="246"/>
                  </a:lnTo>
                  <a:lnTo>
                    <a:pt x="50" y="313"/>
                  </a:lnTo>
                  <a:lnTo>
                    <a:pt x="34" y="380"/>
                  </a:lnTo>
                  <a:lnTo>
                    <a:pt x="19" y="443"/>
                  </a:lnTo>
                  <a:lnTo>
                    <a:pt x="8" y="498"/>
                  </a:lnTo>
                  <a:lnTo>
                    <a:pt x="0" y="542"/>
                  </a:lnTo>
                  <a:lnTo>
                    <a:pt x="0" y="542"/>
                  </a:lnTo>
                  <a:lnTo>
                    <a:pt x="0" y="547"/>
                  </a:lnTo>
                  <a:lnTo>
                    <a:pt x="2" y="555"/>
                  </a:lnTo>
                  <a:lnTo>
                    <a:pt x="3" y="563"/>
                  </a:lnTo>
                  <a:lnTo>
                    <a:pt x="6" y="569"/>
                  </a:lnTo>
                  <a:lnTo>
                    <a:pt x="8" y="571"/>
                  </a:lnTo>
                  <a:lnTo>
                    <a:pt x="8" y="571"/>
                  </a:lnTo>
                  <a:lnTo>
                    <a:pt x="11" y="575"/>
                  </a:lnTo>
                  <a:lnTo>
                    <a:pt x="15" y="578"/>
                  </a:lnTo>
                  <a:lnTo>
                    <a:pt x="26" y="581"/>
                  </a:lnTo>
                  <a:lnTo>
                    <a:pt x="35" y="582"/>
                  </a:lnTo>
                  <a:lnTo>
                    <a:pt x="46" y="583"/>
                  </a:lnTo>
                  <a:lnTo>
                    <a:pt x="46" y="626"/>
                  </a:lnTo>
                  <a:lnTo>
                    <a:pt x="46" y="626"/>
                  </a:lnTo>
                  <a:lnTo>
                    <a:pt x="46" y="626"/>
                  </a:lnTo>
                  <a:lnTo>
                    <a:pt x="46" y="62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6" name="Freeform 66"/>
            <p:cNvSpPr>
              <a:spLocks/>
            </p:cNvSpPr>
            <p:nvPr/>
          </p:nvSpPr>
          <p:spPr bwMode="auto">
            <a:xfrm>
              <a:off x="789084" y="2020046"/>
              <a:ext cx="77008" cy="77009"/>
            </a:xfrm>
            <a:custGeom>
              <a:avLst/>
              <a:gdLst>
                <a:gd name="T0" fmla="*/ 264 w 528"/>
                <a:gd name="T1" fmla="*/ 529 h 529"/>
                <a:gd name="T2" fmla="*/ 318 w 528"/>
                <a:gd name="T3" fmla="*/ 523 h 529"/>
                <a:gd name="T4" fmla="*/ 367 w 528"/>
                <a:gd name="T5" fmla="*/ 508 h 529"/>
                <a:gd name="T6" fmla="*/ 411 w 528"/>
                <a:gd name="T7" fmla="*/ 484 h 529"/>
                <a:gd name="T8" fmla="*/ 451 w 528"/>
                <a:gd name="T9" fmla="*/ 452 h 529"/>
                <a:gd name="T10" fmla="*/ 484 w 528"/>
                <a:gd name="T11" fmla="*/ 412 h 529"/>
                <a:gd name="T12" fmla="*/ 508 w 528"/>
                <a:gd name="T13" fmla="*/ 368 h 529"/>
                <a:gd name="T14" fmla="*/ 522 w 528"/>
                <a:gd name="T15" fmla="*/ 319 h 529"/>
                <a:gd name="T16" fmla="*/ 528 w 528"/>
                <a:gd name="T17" fmla="*/ 265 h 529"/>
                <a:gd name="T18" fmla="*/ 526 w 528"/>
                <a:gd name="T19" fmla="*/ 238 h 529"/>
                <a:gd name="T20" fmla="*/ 517 w 528"/>
                <a:gd name="T21" fmla="*/ 186 h 529"/>
                <a:gd name="T22" fmla="*/ 497 w 528"/>
                <a:gd name="T23" fmla="*/ 139 h 529"/>
                <a:gd name="T24" fmla="*/ 467 w 528"/>
                <a:gd name="T25" fmla="*/ 97 h 529"/>
                <a:gd name="T26" fmla="*/ 431 w 528"/>
                <a:gd name="T27" fmla="*/ 61 h 529"/>
                <a:gd name="T28" fmla="*/ 390 w 528"/>
                <a:gd name="T29" fmla="*/ 33 h 529"/>
                <a:gd name="T30" fmla="*/ 343 w 528"/>
                <a:gd name="T31" fmla="*/ 12 h 529"/>
                <a:gd name="T32" fmla="*/ 291 w 528"/>
                <a:gd name="T33" fmla="*/ 2 h 529"/>
                <a:gd name="T34" fmla="*/ 264 w 528"/>
                <a:gd name="T35" fmla="*/ 0 h 529"/>
                <a:gd name="T36" fmla="*/ 211 w 528"/>
                <a:gd name="T37" fmla="*/ 6 h 529"/>
                <a:gd name="T38" fmla="*/ 162 w 528"/>
                <a:gd name="T39" fmla="*/ 22 h 529"/>
                <a:gd name="T40" fmla="*/ 116 w 528"/>
                <a:gd name="T41" fmla="*/ 46 h 529"/>
                <a:gd name="T42" fmla="*/ 77 w 528"/>
                <a:gd name="T43" fmla="*/ 78 h 529"/>
                <a:gd name="T44" fmla="*/ 45 w 528"/>
                <a:gd name="T45" fmla="*/ 117 h 529"/>
                <a:gd name="T46" fmla="*/ 21 w 528"/>
                <a:gd name="T47" fmla="*/ 162 h 529"/>
                <a:gd name="T48" fmla="*/ 5 w 528"/>
                <a:gd name="T49" fmla="*/ 212 h 529"/>
                <a:gd name="T50" fmla="*/ 0 w 528"/>
                <a:gd name="T51" fmla="*/ 265 h 529"/>
                <a:gd name="T52" fmla="*/ 1 w 528"/>
                <a:gd name="T53" fmla="*/ 292 h 529"/>
                <a:gd name="T54" fmla="*/ 12 w 528"/>
                <a:gd name="T55" fmla="*/ 343 h 529"/>
                <a:gd name="T56" fmla="*/ 32 w 528"/>
                <a:gd name="T57" fmla="*/ 391 h 529"/>
                <a:gd name="T58" fmla="*/ 60 w 528"/>
                <a:gd name="T59" fmla="*/ 432 h 529"/>
                <a:gd name="T60" fmla="*/ 96 w 528"/>
                <a:gd name="T61" fmla="*/ 468 h 529"/>
                <a:gd name="T62" fmla="*/ 139 w 528"/>
                <a:gd name="T63" fmla="*/ 498 h 529"/>
                <a:gd name="T64" fmla="*/ 186 w 528"/>
                <a:gd name="T65" fmla="*/ 518 h 529"/>
                <a:gd name="T66" fmla="*/ 238 w 528"/>
                <a:gd name="T67" fmla="*/ 527 h 529"/>
                <a:gd name="T68" fmla="*/ 264 w 528"/>
                <a:gd name="T69"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264" y="529"/>
                  </a:moveTo>
                  <a:lnTo>
                    <a:pt x="264" y="529"/>
                  </a:lnTo>
                  <a:lnTo>
                    <a:pt x="291" y="527"/>
                  </a:lnTo>
                  <a:lnTo>
                    <a:pt x="318" y="523"/>
                  </a:lnTo>
                  <a:lnTo>
                    <a:pt x="343" y="518"/>
                  </a:lnTo>
                  <a:lnTo>
                    <a:pt x="367" y="508"/>
                  </a:lnTo>
                  <a:lnTo>
                    <a:pt x="390" y="498"/>
                  </a:lnTo>
                  <a:lnTo>
                    <a:pt x="411" y="484"/>
                  </a:lnTo>
                  <a:lnTo>
                    <a:pt x="431" y="468"/>
                  </a:lnTo>
                  <a:lnTo>
                    <a:pt x="451" y="452"/>
                  </a:lnTo>
                  <a:lnTo>
                    <a:pt x="467" y="432"/>
                  </a:lnTo>
                  <a:lnTo>
                    <a:pt x="484" y="412"/>
                  </a:lnTo>
                  <a:lnTo>
                    <a:pt x="497" y="391"/>
                  </a:lnTo>
                  <a:lnTo>
                    <a:pt x="508" y="368"/>
                  </a:lnTo>
                  <a:lnTo>
                    <a:pt x="517" y="343"/>
                  </a:lnTo>
                  <a:lnTo>
                    <a:pt x="522" y="319"/>
                  </a:lnTo>
                  <a:lnTo>
                    <a:pt x="526" y="292"/>
                  </a:lnTo>
                  <a:lnTo>
                    <a:pt x="528" y="265"/>
                  </a:lnTo>
                  <a:lnTo>
                    <a:pt x="528" y="265"/>
                  </a:lnTo>
                  <a:lnTo>
                    <a:pt x="526" y="238"/>
                  </a:lnTo>
                  <a:lnTo>
                    <a:pt x="522" y="212"/>
                  </a:lnTo>
                  <a:lnTo>
                    <a:pt x="517" y="186"/>
                  </a:lnTo>
                  <a:lnTo>
                    <a:pt x="508" y="162"/>
                  </a:lnTo>
                  <a:lnTo>
                    <a:pt x="497" y="139"/>
                  </a:lnTo>
                  <a:lnTo>
                    <a:pt x="484" y="117"/>
                  </a:lnTo>
                  <a:lnTo>
                    <a:pt x="467" y="97"/>
                  </a:lnTo>
                  <a:lnTo>
                    <a:pt x="451" y="78"/>
                  </a:lnTo>
                  <a:lnTo>
                    <a:pt x="431" y="61"/>
                  </a:lnTo>
                  <a:lnTo>
                    <a:pt x="411" y="46"/>
                  </a:lnTo>
                  <a:lnTo>
                    <a:pt x="390" y="33"/>
                  </a:lnTo>
                  <a:lnTo>
                    <a:pt x="367" y="22"/>
                  </a:lnTo>
                  <a:lnTo>
                    <a:pt x="343" y="12"/>
                  </a:lnTo>
                  <a:lnTo>
                    <a:pt x="318" y="6"/>
                  </a:lnTo>
                  <a:lnTo>
                    <a:pt x="291" y="2"/>
                  </a:lnTo>
                  <a:lnTo>
                    <a:pt x="264" y="0"/>
                  </a:lnTo>
                  <a:lnTo>
                    <a:pt x="264" y="0"/>
                  </a:lnTo>
                  <a:lnTo>
                    <a:pt x="238" y="2"/>
                  </a:lnTo>
                  <a:lnTo>
                    <a:pt x="211" y="6"/>
                  </a:lnTo>
                  <a:lnTo>
                    <a:pt x="186" y="12"/>
                  </a:lnTo>
                  <a:lnTo>
                    <a:pt x="162" y="22"/>
                  </a:lnTo>
                  <a:lnTo>
                    <a:pt x="139" y="33"/>
                  </a:lnTo>
                  <a:lnTo>
                    <a:pt x="116" y="46"/>
                  </a:lnTo>
                  <a:lnTo>
                    <a:pt x="96" y="61"/>
                  </a:lnTo>
                  <a:lnTo>
                    <a:pt x="77" y="78"/>
                  </a:lnTo>
                  <a:lnTo>
                    <a:pt x="60" y="97"/>
                  </a:lnTo>
                  <a:lnTo>
                    <a:pt x="45" y="117"/>
                  </a:lnTo>
                  <a:lnTo>
                    <a:pt x="32" y="139"/>
                  </a:lnTo>
                  <a:lnTo>
                    <a:pt x="21" y="162"/>
                  </a:lnTo>
                  <a:lnTo>
                    <a:pt x="12" y="186"/>
                  </a:lnTo>
                  <a:lnTo>
                    <a:pt x="5" y="212"/>
                  </a:lnTo>
                  <a:lnTo>
                    <a:pt x="1" y="238"/>
                  </a:lnTo>
                  <a:lnTo>
                    <a:pt x="0" y="265"/>
                  </a:lnTo>
                  <a:lnTo>
                    <a:pt x="0" y="265"/>
                  </a:lnTo>
                  <a:lnTo>
                    <a:pt x="1" y="292"/>
                  </a:lnTo>
                  <a:lnTo>
                    <a:pt x="5" y="319"/>
                  </a:lnTo>
                  <a:lnTo>
                    <a:pt x="12" y="343"/>
                  </a:lnTo>
                  <a:lnTo>
                    <a:pt x="21" y="368"/>
                  </a:lnTo>
                  <a:lnTo>
                    <a:pt x="32" y="391"/>
                  </a:lnTo>
                  <a:lnTo>
                    <a:pt x="45" y="412"/>
                  </a:lnTo>
                  <a:lnTo>
                    <a:pt x="60" y="432"/>
                  </a:lnTo>
                  <a:lnTo>
                    <a:pt x="77" y="452"/>
                  </a:lnTo>
                  <a:lnTo>
                    <a:pt x="96" y="468"/>
                  </a:lnTo>
                  <a:lnTo>
                    <a:pt x="116" y="484"/>
                  </a:lnTo>
                  <a:lnTo>
                    <a:pt x="139" y="498"/>
                  </a:lnTo>
                  <a:lnTo>
                    <a:pt x="162" y="508"/>
                  </a:lnTo>
                  <a:lnTo>
                    <a:pt x="186" y="518"/>
                  </a:lnTo>
                  <a:lnTo>
                    <a:pt x="211" y="523"/>
                  </a:lnTo>
                  <a:lnTo>
                    <a:pt x="238" y="527"/>
                  </a:lnTo>
                  <a:lnTo>
                    <a:pt x="264" y="529"/>
                  </a:lnTo>
                  <a:lnTo>
                    <a:pt x="264" y="52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7" name="Freeform 67"/>
            <p:cNvSpPr>
              <a:spLocks/>
            </p:cNvSpPr>
            <p:nvPr/>
          </p:nvSpPr>
          <p:spPr bwMode="auto">
            <a:xfrm>
              <a:off x="871652" y="2010022"/>
              <a:ext cx="56006" cy="63883"/>
            </a:xfrm>
            <a:custGeom>
              <a:avLst/>
              <a:gdLst>
                <a:gd name="T0" fmla="*/ 74 w 383"/>
                <a:gd name="T1" fmla="*/ 291 h 437"/>
                <a:gd name="T2" fmla="*/ 69 w 383"/>
                <a:gd name="T3" fmla="*/ 350 h 437"/>
                <a:gd name="T4" fmla="*/ 54 w 383"/>
                <a:gd name="T5" fmla="*/ 406 h 437"/>
                <a:gd name="T6" fmla="*/ 66 w 383"/>
                <a:gd name="T7" fmla="*/ 413 h 437"/>
                <a:gd name="T8" fmla="*/ 93 w 383"/>
                <a:gd name="T9" fmla="*/ 425 h 437"/>
                <a:gd name="T10" fmla="*/ 121 w 383"/>
                <a:gd name="T11" fmla="*/ 433 h 437"/>
                <a:gd name="T12" fmla="*/ 149 w 383"/>
                <a:gd name="T13" fmla="*/ 437 h 437"/>
                <a:gd name="T14" fmla="*/ 165 w 383"/>
                <a:gd name="T15" fmla="*/ 437 h 437"/>
                <a:gd name="T16" fmla="*/ 209 w 383"/>
                <a:gd name="T17" fmla="*/ 433 h 437"/>
                <a:gd name="T18" fmla="*/ 249 w 383"/>
                <a:gd name="T19" fmla="*/ 419 h 437"/>
                <a:gd name="T20" fmla="*/ 287 w 383"/>
                <a:gd name="T21" fmla="*/ 399 h 437"/>
                <a:gd name="T22" fmla="*/ 319 w 383"/>
                <a:gd name="T23" fmla="*/ 373 h 437"/>
                <a:gd name="T24" fmla="*/ 346 w 383"/>
                <a:gd name="T25" fmla="*/ 341 h 437"/>
                <a:gd name="T26" fmla="*/ 366 w 383"/>
                <a:gd name="T27" fmla="*/ 303 h 437"/>
                <a:gd name="T28" fmla="*/ 379 w 383"/>
                <a:gd name="T29" fmla="*/ 263 h 437"/>
                <a:gd name="T30" fmla="*/ 383 w 383"/>
                <a:gd name="T31" fmla="*/ 219 h 437"/>
                <a:gd name="T32" fmla="*/ 382 w 383"/>
                <a:gd name="T33" fmla="*/ 196 h 437"/>
                <a:gd name="T34" fmla="*/ 374 w 383"/>
                <a:gd name="T35" fmla="*/ 153 h 437"/>
                <a:gd name="T36" fmla="*/ 356 w 383"/>
                <a:gd name="T37" fmla="*/ 115 h 437"/>
                <a:gd name="T38" fmla="*/ 334 w 383"/>
                <a:gd name="T39" fmla="*/ 80 h 437"/>
                <a:gd name="T40" fmla="*/ 304 w 383"/>
                <a:gd name="T41" fmla="*/ 50 h 437"/>
                <a:gd name="T42" fmla="*/ 269 w 383"/>
                <a:gd name="T43" fmla="*/ 26 h 437"/>
                <a:gd name="T44" fmla="*/ 229 w 383"/>
                <a:gd name="T45" fmla="*/ 10 h 437"/>
                <a:gd name="T46" fmla="*/ 187 w 383"/>
                <a:gd name="T47" fmla="*/ 1 h 437"/>
                <a:gd name="T48" fmla="*/ 165 w 383"/>
                <a:gd name="T49" fmla="*/ 0 h 437"/>
                <a:gd name="T50" fmla="*/ 117 w 383"/>
                <a:gd name="T51" fmla="*/ 5 h 437"/>
                <a:gd name="T52" fmla="*/ 73 w 383"/>
                <a:gd name="T53" fmla="*/ 21 h 437"/>
                <a:gd name="T54" fmla="*/ 33 w 383"/>
                <a:gd name="T55" fmla="*/ 45 h 437"/>
                <a:gd name="T56" fmla="*/ 0 w 383"/>
                <a:gd name="T57" fmla="*/ 76 h 437"/>
                <a:gd name="T58" fmla="*/ 16 w 383"/>
                <a:gd name="T59" fmla="*/ 99 h 437"/>
                <a:gd name="T60" fmla="*/ 44 w 383"/>
                <a:gd name="T61" fmla="*/ 148 h 437"/>
                <a:gd name="T62" fmla="*/ 62 w 383"/>
                <a:gd name="T63" fmla="*/ 203 h 437"/>
                <a:gd name="T64" fmla="*/ 73 w 383"/>
                <a:gd name="T65" fmla="*/ 260 h 437"/>
                <a:gd name="T66" fmla="*/ 74 w 383"/>
                <a:gd name="T67" fmla="*/ 29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3" h="437">
                  <a:moveTo>
                    <a:pt x="74" y="291"/>
                  </a:moveTo>
                  <a:lnTo>
                    <a:pt x="74" y="291"/>
                  </a:lnTo>
                  <a:lnTo>
                    <a:pt x="73" y="321"/>
                  </a:lnTo>
                  <a:lnTo>
                    <a:pt x="69" y="350"/>
                  </a:lnTo>
                  <a:lnTo>
                    <a:pt x="62" y="379"/>
                  </a:lnTo>
                  <a:lnTo>
                    <a:pt x="54" y="406"/>
                  </a:lnTo>
                  <a:lnTo>
                    <a:pt x="54" y="406"/>
                  </a:lnTo>
                  <a:lnTo>
                    <a:pt x="66" y="413"/>
                  </a:lnTo>
                  <a:lnTo>
                    <a:pt x="80" y="419"/>
                  </a:lnTo>
                  <a:lnTo>
                    <a:pt x="93" y="425"/>
                  </a:lnTo>
                  <a:lnTo>
                    <a:pt x="106" y="429"/>
                  </a:lnTo>
                  <a:lnTo>
                    <a:pt x="121" y="433"/>
                  </a:lnTo>
                  <a:lnTo>
                    <a:pt x="135" y="434"/>
                  </a:lnTo>
                  <a:lnTo>
                    <a:pt x="149" y="437"/>
                  </a:lnTo>
                  <a:lnTo>
                    <a:pt x="165" y="437"/>
                  </a:lnTo>
                  <a:lnTo>
                    <a:pt x="165" y="437"/>
                  </a:lnTo>
                  <a:lnTo>
                    <a:pt x="187" y="436"/>
                  </a:lnTo>
                  <a:lnTo>
                    <a:pt x="209" y="433"/>
                  </a:lnTo>
                  <a:lnTo>
                    <a:pt x="229" y="427"/>
                  </a:lnTo>
                  <a:lnTo>
                    <a:pt x="249" y="419"/>
                  </a:lnTo>
                  <a:lnTo>
                    <a:pt x="269" y="410"/>
                  </a:lnTo>
                  <a:lnTo>
                    <a:pt x="287" y="399"/>
                  </a:lnTo>
                  <a:lnTo>
                    <a:pt x="304" y="387"/>
                  </a:lnTo>
                  <a:lnTo>
                    <a:pt x="319" y="373"/>
                  </a:lnTo>
                  <a:lnTo>
                    <a:pt x="334" y="358"/>
                  </a:lnTo>
                  <a:lnTo>
                    <a:pt x="346" y="341"/>
                  </a:lnTo>
                  <a:lnTo>
                    <a:pt x="356" y="322"/>
                  </a:lnTo>
                  <a:lnTo>
                    <a:pt x="366" y="303"/>
                  </a:lnTo>
                  <a:lnTo>
                    <a:pt x="374" y="283"/>
                  </a:lnTo>
                  <a:lnTo>
                    <a:pt x="379" y="263"/>
                  </a:lnTo>
                  <a:lnTo>
                    <a:pt x="382" y="240"/>
                  </a:lnTo>
                  <a:lnTo>
                    <a:pt x="383" y="219"/>
                  </a:lnTo>
                  <a:lnTo>
                    <a:pt x="383" y="219"/>
                  </a:lnTo>
                  <a:lnTo>
                    <a:pt x="382" y="196"/>
                  </a:lnTo>
                  <a:lnTo>
                    <a:pt x="379" y="175"/>
                  </a:lnTo>
                  <a:lnTo>
                    <a:pt x="374" y="153"/>
                  </a:lnTo>
                  <a:lnTo>
                    <a:pt x="366" y="133"/>
                  </a:lnTo>
                  <a:lnTo>
                    <a:pt x="356" y="115"/>
                  </a:lnTo>
                  <a:lnTo>
                    <a:pt x="346" y="96"/>
                  </a:lnTo>
                  <a:lnTo>
                    <a:pt x="334" y="80"/>
                  </a:lnTo>
                  <a:lnTo>
                    <a:pt x="319" y="64"/>
                  </a:lnTo>
                  <a:lnTo>
                    <a:pt x="304" y="50"/>
                  </a:lnTo>
                  <a:lnTo>
                    <a:pt x="287" y="37"/>
                  </a:lnTo>
                  <a:lnTo>
                    <a:pt x="269" y="26"/>
                  </a:lnTo>
                  <a:lnTo>
                    <a:pt x="249" y="17"/>
                  </a:lnTo>
                  <a:lnTo>
                    <a:pt x="229" y="10"/>
                  </a:lnTo>
                  <a:lnTo>
                    <a:pt x="209" y="5"/>
                  </a:lnTo>
                  <a:lnTo>
                    <a:pt x="187" y="1"/>
                  </a:lnTo>
                  <a:lnTo>
                    <a:pt x="165" y="0"/>
                  </a:lnTo>
                  <a:lnTo>
                    <a:pt x="165" y="0"/>
                  </a:lnTo>
                  <a:lnTo>
                    <a:pt x="140" y="1"/>
                  </a:lnTo>
                  <a:lnTo>
                    <a:pt x="117" y="5"/>
                  </a:lnTo>
                  <a:lnTo>
                    <a:pt x="94" y="12"/>
                  </a:lnTo>
                  <a:lnTo>
                    <a:pt x="73" y="21"/>
                  </a:lnTo>
                  <a:lnTo>
                    <a:pt x="52" y="32"/>
                  </a:lnTo>
                  <a:lnTo>
                    <a:pt x="33" y="45"/>
                  </a:lnTo>
                  <a:lnTo>
                    <a:pt x="16" y="60"/>
                  </a:lnTo>
                  <a:lnTo>
                    <a:pt x="0" y="76"/>
                  </a:lnTo>
                  <a:lnTo>
                    <a:pt x="0" y="76"/>
                  </a:lnTo>
                  <a:lnTo>
                    <a:pt x="16" y="99"/>
                  </a:lnTo>
                  <a:lnTo>
                    <a:pt x="30" y="123"/>
                  </a:lnTo>
                  <a:lnTo>
                    <a:pt x="44" y="148"/>
                  </a:lnTo>
                  <a:lnTo>
                    <a:pt x="54" y="175"/>
                  </a:lnTo>
                  <a:lnTo>
                    <a:pt x="62" y="203"/>
                  </a:lnTo>
                  <a:lnTo>
                    <a:pt x="69" y="231"/>
                  </a:lnTo>
                  <a:lnTo>
                    <a:pt x="73" y="260"/>
                  </a:lnTo>
                  <a:lnTo>
                    <a:pt x="74" y="291"/>
                  </a:lnTo>
                  <a:lnTo>
                    <a:pt x="74" y="291"/>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8" name="Freeform 68"/>
            <p:cNvSpPr>
              <a:spLocks/>
            </p:cNvSpPr>
            <p:nvPr/>
          </p:nvSpPr>
          <p:spPr bwMode="auto">
            <a:xfrm>
              <a:off x="721995" y="2017261"/>
              <a:ext cx="59069" cy="63883"/>
            </a:xfrm>
            <a:custGeom>
              <a:avLst/>
              <a:gdLst>
                <a:gd name="T0" fmla="*/ 218 w 405"/>
                <a:gd name="T1" fmla="*/ 437 h 437"/>
                <a:gd name="T2" fmla="*/ 260 w 405"/>
                <a:gd name="T3" fmla="*/ 433 h 437"/>
                <a:gd name="T4" fmla="*/ 297 w 405"/>
                <a:gd name="T5" fmla="*/ 422 h 437"/>
                <a:gd name="T6" fmla="*/ 332 w 405"/>
                <a:gd name="T7" fmla="*/ 405 h 437"/>
                <a:gd name="T8" fmla="*/ 362 w 405"/>
                <a:gd name="T9" fmla="*/ 382 h 437"/>
                <a:gd name="T10" fmla="*/ 357 w 405"/>
                <a:gd name="T11" fmla="*/ 361 h 437"/>
                <a:gd name="T12" fmla="*/ 352 w 405"/>
                <a:gd name="T13" fmla="*/ 314 h 437"/>
                <a:gd name="T14" fmla="*/ 350 w 405"/>
                <a:gd name="T15" fmla="*/ 291 h 437"/>
                <a:gd name="T16" fmla="*/ 354 w 405"/>
                <a:gd name="T17" fmla="*/ 240 h 437"/>
                <a:gd name="T18" fmla="*/ 365 w 405"/>
                <a:gd name="T19" fmla="*/ 192 h 437"/>
                <a:gd name="T20" fmla="*/ 381 w 405"/>
                <a:gd name="T21" fmla="*/ 147 h 437"/>
                <a:gd name="T22" fmla="*/ 405 w 405"/>
                <a:gd name="T23" fmla="*/ 104 h 437"/>
                <a:gd name="T24" fmla="*/ 397 w 405"/>
                <a:gd name="T25" fmla="*/ 93 h 437"/>
                <a:gd name="T26" fmla="*/ 380 w 405"/>
                <a:gd name="T27" fmla="*/ 72 h 437"/>
                <a:gd name="T28" fmla="*/ 360 w 405"/>
                <a:gd name="T29" fmla="*/ 52 h 437"/>
                <a:gd name="T30" fmla="*/ 338 w 405"/>
                <a:gd name="T31" fmla="*/ 36 h 437"/>
                <a:gd name="T32" fmla="*/ 314 w 405"/>
                <a:gd name="T33" fmla="*/ 22 h 437"/>
                <a:gd name="T34" fmla="*/ 289 w 405"/>
                <a:gd name="T35" fmla="*/ 12 h 437"/>
                <a:gd name="T36" fmla="*/ 262 w 405"/>
                <a:gd name="T37" fmla="*/ 5 h 437"/>
                <a:gd name="T38" fmla="*/ 233 w 405"/>
                <a:gd name="T39" fmla="*/ 1 h 437"/>
                <a:gd name="T40" fmla="*/ 218 w 405"/>
                <a:gd name="T41" fmla="*/ 0 h 437"/>
                <a:gd name="T42" fmla="*/ 175 w 405"/>
                <a:gd name="T43" fmla="*/ 5 h 437"/>
                <a:gd name="T44" fmla="*/ 134 w 405"/>
                <a:gd name="T45" fmla="*/ 17 h 437"/>
                <a:gd name="T46" fmla="*/ 97 w 405"/>
                <a:gd name="T47" fmla="*/ 37 h 437"/>
                <a:gd name="T48" fmla="*/ 65 w 405"/>
                <a:gd name="T49" fmla="*/ 64 h 437"/>
                <a:gd name="T50" fmla="*/ 38 w 405"/>
                <a:gd name="T51" fmla="*/ 96 h 437"/>
                <a:gd name="T52" fmla="*/ 18 w 405"/>
                <a:gd name="T53" fmla="*/ 133 h 437"/>
                <a:gd name="T54" fmla="*/ 5 w 405"/>
                <a:gd name="T55" fmla="*/ 175 h 437"/>
                <a:gd name="T56" fmla="*/ 0 w 405"/>
                <a:gd name="T57" fmla="*/ 219 h 437"/>
                <a:gd name="T58" fmla="*/ 2 w 405"/>
                <a:gd name="T59" fmla="*/ 240 h 437"/>
                <a:gd name="T60" fmla="*/ 11 w 405"/>
                <a:gd name="T61" fmla="*/ 283 h 437"/>
                <a:gd name="T62" fmla="*/ 27 w 405"/>
                <a:gd name="T63" fmla="*/ 322 h 437"/>
                <a:gd name="T64" fmla="*/ 50 w 405"/>
                <a:gd name="T65" fmla="*/ 358 h 437"/>
                <a:gd name="T66" fmla="*/ 81 w 405"/>
                <a:gd name="T67" fmla="*/ 387 h 437"/>
                <a:gd name="T68" fmla="*/ 115 w 405"/>
                <a:gd name="T69" fmla="*/ 410 h 437"/>
                <a:gd name="T70" fmla="*/ 154 w 405"/>
                <a:gd name="T71" fmla="*/ 427 h 437"/>
                <a:gd name="T72" fmla="*/ 197 w 405"/>
                <a:gd name="T73" fmla="*/ 436 h 437"/>
                <a:gd name="T74" fmla="*/ 218 w 405"/>
                <a:gd name="T75"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5" h="437">
                  <a:moveTo>
                    <a:pt x="218" y="437"/>
                  </a:moveTo>
                  <a:lnTo>
                    <a:pt x="218" y="437"/>
                  </a:lnTo>
                  <a:lnTo>
                    <a:pt x="240" y="436"/>
                  </a:lnTo>
                  <a:lnTo>
                    <a:pt x="260" y="433"/>
                  </a:lnTo>
                  <a:lnTo>
                    <a:pt x="278" y="429"/>
                  </a:lnTo>
                  <a:lnTo>
                    <a:pt x="297" y="422"/>
                  </a:lnTo>
                  <a:lnTo>
                    <a:pt x="314" y="414"/>
                  </a:lnTo>
                  <a:lnTo>
                    <a:pt x="332" y="405"/>
                  </a:lnTo>
                  <a:lnTo>
                    <a:pt x="348" y="394"/>
                  </a:lnTo>
                  <a:lnTo>
                    <a:pt x="362" y="382"/>
                  </a:lnTo>
                  <a:lnTo>
                    <a:pt x="362" y="382"/>
                  </a:lnTo>
                  <a:lnTo>
                    <a:pt x="357" y="361"/>
                  </a:lnTo>
                  <a:lnTo>
                    <a:pt x="353" y="338"/>
                  </a:lnTo>
                  <a:lnTo>
                    <a:pt x="352" y="314"/>
                  </a:lnTo>
                  <a:lnTo>
                    <a:pt x="350" y="291"/>
                  </a:lnTo>
                  <a:lnTo>
                    <a:pt x="350" y="291"/>
                  </a:lnTo>
                  <a:lnTo>
                    <a:pt x="352" y="266"/>
                  </a:lnTo>
                  <a:lnTo>
                    <a:pt x="354" y="240"/>
                  </a:lnTo>
                  <a:lnTo>
                    <a:pt x="358" y="216"/>
                  </a:lnTo>
                  <a:lnTo>
                    <a:pt x="365" y="192"/>
                  </a:lnTo>
                  <a:lnTo>
                    <a:pt x="372" y="169"/>
                  </a:lnTo>
                  <a:lnTo>
                    <a:pt x="381" y="147"/>
                  </a:lnTo>
                  <a:lnTo>
                    <a:pt x="392" y="125"/>
                  </a:lnTo>
                  <a:lnTo>
                    <a:pt x="405" y="104"/>
                  </a:lnTo>
                  <a:lnTo>
                    <a:pt x="405" y="104"/>
                  </a:lnTo>
                  <a:lnTo>
                    <a:pt x="397" y="93"/>
                  </a:lnTo>
                  <a:lnTo>
                    <a:pt x="389" y="81"/>
                  </a:lnTo>
                  <a:lnTo>
                    <a:pt x="380" y="72"/>
                  </a:lnTo>
                  <a:lnTo>
                    <a:pt x="371" y="61"/>
                  </a:lnTo>
                  <a:lnTo>
                    <a:pt x="360" y="52"/>
                  </a:lnTo>
                  <a:lnTo>
                    <a:pt x="349" y="44"/>
                  </a:lnTo>
                  <a:lnTo>
                    <a:pt x="338" y="36"/>
                  </a:lnTo>
                  <a:lnTo>
                    <a:pt x="326" y="29"/>
                  </a:lnTo>
                  <a:lnTo>
                    <a:pt x="314" y="22"/>
                  </a:lnTo>
                  <a:lnTo>
                    <a:pt x="302" y="17"/>
                  </a:lnTo>
                  <a:lnTo>
                    <a:pt x="289" y="12"/>
                  </a:lnTo>
                  <a:lnTo>
                    <a:pt x="276" y="8"/>
                  </a:lnTo>
                  <a:lnTo>
                    <a:pt x="262" y="5"/>
                  </a:lnTo>
                  <a:lnTo>
                    <a:pt x="248" y="2"/>
                  </a:lnTo>
                  <a:lnTo>
                    <a:pt x="233" y="1"/>
                  </a:lnTo>
                  <a:lnTo>
                    <a:pt x="218" y="0"/>
                  </a:lnTo>
                  <a:lnTo>
                    <a:pt x="218" y="0"/>
                  </a:lnTo>
                  <a:lnTo>
                    <a:pt x="197" y="1"/>
                  </a:lnTo>
                  <a:lnTo>
                    <a:pt x="175" y="5"/>
                  </a:lnTo>
                  <a:lnTo>
                    <a:pt x="154" y="10"/>
                  </a:lnTo>
                  <a:lnTo>
                    <a:pt x="134" y="17"/>
                  </a:lnTo>
                  <a:lnTo>
                    <a:pt x="115" y="26"/>
                  </a:lnTo>
                  <a:lnTo>
                    <a:pt x="97" y="37"/>
                  </a:lnTo>
                  <a:lnTo>
                    <a:pt x="81" y="50"/>
                  </a:lnTo>
                  <a:lnTo>
                    <a:pt x="65" y="64"/>
                  </a:lnTo>
                  <a:lnTo>
                    <a:pt x="50" y="80"/>
                  </a:lnTo>
                  <a:lnTo>
                    <a:pt x="38" y="96"/>
                  </a:lnTo>
                  <a:lnTo>
                    <a:pt x="27" y="115"/>
                  </a:lnTo>
                  <a:lnTo>
                    <a:pt x="18" y="133"/>
                  </a:lnTo>
                  <a:lnTo>
                    <a:pt x="11" y="153"/>
                  </a:lnTo>
                  <a:lnTo>
                    <a:pt x="5" y="175"/>
                  </a:lnTo>
                  <a:lnTo>
                    <a:pt x="2" y="196"/>
                  </a:lnTo>
                  <a:lnTo>
                    <a:pt x="0" y="219"/>
                  </a:lnTo>
                  <a:lnTo>
                    <a:pt x="0" y="219"/>
                  </a:lnTo>
                  <a:lnTo>
                    <a:pt x="2" y="240"/>
                  </a:lnTo>
                  <a:lnTo>
                    <a:pt x="5" y="263"/>
                  </a:lnTo>
                  <a:lnTo>
                    <a:pt x="11" y="283"/>
                  </a:lnTo>
                  <a:lnTo>
                    <a:pt x="18" y="303"/>
                  </a:lnTo>
                  <a:lnTo>
                    <a:pt x="27" y="322"/>
                  </a:lnTo>
                  <a:lnTo>
                    <a:pt x="38" y="341"/>
                  </a:lnTo>
                  <a:lnTo>
                    <a:pt x="50" y="358"/>
                  </a:lnTo>
                  <a:lnTo>
                    <a:pt x="65" y="373"/>
                  </a:lnTo>
                  <a:lnTo>
                    <a:pt x="81" y="387"/>
                  </a:lnTo>
                  <a:lnTo>
                    <a:pt x="97" y="399"/>
                  </a:lnTo>
                  <a:lnTo>
                    <a:pt x="115" y="410"/>
                  </a:lnTo>
                  <a:lnTo>
                    <a:pt x="134" y="419"/>
                  </a:lnTo>
                  <a:lnTo>
                    <a:pt x="154" y="427"/>
                  </a:lnTo>
                  <a:lnTo>
                    <a:pt x="175" y="433"/>
                  </a:lnTo>
                  <a:lnTo>
                    <a:pt x="197" y="436"/>
                  </a:lnTo>
                  <a:lnTo>
                    <a:pt x="218" y="437"/>
                  </a:lnTo>
                  <a:lnTo>
                    <a:pt x="218" y="43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09" name="Freeform 69"/>
            <p:cNvSpPr>
              <a:spLocks/>
            </p:cNvSpPr>
            <p:nvPr/>
          </p:nvSpPr>
          <p:spPr bwMode="auto">
            <a:xfrm>
              <a:off x="859838" y="2083531"/>
              <a:ext cx="84009" cy="69571"/>
            </a:xfrm>
            <a:custGeom>
              <a:avLst/>
              <a:gdLst>
                <a:gd name="T0" fmla="*/ 476 w 577"/>
                <a:gd name="T1" fmla="*/ 83 h 476"/>
                <a:gd name="T2" fmla="*/ 452 w 577"/>
                <a:gd name="T3" fmla="*/ 52 h 476"/>
                <a:gd name="T4" fmla="*/ 425 w 577"/>
                <a:gd name="T5" fmla="*/ 29 h 476"/>
                <a:gd name="T6" fmla="*/ 394 w 577"/>
                <a:gd name="T7" fmla="*/ 14 h 476"/>
                <a:gd name="T8" fmla="*/ 365 w 577"/>
                <a:gd name="T9" fmla="*/ 6 h 476"/>
                <a:gd name="T10" fmla="*/ 339 w 577"/>
                <a:gd name="T11" fmla="*/ 1 h 476"/>
                <a:gd name="T12" fmla="*/ 302 w 577"/>
                <a:gd name="T13" fmla="*/ 1 h 476"/>
                <a:gd name="T14" fmla="*/ 192 w 577"/>
                <a:gd name="T15" fmla="*/ 1 h 476"/>
                <a:gd name="T16" fmla="*/ 175 w 577"/>
                <a:gd name="T17" fmla="*/ 1 h 476"/>
                <a:gd name="T18" fmla="*/ 136 w 577"/>
                <a:gd name="T19" fmla="*/ 9 h 476"/>
                <a:gd name="T20" fmla="*/ 111 w 577"/>
                <a:gd name="T21" fmla="*/ 18 h 476"/>
                <a:gd name="T22" fmla="*/ 86 w 577"/>
                <a:gd name="T23" fmla="*/ 32 h 476"/>
                <a:gd name="T24" fmla="*/ 60 w 577"/>
                <a:gd name="T25" fmla="*/ 52 h 476"/>
                <a:gd name="T26" fmla="*/ 38 w 577"/>
                <a:gd name="T27" fmla="*/ 79 h 476"/>
                <a:gd name="T28" fmla="*/ 28 w 577"/>
                <a:gd name="T29" fmla="*/ 95 h 476"/>
                <a:gd name="T30" fmla="*/ 9 w 577"/>
                <a:gd name="T31" fmla="*/ 136 h 476"/>
                <a:gd name="T32" fmla="*/ 0 w 577"/>
                <a:gd name="T33" fmla="*/ 160 h 476"/>
                <a:gd name="T34" fmla="*/ 44 w 577"/>
                <a:gd name="T35" fmla="*/ 175 h 476"/>
                <a:gd name="T36" fmla="*/ 87 w 577"/>
                <a:gd name="T37" fmla="*/ 199 h 476"/>
                <a:gd name="T38" fmla="*/ 128 w 577"/>
                <a:gd name="T39" fmla="*/ 234 h 476"/>
                <a:gd name="T40" fmla="*/ 147 w 577"/>
                <a:gd name="T41" fmla="*/ 255 h 476"/>
                <a:gd name="T42" fmla="*/ 164 w 577"/>
                <a:gd name="T43" fmla="*/ 279 h 476"/>
                <a:gd name="T44" fmla="*/ 176 w 577"/>
                <a:gd name="T45" fmla="*/ 298 h 476"/>
                <a:gd name="T46" fmla="*/ 200 w 577"/>
                <a:gd name="T47" fmla="*/ 342 h 476"/>
                <a:gd name="T48" fmla="*/ 223 w 577"/>
                <a:gd name="T49" fmla="*/ 393 h 476"/>
                <a:gd name="T50" fmla="*/ 251 w 577"/>
                <a:gd name="T51" fmla="*/ 476 h 476"/>
                <a:gd name="T52" fmla="*/ 504 w 577"/>
                <a:gd name="T53" fmla="*/ 476 h 476"/>
                <a:gd name="T54" fmla="*/ 526 w 577"/>
                <a:gd name="T55" fmla="*/ 473 h 476"/>
                <a:gd name="T56" fmla="*/ 546 w 577"/>
                <a:gd name="T57" fmla="*/ 465 h 476"/>
                <a:gd name="T58" fmla="*/ 560 w 577"/>
                <a:gd name="T59" fmla="*/ 456 h 476"/>
                <a:gd name="T60" fmla="*/ 570 w 577"/>
                <a:gd name="T61" fmla="*/ 441 h 476"/>
                <a:gd name="T62" fmla="*/ 576 w 577"/>
                <a:gd name="T63" fmla="*/ 422 h 476"/>
                <a:gd name="T64" fmla="*/ 577 w 577"/>
                <a:gd name="T65" fmla="*/ 410 h 476"/>
                <a:gd name="T66" fmla="*/ 562 w 577"/>
                <a:gd name="T67" fmla="*/ 329 h 476"/>
                <a:gd name="T68" fmla="*/ 537 w 577"/>
                <a:gd name="T69" fmla="*/ 223 h 476"/>
                <a:gd name="T70" fmla="*/ 520 w 577"/>
                <a:gd name="T71" fmla="*/ 168 h 476"/>
                <a:gd name="T72" fmla="*/ 500 w 577"/>
                <a:gd name="T73" fmla="*/ 120 h 476"/>
                <a:gd name="T74" fmla="*/ 476 w 577"/>
                <a:gd name="T75" fmla="*/ 8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7" h="476">
                  <a:moveTo>
                    <a:pt x="476" y="83"/>
                  </a:moveTo>
                  <a:lnTo>
                    <a:pt x="476" y="83"/>
                  </a:lnTo>
                  <a:lnTo>
                    <a:pt x="465" y="65"/>
                  </a:lnTo>
                  <a:lnTo>
                    <a:pt x="452" y="52"/>
                  </a:lnTo>
                  <a:lnTo>
                    <a:pt x="438" y="40"/>
                  </a:lnTo>
                  <a:lnTo>
                    <a:pt x="425" y="29"/>
                  </a:lnTo>
                  <a:lnTo>
                    <a:pt x="410" y="21"/>
                  </a:lnTo>
                  <a:lnTo>
                    <a:pt x="394" y="14"/>
                  </a:lnTo>
                  <a:lnTo>
                    <a:pt x="379" y="9"/>
                  </a:lnTo>
                  <a:lnTo>
                    <a:pt x="365" y="6"/>
                  </a:lnTo>
                  <a:lnTo>
                    <a:pt x="351" y="4"/>
                  </a:lnTo>
                  <a:lnTo>
                    <a:pt x="339" y="1"/>
                  </a:lnTo>
                  <a:lnTo>
                    <a:pt x="317" y="0"/>
                  </a:lnTo>
                  <a:lnTo>
                    <a:pt x="302" y="1"/>
                  </a:lnTo>
                  <a:lnTo>
                    <a:pt x="297" y="1"/>
                  </a:lnTo>
                  <a:lnTo>
                    <a:pt x="192" y="1"/>
                  </a:lnTo>
                  <a:lnTo>
                    <a:pt x="192" y="1"/>
                  </a:lnTo>
                  <a:lnTo>
                    <a:pt x="175" y="1"/>
                  </a:lnTo>
                  <a:lnTo>
                    <a:pt x="158" y="4"/>
                  </a:lnTo>
                  <a:lnTo>
                    <a:pt x="136" y="9"/>
                  </a:lnTo>
                  <a:lnTo>
                    <a:pt x="124" y="13"/>
                  </a:lnTo>
                  <a:lnTo>
                    <a:pt x="111" y="18"/>
                  </a:lnTo>
                  <a:lnTo>
                    <a:pt x="99" y="24"/>
                  </a:lnTo>
                  <a:lnTo>
                    <a:pt x="86" y="32"/>
                  </a:lnTo>
                  <a:lnTo>
                    <a:pt x="74" y="41"/>
                  </a:lnTo>
                  <a:lnTo>
                    <a:pt x="60" y="52"/>
                  </a:lnTo>
                  <a:lnTo>
                    <a:pt x="50" y="64"/>
                  </a:lnTo>
                  <a:lnTo>
                    <a:pt x="38" y="79"/>
                  </a:lnTo>
                  <a:lnTo>
                    <a:pt x="38" y="79"/>
                  </a:lnTo>
                  <a:lnTo>
                    <a:pt x="28" y="95"/>
                  </a:lnTo>
                  <a:lnTo>
                    <a:pt x="19" y="113"/>
                  </a:lnTo>
                  <a:lnTo>
                    <a:pt x="9" y="136"/>
                  </a:lnTo>
                  <a:lnTo>
                    <a:pt x="0" y="160"/>
                  </a:lnTo>
                  <a:lnTo>
                    <a:pt x="0" y="160"/>
                  </a:lnTo>
                  <a:lnTo>
                    <a:pt x="21" y="167"/>
                  </a:lnTo>
                  <a:lnTo>
                    <a:pt x="44" y="175"/>
                  </a:lnTo>
                  <a:lnTo>
                    <a:pt x="66" y="186"/>
                  </a:lnTo>
                  <a:lnTo>
                    <a:pt x="87" y="199"/>
                  </a:lnTo>
                  <a:lnTo>
                    <a:pt x="108" y="215"/>
                  </a:lnTo>
                  <a:lnTo>
                    <a:pt x="128" y="234"/>
                  </a:lnTo>
                  <a:lnTo>
                    <a:pt x="138" y="244"/>
                  </a:lnTo>
                  <a:lnTo>
                    <a:pt x="147" y="255"/>
                  </a:lnTo>
                  <a:lnTo>
                    <a:pt x="155" y="267"/>
                  </a:lnTo>
                  <a:lnTo>
                    <a:pt x="164" y="279"/>
                  </a:lnTo>
                  <a:lnTo>
                    <a:pt x="164" y="279"/>
                  </a:lnTo>
                  <a:lnTo>
                    <a:pt x="176" y="298"/>
                  </a:lnTo>
                  <a:lnTo>
                    <a:pt x="190" y="319"/>
                  </a:lnTo>
                  <a:lnTo>
                    <a:pt x="200" y="342"/>
                  </a:lnTo>
                  <a:lnTo>
                    <a:pt x="213" y="366"/>
                  </a:lnTo>
                  <a:lnTo>
                    <a:pt x="223" y="393"/>
                  </a:lnTo>
                  <a:lnTo>
                    <a:pt x="233" y="419"/>
                  </a:lnTo>
                  <a:lnTo>
                    <a:pt x="251" y="476"/>
                  </a:lnTo>
                  <a:lnTo>
                    <a:pt x="504" y="476"/>
                  </a:lnTo>
                  <a:lnTo>
                    <a:pt x="504" y="476"/>
                  </a:lnTo>
                  <a:lnTo>
                    <a:pt x="514" y="474"/>
                  </a:lnTo>
                  <a:lnTo>
                    <a:pt x="526" y="473"/>
                  </a:lnTo>
                  <a:lnTo>
                    <a:pt x="540" y="468"/>
                  </a:lnTo>
                  <a:lnTo>
                    <a:pt x="546" y="465"/>
                  </a:lnTo>
                  <a:lnTo>
                    <a:pt x="553" y="461"/>
                  </a:lnTo>
                  <a:lnTo>
                    <a:pt x="560" y="456"/>
                  </a:lnTo>
                  <a:lnTo>
                    <a:pt x="565" y="449"/>
                  </a:lnTo>
                  <a:lnTo>
                    <a:pt x="570" y="441"/>
                  </a:lnTo>
                  <a:lnTo>
                    <a:pt x="573" y="433"/>
                  </a:lnTo>
                  <a:lnTo>
                    <a:pt x="576" y="422"/>
                  </a:lnTo>
                  <a:lnTo>
                    <a:pt x="577" y="410"/>
                  </a:lnTo>
                  <a:lnTo>
                    <a:pt x="577" y="410"/>
                  </a:lnTo>
                  <a:lnTo>
                    <a:pt x="570" y="371"/>
                  </a:lnTo>
                  <a:lnTo>
                    <a:pt x="562" y="329"/>
                  </a:lnTo>
                  <a:lnTo>
                    <a:pt x="552" y="278"/>
                  </a:lnTo>
                  <a:lnTo>
                    <a:pt x="537" y="223"/>
                  </a:lnTo>
                  <a:lnTo>
                    <a:pt x="529" y="195"/>
                  </a:lnTo>
                  <a:lnTo>
                    <a:pt x="520" y="168"/>
                  </a:lnTo>
                  <a:lnTo>
                    <a:pt x="510" y="144"/>
                  </a:lnTo>
                  <a:lnTo>
                    <a:pt x="500" y="120"/>
                  </a:lnTo>
                  <a:lnTo>
                    <a:pt x="488" y="100"/>
                  </a:lnTo>
                  <a:lnTo>
                    <a:pt x="476" y="83"/>
                  </a:lnTo>
                  <a:lnTo>
                    <a:pt x="476" y="83"/>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sp>
          <p:nvSpPr>
            <p:cNvPr id="210" name="Freeform 70"/>
            <p:cNvSpPr>
              <a:spLocks/>
            </p:cNvSpPr>
            <p:nvPr/>
          </p:nvSpPr>
          <p:spPr bwMode="auto">
            <a:xfrm>
              <a:off x="708869" y="2090770"/>
              <a:ext cx="84884" cy="69571"/>
            </a:xfrm>
            <a:custGeom>
              <a:avLst/>
              <a:gdLst>
                <a:gd name="T0" fmla="*/ 460 w 582"/>
                <a:gd name="T1" fmla="*/ 274 h 476"/>
                <a:gd name="T2" fmla="*/ 489 w 582"/>
                <a:gd name="T3" fmla="*/ 239 h 476"/>
                <a:gd name="T4" fmla="*/ 518 w 582"/>
                <a:gd name="T5" fmla="*/ 212 h 476"/>
                <a:gd name="T6" fmla="*/ 550 w 582"/>
                <a:gd name="T7" fmla="*/ 191 h 476"/>
                <a:gd name="T8" fmla="*/ 582 w 582"/>
                <a:gd name="T9" fmla="*/ 175 h 476"/>
                <a:gd name="T10" fmla="*/ 573 w 582"/>
                <a:gd name="T11" fmla="*/ 147 h 476"/>
                <a:gd name="T12" fmla="*/ 549 w 582"/>
                <a:gd name="T13" fmla="*/ 100 h 476"/>
                <a:gd name="T14" fmla="*/ 537 w 582"/>
                <a:gd name="T15" fmla="*/ 83 h 476"/>
                <a:gd name="T16" fmla="*/ 513 w 582"/>
                <a:gd name="T17" fmla="*/ 52 h 476"/>
                <a:gd name="T18" fmla="*/ 485 w 582"/>
                <a:gd name="T19" fmla="*/ 29 h 476"/>
                <a:gd name="T20" fmla="*/ 455 w 582"/>
                <a:gd name="T21" fmla="*/ 14 h 476"/>
                <a:gd name="T22" fmla="*/ 426 w 582"/>
                <a:gd name="T23" fmla="*/ 6 h 476"/>
                <a:gd name="T24" fmla="*/ 399 w 582"/>
                <a:gd name="T25" fmla="*/ 1 h 476"/>
                <a:gd name="T26" fmla="*/ 363 w 582"/>
                <a:gd name="T27" fmla="*/ 1 h 476"/>
                <a:gd name="T28" fmla="*/ 252 w 582"/>
                <a:gd name="T29" fmla="*/ 1 h 476"/>
                <a:gd name="T30" fmla="*/ 236 w 582"/>
                <a:gd name="T31" fmla="*/ 1 h 476"/>
                <a:gd name="T32" fmla="*/ 196 w 582"/>
                <a:gd name="T33" fmla="*/ 9 h 476"/>
                <a:gd name="T34" fmla="*/ 172 w 582"/>
                <a:gd name="T35" fmla="*/ 18 h 476"/>
                <a:gd name="T36" fmla="*/ 147 w 582"/>
                <a:gd name="T37" fmla="*/ 32 h 476"/>
                <a:gd name="T38" fmla="*/ 122 w 582"/>
                <a:gd name="T39" fmla="*/ 52 h 476"/>
                <a:gd name="T40" fmla="*/ 99 w 582"/>
                <a:gd name="T41" fmla="*/ 79 h 476"/>
                <a:gd name="T42" fmla="*/ 88 w 582"/>
                <a:gd name="T43" fmla="*/ 95 h 476"/>
                <a:gd name="T44" fmla="*/ 69 w 582"/>
                <a:gd name="T45" fmla="*/ 139 h 476"/>
                <a:gd name="T46" fmla="*/ 52 w 582"/>
                <a:gd name="T47" fmla="*/ 191 h 476"/>
                <a:gd name="T48" fmla="*/ 29 w 582"/>
                <a:gd name="T49" fmla="*/ 275 h 476"/>
                <a:gd name="T50" fmla="*/ 8 w 582"/>
                <a:gd name="T51" fmla="*/ 370 h 476"/>
                <a:gd name="T52" fmla="*/ 1 w 582"/>
                <a:gd name="T53" fmla="*/ 410 h 476"/>
                <a:gd name="T54" fmla="*/ 1 w 582"/>
                <a:gd name="T55" fmla="*/ 432 h 476"/>
                <a:gd name="T56" fmla="*/ 8 w 582"/>
                <a:gd name="T57" fmla="*/ 450 h 476"/>
                <a:gd name="T58" fmla="*/ 17 w 582"/>
                <a:gd name="T59" fmla="*/ 461 h 476"/>
                <a:gd name="T60" fmla="*/ 32 w 582"/>
                <a:gd name="T61" fmla="*/ 470 h 476"/>
                <a:gd name="T62" fmla="*/ 52 w 582"/>
                <a:gd name="T63" fmla="*/ 474 h 476"/>
                <a:gd name="T64" fmla="*/ 378 w 582"/>
                <a:gd name="T65" fmla="*/ 476 h 476"/>
                <a:gd name="T66" fmla="*/ 397 w 582"/>
                <a:gd name="T67" fmla="*/ 417 h 476"/>
                <a:gd name="T68" fmla="*/ 417 w 582"/>
                <a:gd name="T69" fmla="*/ 362 h 476"/>
                <a:gd name="T70" fmla="*/ 437 w 582"/>
                <a:gd name="T71" fmla="*/ 313 h 476"/>
                <a:gd name="T72" fmla="*/ 460 w 582"/>
                <a:gd name="T73" fmla="*/ 27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476">
                  <a:moveTo>
                    <a:pt x="460" y="274"/>
                  </a:moveTo>
                  <a:lnTo>
                    <a:pt x="460" y="274"/>
                  </a:lnTo>
                  <a:lnTo>
                    <a:pt x="474" y="255"/>
                  </a:lnTo>
                  <a:lnTo>
                    <a:pt x="489" y="239"/>
                  </a:lnTo>
                  <a:lnTo>
                    <a:pt x="504" y="224"/>
                  </a:lnTo>
                  <a:lnTo>
                    <a:pt x="518" y="212"/>
                  </a:lnTo>
                  <a:lnTo>
                    <a:pt x="534" y="200"/>
                  </a:lnTo>
                  <a:lnTo>
                    <a:pt x="550" y="191"/>
                  </a:lnTo>
                  <a:lnTo>
                    <a:pt x="566" y="182"/>
                  </a:lnTo>
                  <a:lnTo>
                    <a:pt x="582" y="175"/>
                  </a:lnTo>
                  <a:lnTo>
                    <a:pt x="582" y="175"/>
                  </a:lnTo>
                  <a:lnTo>
                    <a:pt x="573" y="147"/>
                  </a:lnTo>
                  <a:lnTo>
                    <a:pt x="561" y="123"/>
                  </a:lnTo>
                  <a:lnTo>
                    <a:pt x="549" y="100"/>
                  </a:lnTo>
                  <a:lnTo>
                    <a:pt x="537" y="83"/>
                  </a:lnTo>
                  <a:lnTo>
                    <a:pt x="537" y="83"/>
                  </a:lnTo>
                  <a:lnTo>
                    <a:pt x="525" y="65"/>
                  </a:lnTo>
                  <a:lnTo>
                    <a:pt x="513" y="52"/>
                  </a:lnTo>
                  <a:lnTo>
                    <a:pt x="500" y="40"/>
                  </a:lnTo>
                  <a:lnTo>
                    <a:pt x="485" y="29"/>
                  </a:lnTo>
                  <a:lnTo>
                    <a:pt x="470" y="21"/>
                  </a:lnTo>
                  <a:lnTo>
                    <a:pt x="455" y="14"/>
                  </a:lnTo>
                  <a:lnTo>
                    <a:pt x="441" y="9"/>
                  </a:lnTo>
                  <a:lnTo>
                    <a:pt x="426" y="6"/>
                  </a:lnTo>
                  <a:lnTo>
                    <a:pt x="413" y="4"/>
                  </a:lnTo>
                  <a:lnTo>
                    <a:pt x="399" y="1"/>
                  </a:lnTo>
                  <a:lnTo>
                    <a:pt x="378" y="0"/>
                  </a:lnTo>
                  <a:lnTo>
                    <a:pt x="363" y="1"/>
                  </a:lnTo>
                  <a:lnTo>
                    <a:pt x="358" y="1"/>
                  </a:lnTo>
                  <a:lnTo>
                    <a:pt x="252" y="1"/>
                  </a:lnTo>
                  <a:lnTo>
                    <a:pt x="252" y="1"/>
                  </a:lnTo>
                  <a:lnTo>
                    <a:pt x="236" y="1"/>
                  </a:lnTo>
                  <a:lnTo>
                    <a:pt x="219" y="4"/>
                  </a:lnTo>
                  <a:lnTo>
                    <a:pt x="196" y="9"/>
                  </a:lnTo>
                  <a:lnTo>
                    <a:pt x="184" y="13"/>
                  </a:lnTo>
                  <a:lnTo>
                    <a:pt x="172" y="18"/>
                  </a:lnTo>
                  <a:lnTo>
                    <a:pt x="159" y="24"/>
                  </a:lnTo>
                  <a:lnTo>
                    <a:pt x="147" y="32"/>
                  </a:lnTo>
                  <a:lnTo>
                    <a:pt x="134" y="41"/>
                  </a:lnTo>
                  <a:lnTo>
                    <a:pt x="122" y="52"/>
                  </a:lnTo>
                  <a:lnTo>
                    <a:pt x="110" y="64"/>
                  </a:lnTo>
                  <a:lnTo>
                    <a:pt x="99" y="79"/>
                  </a:lnTo>
                  <a:lnTo>
                    <a:pt x="99" y="79"/>
                  </a:lnTo>
                  <a:lnTo>
                    <a:pt x="88" y="95"/>
                  </a:lnTo>
                  <a:lnTo>
                    <a:pt x="79" y="116"/>
                  </a:lnTo>
                  <a:lnTo>
                    <a:pt x="69" y="139"/>
                  </a:lnTo>
                  <a:lnTo>
                    <a:pt x="60" y="164"/>
                  </a:lnTo>
                  <a:lnTo>
                    <a:pt x="52" y="191"/>
                  </a:lnTo>
                  <a:lnTo>
                    <a:pt x="43" y="219"/>
                  </a:lnTo>
                  <a:lnTo>
                    <a:pt x="29" y="275"/>
                  </a:lnTo>
                  <a:lnTo>
                    <a:pt x="17" y="327"/>
                  </a:lnTo>
                  <a:lnTo>
                    <a:pt x="8" y="370"/>
                  </a:lnTo>
                  <a:lnTo>
                    <a:pt x="1" y="410"/>
                  </a:lnTo>
                  <a:lnTo>
                    <a:pt x="1" y="410"/>
                  </a:lnTo>
                  <a:lnTo>
                    <a:pt x="0" y="421"/>
                  </a:lnTo>
                  <a:lnTo>
                    <a:pt x="1" y="432"/>
                  </a:lnTo>
                  <a:lnTo>
                    <a:pt x="5" y="444"/>
                  </a:lnTo>
                  <a:lnTo>
                    <a:pt x="8" y="450"/>
                  </a:lnTo>
                  <a:lnTo>
                    <a:pt x="12" y="456"/>
                  </a:lnTo>
                  <a:lnTo>
                    <a:pt x="17" y="461"/>
                  </a:lnTo>
                  <a:lnTo>
                    <a:pt x="24" y="466"/>
                  </a:lnTo>
                  <a:lnTo>
                    <a:pt x="32" y="470"/>
                  </a:lnTo>
                  <a:lnTo>
                    <a:pt x="41" y="473"/>
                  </a:lnTo>
                  <a:lnTo>
                    <a:pt x="52" y="474"/>
                  </a:lnTo>
                  <a:lnTo>
                    <a:pt x="65" y="476"/>
                  </a:lnTo>
                  <a:lnTo>
                    <a:pt x="378" y="476"/>
                  </a:lnTo>
                  <a:lnTo>
                    <a:pt x="378" y="476"/>
                  </a:lnTo>
                  <a:lnTo>
                    <a:pt x="397" y="417"/>
                  </a:lnTo>
                  <a:lnTo>
                    <a:pt x="406" y="389"/>
                  </a:lnTo>
                  <a:lnTo>
                    <a:pt x="417" y="362"/>
                  </a:lnTo>
                  <a:lnTo>
                    <a:pt x="426" y="337"/>
                  </a:lnTo>
                  <a:lnTo>
                    <a:pt x="437" y="313"/>
                  </a:lnTo>
                  <a:lnTo>
                    <a:pt x="449" y="292"/>
                  </a:lnTo>
                  <a:lnTo>
                    <a:pt x="460" y="274"/>
                  </a:lnTo>
                  <a:lnTo>
                    <a:pt x="460" y="274"/>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fr-FR" sz="1600" kern="0" dirty="0">
                <a:solidFill>
                  <a:srgbClr val="232323"/>
                </a:solidFill>
              </a:endParaRPr>
            </a:p>
          </p:txBody>
        </p:sp>
      </p:grpSp>
      <p:graphicFrame>
        <p:nvGraphicFramePr>
          <p:cNvPr id="31" name="7 Diagrama"/>
          <p:cNvGraphicFramePr>
            <a:graphicFrameLocks noChangeAspect="1"/>
          </p:cNvGraphicFramePr>
          <p:nvPr>
            <p:extLst>
              <p:ext uri="{D42A27DB-BD31-4B8C-83A1-F6EECF244321}">
                <p14:modId xmlns:p14="http://schemas.microsoft.com/office/powerpoint/2010/main" val="2293816282"/>
              </p:ext>
            </p:extLst>
          </p:nvPr>
        </p:nvGraphicFramePr>
        <p:xfrm>
          <a:off x="715077" y="836168"/>
          <a:ext cx="7713846" cy="381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3733607751"/>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fr-FR" dirty="0" smtClean="0"/>
              <a:t>Centre de services Espagne</a:t>
            </a:r>
            <a:endParaRPr lang="fr-FR" dirty="0"/>
          </a:p>
        </p:txBody>
      </p:sp>
      <p:sp>
        <p:nvSpPr>
          <p:cNvPr id="4" name="Marcador de texto 3"/>
          <p:cNvSpPr>
            <a:spLocks noGrp="1"/>
          </p:cNvSpPr>
          <p:nvPr>
            <p:ph type="body" sz="quarter" idx="13"/>
          </p:nvPr>
        </p:nvSpPr>
        <p:spPr/>
        <p:txBody>
          <a:bodyPr/>
          <a:lstStyle/>
          <a:p>
            <a:r>
              <a:rPr lang="fr-FR" dirty="0"/>
              <a:t>Logistique et Sécurité</a:t>
            </a:r>
          </a:p>
        </p:txBody>
      </p:sp>
      <p:sp>
        <p:nvSpPr>
          <p:cNvPr id="38929" name="Espace réservé du numéro de diapositive 2"/>
          <p:cNvSpPr>
            <a:spLocks noGrp="1"/>
          </p:cNvSpPr>
          <p:nvPr>
            <p:ph type="sldNum" sz="quarter" idx="1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557213" indent="-214313" eaLnBrk="0" hangingPunct="0">
              <a:defRPr>
                <a:solidFill>
                  <a:schemeClr val="tx1"/>
                </a:solidFill>
                <a:latin typeface="Arial" charset="0"/>
                <a:ea typeface="Arial" charset="0"/>
                <a:cs typeface="Arial" charset="0"/>
              </a:defRPr>
            </a:lvl2pPr>
            <a:lvl3pPr marL="857250" indent="-171450" eaLnBrk="0" hangingPunct="0">
              <a:defRPr>
                <a:solidFill>
                  <a:schemeClr val="tx1"/>
                </a:solidFill>
                <a:latin typeface="Arial" charset="0"/>
                <a:ea typeface="Arial" charset="0"/>
                <a:cs typeface="Arial" charset="0"/>
              </a:defRPr>
            </a:lvl3pPr>
            <a:lvl4pPr marL="1200150" indent="-171450" eaLnBrk="0" hangingPunct="0">
              <a:defRPr>
                <a:solidFill>
                  <a:schemeClr val="tx1"/>
                </a:solidFill>
                <a:latin typeface="Arial" charset="0"/>
                <a:ea typeface="Arial" charset="0"/>
                <a:cs typeface="Arial" charset="0"/>
              </a:defRPr>
            </a:lvl4pPr>
            <a:lvl5pPr marL="1543050" indent="-171450" eaLnBrk="0" hangingPunct="0">
              <a:defRPr>
                <a:solidFill>
                  <a:schemeClr val="tx1"/>
                </a:solidFill>
                <a:latin typeface="Arial" charset="0"/>
                <a:ea typeface="Arial" charset="0"/>
                <a:cs typeface="Arial" charset="0"/>
              </a:defRPr>
            </a:lvl5pPr>
            <a:lvl6pPr marL="1885950" indent="-171450" defTabSz="684610" eaLnBrk="0" fontAlgn="base" hangingPunct="0">
              <a:spcBef>
                <a:spcPct val="0"/>
              </a:spcBef>
              <a:spcAft>
                <a:spcPct val="0"/>
              </a:spcAft>
              <a:defRPr>
                <a:solidFill>
                  <a:schemeClr val="tx1"/>
                </a:solidFill>
                <a:latin typeface="Arial" charset="0"/>
                <a:ea typeface="Arial" charset="0"/>
                <a:cs typeface="Arial" charset="0"/>
              </a:defRPr>
            </a:lvl6pPr>
            <a:lvl7pPr marL="2228850" indent="-171450" defTabSz="684610" eaLnBrk="0" fontAlgn="base" hangingPunct="0">
              <a:spcBef>
                <a:spcPct val="0"/>
              </a:spcBef>
              <a:spcAft>
                <a:spcPct val="0"/>
              </a:spcAft>
              <a:defRPr>
                <a:solidFill>
                  <a:schemeClr val="tx1"/>
                </a:solidFill>
                <a:latin typeface="Arial" charset="0"/>
                <a:ea typeface="Arial" charset="0"/>
                <a:cs typeface="Arial" charset="0"/>
              </a:defRPr>
            </a:lvl7pPr>
            <a:lvl8pPr marL="2571750" indent="-171450" defTabSz="684610" eaLnBrk="0" fontAlgn="base" hangingPunct="0">
              <a:spcBef>
                <a:spcPct val="0"/>
              </a:spcBef>
              <a:spcAft>
                <a:spcPct val="0"/>
              </a:spcAft>
              <a:defRPr>
                <a:solidFill>
                  <a:schemeClr val="tx1"/>
                </a:solidFill>
                <a:latin typeface="Arial" charset="0"/>
                <a:ea typeface="Arial" charset="0"/>
                <a:cs typeface="Arial" charset="0"/>
              </a:defRPr>
            </a:lvl8pPr>
            <a:lvl9pPr marL="2914650" indent="-171450" defTabSz="68461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91FA329-197E-EB48-BAE3-E1632BBC6C86}" type="slidenum">
              <a:rPr lang="fr-FR" altLang="es-ES">
                <a:solidFill>
                  <a:srgbClr val="464646"/>
                </a:solidFill>
                <a:latin typeface="Calibri" charset="0"/>
              </a:rPr>
              <a:pPr eaLnBrk="1" hangingPunct="1"/>
              <a:t>18</a:t>
            </a:fld>
            <a:endParaRPr lang="fr-FR" altLang="es-ES">
              <a:solidFill>
                <a:srgbClr val="464646"/>
              </a:solidFill>
              <a:latin typeface="Calibri" charset="0"/>
            </a:endParaRPr>
          </a:p>
        </p:txBody>
      </p:sp>
      <p:grpSp>
        <p:nvGrpSpPr>
          <p:cNvPr id="3" name="Grupo 2"/>
          <p:cNvGrpSpPr/>
          <p:nvPr/>
        </p:nvGrpSpPr>
        <p:grpSpPr>
          <a:xfrm>
            <a:off x="831073" y="843769"/>
            <a:ext cx="7053295" cy="3884137"/>
            <a:chOff x="831073" y="843769"/>
            <a:chExt cx="6040613" cy="3884137"/>
          </a:xfrm>
        </p:grpSpPr>
        <p:sp>
          <p:nvSpPr>
            <p:cNvPr id="112" name="Rectangle 111"/>
            <p:cNvSpPr>
              <a:spLocks noChangeArrowheads="1"/>
            </p:cNvSpPr>
            <p:nvPr/>
          </p:nvSpPr>
          <p:spPr bwMode="gray">
            <a:xfrm>
              <a:off x="831073" y="1127060"/>
              <a:ext cx="5824979" cy="1039920"/>
            </a:xfrm>
            <a:prstGeom prst="roundRect">
              <a:avLst>
                <a:gd name="adj" fmla="val 7228"/>
              </a:avLst>
            </a:prstGeom>
            <a:solidFill>
              <a:schemeClr val="bg1">
                <a:lumMod val="95000"/>
              </a:schemeClr>
            </a:solidFill>
            <a:ln>
              <a:noFill/>
            </a:ln>
            <a:effectLst/>
          </p:spPr>
          <p:txBody>
            <a:bodyPr lIns="27000" rIns="27000" anchor="ctr"/>
            <a:lstStyle>
              <a:lvl1pPr marL="182563" indent="-182563" eaLnBrk="0" hangingPunct="0">
                <a:defRPr>
                  <a:solidFill>
                    <a:schemeClr val="tx1"/>
                  </a:solidFill>
                  <a:latin typeface="Arial" charset="0"/>
                  <a:ea typeface="Arial" charset="0"/>
                  <a:cs typeface="Arial" charset="0"/>
                </a:defRPr>
              </a:lvl1pPr>
              <a:lvl2pPr eaLnBrk="0" hangingPunct="0">
                <a:defRPr>
                  <a:solidFill>
                    <a:schemeClr val="tx1"/>
                  </a:solidFill>
                  <a:latin typeface="Arial" charset="0"/>
                  <a:ea typeface="Arial" charset="0"/>
                  <a:cs typeface="Arial" charset="0"/>
                </a:defRPr>
              </a:lvl2pPr>
              <a:lvl3pPr eaLnBrk="0" hangingPunct="0">
                <a:defRPr>
                  <a:solidFill>
                    <a:schemeClr val="tx1"/>
                  </a:solidFill>
                  <a:latin typeface="Arial" charset="0"/>
                  <a:ea typeface="Arial" charset="0"/>
                  <a:cs typeface="Arial" charset="0"/>
                </a:defRPr>
              </a:lvl3pPr>
              <a:lvl4pPr eaLnBrk="0" hangingPunct="0">
                <a:defRPr>
                  <a:solidFill>
                    <a:schemeClr val="tx1"/>
                  </a:solidFill>
                  <a:latin typeface="Arial" charset="0"/>
                  <a:ea typeface="Arial" charset="0"/>
                  <a:cs typeface="Arial" charset="0"/>
                </a:defRPr>
              </a:lvl4pPr>
              <a:lvl5pPr eaLnBrk="0" hangingPunct="0">
                <a:defRPr>
                  <a:solidFill>
                    <a:schemeClr val="tx1"/>
                  </a:solidFill>
                  <a:latin typeface="Arial" charset="0"/>
                  <a:ea typeface="Arial" charset="0"/>
                  <a:cs typeface="Arial" charset="0"/>
                </a:defRPr>
              </a:lvl5pPr>
              <a:lvl6pPr marL="2284413" indent="1588" defTabSz="912813" eaLnBrk="0" fontAlgn="base" hangingPunct="0">
                <a:spcBef>
                  <a:spcPct val="0"/>
                </a:spcBef>
                <a:spcAft>
                  <a:spcPct val="0"/>
                </a:spcAft>
                <a:defRPr>
                  <a:solidFill>
                    <a:schemeClr val="tx1"/>
                  </a:solidFill>
                  <a:latin typeface="Arial" charset="0"/>
                  <a:ea typeface="Arial" charset="0"/>
                  <a:cs typeface="Arial" charset="0"/>
                </a:defRPr>
              </a:lvl6pPr>
              <a:lvl7pPr marL="2741613" indent="1588" defTabSz="912813" eaLnBrk="0" fontAlgn="base" hangingPunct="0">
                <a:spcBef>
                  <a:spcPct val="0"/>
                </a:spcBef>
                <a:spcAft>
                  <a:spcPct val="0"/>
                </a:spcAft>
                <a:defRPr>
                  <a:solidFill>
                    <a:schemeClr val="tx1"/>
                  </a:solidFill>
                  <a:latin typeface="Arial" charset="0"/>
                  <a:ea typeface="Arial" charset="0"/>
                  <a:cs typeface="Arial" charset="0"/>
                </a:defRPr>
              </a:lvl7pPr>
              <a:lvl8pPr marL="3198813" indent="1588" defTabSz="912813" eaLnBrk="0" fontAlgn="base" hangingPunct="0">
                <a:spcBef>
                  <a:spcPct val="0"/>
                </a:spcBef>
                <a:spcAft>
                  <a:spcPct val="0"/>
                </a:spcAft>
                <a:defRPr>
                  <a:solidFill>
                    <a:schemeClr val="tx1"/>
                  </a:solidFill>
                  <a:latin typeface="Arial" charset="0"/>
                  <a:ea typeface="Arial" charset="0"/>
                  <a:cs typeface="Arial" charset="0"/>
                </a:defRPr>
              </a:lvl8pPr>
              <a:lvl9pPr marL="3656013" indent="1588" defTabSz="91281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1200"/>
                </a:lnSpc>
                <a:spcAft>
                  <a:spcPct val="40000"/>
                </a:spcAft>
                <a:buClr>
                  <a:schemeClr val="accent1"/>
                </a:buClr>
                <a:buFont typeface="Arial" charset="0"/>
                <a:buChar char="•"/>
              </a:pPr>
              <a:r>
                <a:rPr lang="fr-FR" sz="900" dirty="0">
                  <a:solidFill>
                    <a:schemeClr val="tx2"/>
                  </a:solidFill>
                  <a:latin typeface="Calibri" charset="0"/>
                </a:rPr>
                <a:t>Site de Madrid: « Calle Alcalá 494, Madrid », près de l’aéroport et du centre de Madrid</a:t>
              </a:r>
            </a:p>
            <a:p>
              <a:pPr eaLnBrk="1" hangingPunct="1">
                <a:lnSpc>
                  <a:spcPts val="1200"/>
                </a:lnSpc>
                <a:spcAft>
                  <a:spcPct val="40000"/>
                </a:spcAft>
                <a:buClr>
                  <a:schemeClr val="accent1"/>
                </a:buClr>
                <a:buFont typeface="Arial" charset="0"/>
                <a:buChar char="•"/>
              </a:pPr>
              <a:r>
                <a:rPr lang="fr-FR" sz="900" dirty="0">
                  <a:solidFill>
                    <a:schemeClr val="tx2"/>
                  </a:solidFill>
                  <a:latin typeface="Calibri" charset="0"/>
                </a:rPr>
                <a:t>Site de Valence: «Antigua </a:t>
              </a:r>
              <a:r>
                <a:rPr lang="fr-FR" sz="900" dirty="0" err="1">
                  <a:solidFill>
                    <a:schemeClr val="tx2"/>
                  </a:solidFill>
                  <a:latin typeface="Calibri" charset="0"/>
                </a:rPr>
                <a:t>Senda</a:t>
              </a:r>
              <a:r>
                <a:rPr lang="fr-FR" sz="900" dirty="0">
                  <a:solidFill>
                    <a:schemeClr val="tx2"/>
                  </a:solidFill>
                  <a:latin typeface="Calibri" charset="0"/>
                </a:rPr>
                <a:t> </a:t>
              </a:r>
              <a:r>
                <a:rPr lang="fr-FR" sz="900" dirty="0" err="1">
                  <a:solidFill>
                    <a:schemeClr val="tx2"/>
                  </a:solidFill>
                  <a:latin typeface="Calibri" charset="0"/>
                </a:rPr>
                <a:t>Senent</a:t>
              </a:r>
              <a:r>
                <a:rPr lang="fr-FR" sz="900" dirty="0">
                  <a:solidFill>
                    <a:schemeClr val="tx2"/>
                  </a:solidFill>
                  <a:latin typeface="Calibri" charset="0"/>
                </a:rPr>
                <a:t> 11», situé dans le centre de la ville et à 20 minutes de l'aéroport international</a:t>
              </a:r>
            </a:p>
            <a:p>
              <a:pPr eaLnBrk="1" hangingPunct="1">
                <a:lnSpc>
                  <a:spcPts val="1200"/>
                </a:lnSpc>
                <a:spcAft>
                  <a:spcPct val="40000"/>
                </a:spcAft>
                <a:buClr>
                  <a:schemeClr val="accent1"/>
                </a:buClr>
                <a:buFont typeface="Arial" charset="0"/>
                <a:buChar char="•"/>
              </a:pPr>
              <a:r>
                <a:rPr lang="fr-FR" sz="900" dirty="0">
                  <a:solidFill>
                    <a:schemeClr val="tx2"/>
                  </a:solidFill>
                  <a:latin typeface="Calibri" charset="0"/>
                </a:rPr>
                <a:t>Site Barcelone: “Calle Casanova 2-4” près de l’aéroport et du centre de Barcelone</a:t>
              </a:r>
            </a:p>
            <a:p>
              <a:pPr eaLnBrk="1" hangingPunct="1">
                <a:lnSpc>
                  <a:spcPts val="1200"/>
                </a:lnSpc>
                <a:spcAft>
                  <a:spcPct val="40000"/>
                </a:spcAft>
                <a:buClr>
                  <a:schemeClr val="accent1"/>
                </a:buClr>
                <a:buFont typeface="Arial" charset="0"/>
                <a:buChar char="•"/>
              </a:pPr>
              <a:r>
                <a:rPr lang="fr-FR" sz="900" dirty="0">
                  <a:solidFill>
                    <a:schemeClr val="tx2"/>
                  </a:solidFill>
                  <a:latin typeface="Calibri" charset="0"/>
                </a:rPr>
                <a:t>Superficie totale: 5.800 m2, extensible</a:t>
              </a:r>
            </a:p>
          </p:txBody>
        </p:sp>
        <p:sp>
          <p:nvSpPr>
            <p:cNvPr id="162" name="Rectangle 161"/>
            <p:cNvSpPr>
              <a:spLocks noChangeArrowheads="1"/>
            </p:cNvSpPr>
            <p:nvPr/>
          </p:nvSpPr>
          <p:spPr bwMode="gray">
            <a:xfrm>
              <a:off x="831073" y="2443936"/>
              <a:ext cx="5824986" cy="702078"/>
            </a:xfrm>
            <a:prstGeom prst="roundRect">
              <a:avLst/>
            </a:prstGeom>
            <a:solidFill>
              <a:schemeClr val="bg1">
                <a:lumMod val="95000"/>
              </a:schemeClr>
            </a:solidFill>
            <a:ln>
              <a:noFill/>
            </a:ln>
            <a:effectLst/>
          </p:spPr>
          <p:txBody>
            <a:bodyPr lIns="27000" rIns="27000" anchor="ctr"/>
            <a:lstStyle/>
            <a:p>
              <a:pPr marL="13692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Organisation modulable par projet, bureaux allant de 6 à 15 personnes</a:t>
              </a:r>
            </a:p>
            <a:p>
              <a:pPr marL="13692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Accès au bâtiment contrôlé par gardiennage 24h/24 et système biométrique</a:t>
              </a:r>
            </a:p>
            <a:p>
              <a:pPr marL="13692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Accès aux bureaux et salles machines contrôlé par système biométrique</a:t>
              </a:r>
            </a:p>
          </p:txBody>
        </p:sp>
        <p:sp>
          <p:nvSpPr>
            <p:cNvPr id="163" name="Rectangle 162"/>
            <p:cNvSpPr>
              <a:spLocks noChangeArrowheads="1"/>
            </p:cNvSpPr>
            <p:nvPr/>
          </p:nvSpPr>
          <p:spPr bwMode="gray">
            <a:xfrm>
              <a:off x="831073" y="4457876"/>
              <a:ext cx="5824800" cy="270030"/>
            </a:xfrm>
            <a:prstGeom prst="roundRect">
              <a:avLst/>
            </a:prstGeom>
            <a:solidFill>
              <a:schemeClr val="bg1">
                <a:lumMod val="95000"/>
              </a:schemeClr>
            </a:solidFill>
            <a:ln>
              <a:noFill/>
            </a:ln>
            <a:effectLst/>
          </p:spPr>
          <p:txBody>
            <a:bodyPr lIns="27000" rIns="27000" anchor="ctr"/>
            <a:lstStyle/>
            <a:p>
              <a:pPr marL="136922" lvl="2" indent="-136922">
                <a:lnSpc>
                  <a:spcPts val="1200"/>
                </a:lnSpc>
                <a:spcAft>
                  <a:spcPct val="40000"/>
                </a:spcAft>
                <a:buClr>
                  <a:schemeClr val="accent1"/>
                </a:buClr>
                <a:buFont typeface="Arial" charset="0"/>
                <a:buChar char="•"/>
              </a:pPr>
              <a:r>
                <a:rPr lang="it-IT" sz="900" dirty="0">
                  <a:solidFill>
                    <a:schemeClr val="tx2"/>
                  </a:solidFill>
                  <a:latin typeface="Calibri" charset="0"/>
                  <a:ea typeface="Arial" charset="0"/>
                  <a:cs typeface="Arial" charset="0"/>
                </a:rPr>
                <a:t>BNP PARIBAS, SOCIETE GENERALE, EDF, SNCF, GDF, … </a:t>
              </a:r>
            </a:p>
          </p:txBody>
        </p:sp>
        <p:sp>
          <p:nvSpPr>
            <p:cNvPr id="169" name="Rectangle 168"/>
            <p:cNvSpPr/>
            <p:nvPr/>
          </p:nvSpPr>
          <p:spPr>
            <a:xfrm>
              <a:off x="831073" y="2211710"/>
              <a:ext cx="4060563" cy="286232"/>
            </a:xfrm>
            <a:prstGeom prst="rect">
              <a:avLst/>
            </a:prstGeom>
          </p:spPr>
          <p:txBody>
            <a:bodyPr wrap="none">
              <a:spAutoFit/>
            </a:bodyPr>
            <a:lstStyle/>
            <a:p>
              <a:pPr marL="0" lvl="1" indent="0" defTabSz="601266">
                <a:lnSpc>
                  <a:spcPct val="90000"/>
                </a:lnSpc>
                <a:spcAft>
                  <a:spcPts val="450"/>
                </a:spcAft>
                <a:buClr>
                  <a:schemeClr val="accent1"/>
                </a:buClr>
                <a:buSzPct val="75000"/>
                <a:defRPr/>
              </a:pPr>
              <a:r>
                <a:rPr lang="fr-FR" sz="1400" dirty="0">
                  <a:cs typeface="+mn-ea"/>
                </a:rPr>
                <a:t>Des locaux conçus pour répondre aux exigences de nos clients </a:t>
              </a:r>
            </a:p>
          </p:txBody>
        </p:sp>
        <p:sp>
          <p:nvSpPr>
            <p:cNvPr id="170" name="Rectangle 169"/>
            <p:cNvSpPr/>
            <p:nvPr/>
          </p:nvSpPr>
          <p:spPr>
            <a:xfrm>
              <a:off x="831073" y="4174582"/>
              <a:ext cx="3503570" cy="286232"/>
            </a:xfrm>
            <a:prstGeom prst="rect">
              <a:avLst/>
            </a:prstGeom>
          </p:spPr>
          <p:txBody>
            <a:bodyPr wrap="none">
              <a:spAutoFit/>
            </a:bodyPr>
            <a:lstStyle/>
            <a:p>
              <a:pPr marL="0" lvl="1" indent="0" defTabSz="601266">
                <a:lnSpc>
                  <a:spcPct val="90000"/>
                </a:lnSpc>
                <a:spcAft>
                  <a:spcPts val="450"/>
                </a:spcAft>
                <a:buClr>
                  <a:schemeClr val="accent1"/>
                </a:buClr>
                <a:buSzPct val="75000"/>
                <a:defRPr/>
              </a:pPr>
              <a:r>
                <a:rPr lang="fr-FR" sz="1400" dirty="0">
                  <a:cs typeface="+mn-ea"/>
                </a:rPr>
                <a:t>Mise en place de sites sécurisés pour plusieurs clients</a:t>
              </a:r>
            </a:p>
          </p:txBody>
        </p:sp>
        <p:sp>
          <p:nvSpPr>
            <p:cNvPr id="8" name="Rectángulo 7"/>
            <p:cNvSpPr/>
            <p:nvPr/>
          </p:nvSpPr>
          <p:spPr>
            <a:xfrm>
              <a:off x="831073" y="843769"/>
              <a:ext cx="1894864" cy="286232"/>
            </a:xfrm>
            <a:prstGeom prst="rect">
              <a:avLst/>
            </a:prstGeom>
          </p:spPr>
          <p:txBody>
            <a:bodyPr wrap="none">
              <a:spAutoFit/>
            </a:bodyPr>
            <a:lstStyle/>
            <a:p>
              <a:pPr marL="0" lvl="1" indent="0" defTabSz="601266">
                <a:lnSpc>
                  <a:spcPct val="90000"/>
                </a:lnSpc>
                <a:spcAft>
                  <a:spcPts val="450"/>
                </a:spcAft>
                <a:buClr>
                  <a:schemeClr val="accent1"/>
                </a:buClr>
                <a:buSzPct val="75000"/>
                <a:defRPr/>
              </a:pPr>
              <a:r>
                <a:rPr lang="fr-FR" altLang="es-ES" sz="1400" dirty="0">
                  <a:cs typeface="+mn-ea"/>
                </a:rPr>
                <a:t>Localisations du CS Espagne</a:t>
              </a:r>
            </a:p>
          </p:txBody>
        </p:sp>
        <p:sp>
          <p:nvSpPr>
            <p:cNvPr id="19" name="Rectangle 162"/>
            <p:cNvSpPr>
              <a:spLocks noChangeArrowheads="1"/>
            </p:cNvSpPr>
            <p:nvPr/>
          </p:nvSpPr>
          <p:spPr bwMode="gray">
            <a:xfrm>
              <a:off x="831073" y="3507854"/>
              <a:ext cx="5824986" cy="553866"/>
            </a:xfrm>
            <a:prstGeom prst="roundRect">
              <a:avLst/>
            </a:prstGeom>
            <a:solidFill>
              <a:schemeClr val="bg1">
                <a:lumMod val="95000"/>
              </a:schemeClr>
            </a:solidFill>
            <a:ln>
              <a:noFill/>
            </a:ln>
            <a:effectLst/>
          </p:spPr>
          <p:txBody>
            <a:bodyPr lIns="27000" rIns="27000" anchor="ctr"/>
            <a:lstStyle/>
            <a:p>
              <a:pPr marL="136922" lvl="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Réseau privé et plateformes </a:t>
              </a:r>
              <a:r>
                <a:rPr lang="fr-FR" sz="900" dirty="0" err="1">
                  <a:solidFill>
                    <a:schemeClr val="tx2"/>
                  </a:solidFill>
                  <a:latin typeface="Calibri" charset="0"/>
                  <a:ea typeface="Arial" charset="0"/>
                  <a:cs typeface="Arial" charset="0"/>
                </a:rPr>
                <a:t>Sopra</a:t>
              </a:r>
              <a:r>
                <a:rPr lang="fr-FR" sz="900" dirty="0">
                  <a:solidFill>
                    <a:schemeClr val="tx2"/>
                  </a:solidFill>
                  <a:latin typeface="Calibri" charset="0"/>
                  <a:ea typeface="Arial" charset="0"/>
                  <a:cs typeface="Arial" charset="0"/>
                </a:rPr>
                <a:t> </a:t>
              </a:r>
              <a:r>
                <a:rPr lang="fr-FR" sz="900" dirty="0" err="1">
                  <a:solidFill>
                    <a:schemeClr val="tx2"/>
                  </a:solidFill>
                  <a:latin typeface="Calibri" charset="0"/>
                  <a:ea typeface="Arial" charset="0"/>
                  <a:cs typeface="Arial" charset="0"/>
                </a:rPr>
                <a:t>Steria</a:t>
              </a:r>
              <a:r>
                <a:rPr lang="fr-FR" sz="900" dirty="0">
                  <a:solidFill>
                    <a:schemeClr val="tx2"/>
                  </a:solidFill>
                  <a:latin typeface="Calibri" charset="0"/>
                  <a:ea typeface="Arial" charset="0"/>
                  <a:cs typeface="Arial" charset="0"/>
                </a:rPr>
                <a:t> Group à l’état de l’art en termes de sécurité logique et physique </a:t>
              </a:r>
            </a:p>
            <a:p>
              <a:pPr marL="136922" lvl="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Possibilité de réseau dédié client (logiquement ou physiquement)</a:t>
              </a:r>
            </a:p>
          </p:txBody>
        </p:sp>
        <p:sp>
          <p:nvSpPr>
            <p:cNvPr id="20" name="Rectangle 169"/>
            <p:cNvSpPr/>
            <p:nvPr/>
          </p:nvSpPr>
          <p:spPr>
            <a:xfrm>
              <a:off x="831073" y="3219822"/>
              <a:ext cx="6040613" cy="286232"/>
            </a:xfrm>
            <a:prstGeom prst="rect">
              <a:avLst/>
            </a:prstGeom>
          </p:spPr>
          <p:txBody>
            <a:bodyPr wrap="square">
              <a:spAutoFit/>
            </a:bodyPr>
            <a:lstStyle/>
            <a:p>
              <a:pPr marL="0" lvl="1" indent="0" defTabSz="601266">
                <a:lnSpc>
                  <a:spcPct val="90000"/>
                </a:lnSpc>
                <a:spcAft>
                  <a:spcPts val="450"/>
                </a:spcAft>
                <a:buClr>
                  <a:schemeClr val="accent1"/>
                </a:buClr>
                <a:buSzPct val="75000"/>
                <a:defRPr/>
              </a:pPr>
              <a:r>
                <a:rPr lang="fr-FR" sz="1400" dirty="0">
                  <a:cs typeface="+mn-ea"/>
                </a:rPr>
                <a:t>Une infrastructure réseau permettant de répondre à différents niveaux de sécurité </a:t>
              </a:r>
            </a:p>
          </p:txBody>
        </p:sp>
      </p:grpSp>
      <p:grpSp>
        <p:nvGrpSpPr>
          <p:cNvPr id="22" name="Groupe 143"/>
          <p:cNvGrpSpPr/>
          <p:nvPr/>
        </p:nvGrpSpPr>
        <p:grpSpPr>
          <a:xfrm>
            <a:off x="8326644" y="220270"/>
            <a:ext cx="526415" cy="524625"/>
            <a:chOff x="3915097" y="4285102"/>
            <a:chExt cx="1355725" cy="1228725"/>
          </a:xfrm>
        </p:grpSpPr>
        <p:sp>
          <p:nvSpPr>
            <p:cNvPr id="23" name="Freeform 13"/>
            <p:cNvSpPr>
              <a:spLocks/>
            </p:cNvSpPr>
            <p:nvPr/>
          </p:nvSpPr>
          <p:spPr bwMode="auto">
            <a:xfrm>
              <a:off x="3915097" y="4285102"/>
              <a:ext cx="1355725" cy="1228725"/>
            </a:xfrm>
            <a:custGeom>
              <a:avLst/>
              <a:gdLst>
                <a:gd name="T0" fmla="*/ 428 w 854"/>
                <a:gd name="T1" fmla="*/ 0 h 774"/>
                <a:gd name="T2" fmla="*/ 491 w 854"/>
                <a:gd name="T3" fmla="*/ 4 h 774"/>
                <a:gd name="T4" fmla="*/ 550 w 854"/>
                <a:gd name="T5" fmla="*/ 12 h 774"/>
                <a:gd name="T6" fmla="*/ 604 w 854"/>
                <a:gd name="T7" fmla="*/ 27 h 774"/>
                <a:gd name="T8" fmla="*/ 654 w 854"/>
                <a:gd name="T9" fmla="*/ 48 h 774"/>
                <a:gd name="T10" fmla="*/ 698 w 854"/>
                <a:gd name="T11" fmla="*/ 74 h 774"/>
                <a:gd name="T12" fmla="*/ 739 w 854"/>
                <a:gd name="T13" fmla="*/ 109 h 774"/>
                <a:gd name="T14" fmla="*/ 774 w 854"/>
                <a:gd name="T15" fmla="*/ 147 h 774"/>
                <a:gd name="T16" fmla="*/ 803 w 854"/>
                <a:gd name="T17" fmla="*/ 188 h 774"/>
                <a:gd name="T18" fmla="*/ 825 w 854"/>
                <a:gd name="T19" fmla="*/ 232 h 774"/>
                <a:gd name="T20" fmla="*/ 841 w 854"/>
                <a:gd name="T21" fmla="*/ 280 h 774"/>
                <a:gd name="T22" fmla="*/ 851 w 854"/>
                <a:gd name="T23" fmla="*/ 333 h 774"/>
                <a:gd name="T24" fmla="*/ 854 w 854"/>
                <a:gd name="T25" fmla="*/ 387 h 774"/>
                <a:gd name="T26" fmla="*/ 851 w 854"/>
                <a:gd name="T27" fmla="*/ 443 h 774"/>
                <a:gd name="T28" fmla="*/ 841 w 854"/>
                <a:gd name="T29" fmla="*/ 494 h 774"/>
                <a:gd name="T30" fmla="*/ 825 w 854"/>
                <a:gd name="T31" fmla="*/ 543 h 774"/>
                <a:gd name="T32" fmla="*/ 802 w 854"/>
                <a:gd name="T33" fmla="*/ 588 h 774"/>
                <a:gd name="T34" fmla="*/ 774 w 854"/>
                <a:gd name="T35" fmla="*/ 629 h 774"/>
                <a:gd name="T36" fmla="*/ 737 w 854"/>
                <a:gd name="T37" fmla="*/ 667 h 774"/>
                <a:gd name="T38" fmla="*/ 696 w 854"/>
                <a:gd name="T39" fmla="*/ 700 h 774"/>
                <a:gd name="T40" fmla="*/ 650 w 854"/>
                <a:gd name="T41" fmla="*/ 726 h 774"/>
                <a:gd name="T42" fmla="*/ 601 w 854"/>
                <a:gd name="T43" fmla="*/ 747 h 774"/>
                <a:gd name="T44" fmla="*/ 547 w 854"/>
                <a:gd name="T45" fmla="*/ 762 h 774"/>
                <a:gd name="T46" fmla="*/ 489 w 854"/>
                <a:gd name="T47" fmla="*/ 770 h 774"/>
                <a:gd name="T48" fmla="*/ 425 w 854"/>
                <a:gd name="T49" fmla="*/ 774 h 774"/>
                <a:gd name="T50" fmla="*/ 362 w 854"/>
                <a:gd name="T51" fmla="*/ 770 h 774"/>
                <a:gd name="T52" fmla="*/ 305 w 854"/>
                <a:gd name="T53" fmla="*/ 762 h 774"/>
                <a:gd name="T54" fmla="*/ 250 w 854"/>
                <a:gd name="T55" fmla="*/ 747 h 774"/>
                <a:gd name="T56" fmla="*/ 201 w 854"/>
                <a:gd name="T57" fmla="*/ 726 h 774"/>
                <a:gd name="T58" fmla="*/ 155 w 854"/>
                <a:gd name="T59" fmla="*/ 700 h 774"/>
                <a:gd name="T60" fmla="*/ 115 w 854"/>
                <a:gd name="T61" fmla="*/ 667 h 774"/>
                <a:gd name="T62" fmla="*/ 79 w 854"/>
                <a:gd name="T63" fmla="*/ 629 h 774"/>
                <a:gd name="T64" fmla="*/ 51 w 854"/>
                <a:gd name="T65" fmla="*/ 588 h 774"/>
                <a:gd name="T66" fmla="*/ 28 w 854"/>
                <a:gd name="T67" fmla="*/ 543 h 774"/>
                <a:gd name="T68" fmla="*/ 13 w 854"/>
                <a:gd name="T69" fmla="*/ 494 h 774"/>
                <a:gd name="T70" fmla="*/ 3 w 854"/>
                <a:gd name="T71" fmla="*/ 443 h 774"/>
                <a:gd name="T72" fmla="*/ 0 w 854"/>
                <a:gd name="T73" fmla="*/ 387 h 774"/>
                <a:gd name="T74" fmla="*/ 3 w 854"/>
                <a:gd name="T75" fmla="*/ 333 h 774"/>
                <a:gd name="T76" fmla="*/ 13 w 854"/>
                <a:gd name="T77" fmla="*/ 280 h 774"/>
                <a:gd name="T78" fmla="*/ 30 w 854"/>
                <a:gd name="T79" fmla="*/ 232 h 774"/>
                <a:gd name="T80" fmla="*/ 51 w 854"/>
                <a:gd name="T81" fmla="*/ 188 h 774"/>
                <a:gd name="T82" fmla="*/ 81 w 854"/>
                <a:gd name="T83" fmla="*/ 147 h 774"/>
                <a:gd name="T84" fmla="*/ 117 w 854"/>
                <a:gd name="T85" fmla="*/ 109 h 774"/>
                <a:gd name="T86" fmla="*/ 158 w 854"/>
                <a:gd name="T87" fmla="*/ 74 h 774"/>
                <a:gd name="T88" fmla="*/ 203 w 854"/>
                <a:gd name="T89" fmla="*/ 48 h 774"/>
                <a:gd name="T90" fmla="*/ 254 w 854"/>
                <a:gd name="T91" fmla="*/ 27 h 774"/>
                <a:gd name="T92" fmla="*/ 306 w 854"/>
                <a:gd name="T93" fmla="*/ 12 h 774"/>
                <a:gd name="T94" fmla="*/ 366 w 854"/>
                <a:gd name="T95" fmla="*/ 4 h 774"/>
                <a:gd name="T96" fmla="*/ 428 w 854"/>
                <a:gd name="T97"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4" h="774">
                  <a:moveTo>
                    <a:pt x="428" y="0"/>
                  </a:moveTo>
                  <a:lnTo>
                    <a:pt x="491" y="4"/>
                  </a:lnTo>
                  <a:lnTo>
                    <a:pt x="550" y="12"/>
                  </a:lnTo>
                  <a:lnTo>
                    <a:pt x="604" y="27"/>
                  </a:lnTo>
                  <a:lnTo>
                    <a:pt x="654" y="48"/>
                  </a:lnTo>
                  <a:lnTo>
                    <a:pt x="698" y="74"/>
                  </a:lnTo>
                  <a:lnTo>
                    <a:pt x="739" y="109"/>
                  </a:lnTo>
                  <a:lnTo>
                    <a:pt x="774" y="147"/>
                  </a:lnTo>
                  <a:lnTo>
                    <a:pt x="803" y="188"/>
                  </a:lnTo>
                  <a:lnTo>
                    <a:pt x="825" y="232"/>
                  </a:lnTo>
                  <a:lnTo>
                    <a:pt x="841" y="280"/>
                  </a:lnTo>
                  <a:lnTo>
                    <a:pt x="851" y="333"/>
                  </a:lnTo>
                  <a:lnTo>
                    <a:pt x="854" y="387"/>
                  </a:lnTo>
                  <a:lnTo>
                    <a:pt x="851" y="443"/>
                  </a:lnTo>
                  <a:lnTo>
                    <a:pt x="841" y="494"/>
                  </a:lnTo>
                  <a:lnTo>
                    <a:pt x="825" y="543"/>
                  </a:lnTo>
                  <a:lnTo>
                    <a:pt x="802" y="588"/>
                  </a:lnTo>
                  <a:lnTo>
                    <a:pt x="774" y="629"/>
                  </a:lnTo>
                  <a:lnTo>
                    <a:pt x="737" y="667"/>
                  </a:lnTo>
                  <a:lnTo>
                    <a:pt x="696" y="700"/>
                  </a:lnTo>
                  <a:lnTo>
                    <a:pt x="650" y="726"/>
                  </a:lnTo>
                  <a:lnTo>
                    <a:pt x="601" y="747"/>
                  </a:lnTo>
                  <a:lnTo>
                    <a:pt x="547" y="762"/>
                  </a:lnTo>
                  <a:lnTo>
                    <a:pt x="489" y="770"/>
                  </a:lnTo>
                  <a:lnTo>
                    <a:pt x="425" y="774"/>
                  </a:lnTo>
                  <a:lnTo>
                    <a:pt x="362" y="770"/>
                  </a:lnTo>
                  <a:lnTo>
                    <a:pt x="305" y="762"/>
                  </a:lnTo>
                  <a:lnTo>
                    <a:pt x="250" y="747"/>
                  </a:lnTo>
                  <a:lnTo>
                    <a:pt x="201" y="726"/>
                  </a:lnTo>
                  <a:lnTo>
                    <a:pt x="155" y="700"/>
                  </a:lnTo>
                  <a:lnTo>
                    <a:pt x="115" y="667"/>
                  </a:lnTo>
                  <a:lnTo>
                    <a:pt x="79" y="629"/>
                  </a:lnTo>
                  <a:lnTo>
                    <a:pt x="51" y="588"/>
                  </a:lnTo>
                  <a:lnTo>
                    <a:pt x="28" y="543"/>
                  </a:lnTo>
                  <a:lnTo>
                    <a:pt x="13" y="494"/>
                  </a:lnTo>
                  <a:lnTo>
                    <a:pt x="3" y="443"/>
                  </a:lnTo>
                  <a:lnTo>
                    <a:pt x="0" y="387"/>
                  </a:lnTo>
                  <a:lnTo>
                    <a:pt x="3" y="333"/>
                  </a:lnTo>
                  <a:lnTo>
                    <a:pt x="13" y="280"/>
                  </a:lnTo>
                  <a:lnTo>
                    <a:pt x="30" y="232"/>
                  </a:lnTo>
                  <a:lnTo>
                    <a:pt x="51" y="188"/>
                  </a:lnTo>
                  <a:lnTo>
                    <a:pt x="81" y="147"/>
                  </a:lnTo>
                  <a:lnTo>
                    <a:pt x="117" y="109"/>
                  </a:lnTo>
                  <a:lnTo>
                    <a:pt x="158" y="74"/>
                  </a:lnTo>
                  <a:lnTo>
                    <a:pt x="203" y="48"/>
                  </a:lnTo>
                  <a:lnTo>
                    <a:pt x="254" y="27"/>
                  </a:lnTo>
                  <a:lnTo>
                    <a:pt x="306" y="12"/>
                  </a:lnTo>
                  <a:lnTo>
                    <a:pt x="366" y="4"/>
                  </a:lnTo>
                  <a:lnTo>
                    <a:pt x="428" y="0"/>
                  </a:lnTo>
                  <a:close/>
                </a:path>
              </a:pathLst>
            </a:custGeom>
            <a:solidFill>
              <a:srgbClr val="CF022B"/>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defTabSz="746768">
                <a:defRPr/>
              </a:pPr>
              <a:endParaRPr lang="es-ES" sz="1500" kern="0" dirty="0">
                <a:solidFill>
                  <a:srgbClr val="CF022B"/>
                </a:solidFill>
              </a:endParaRPr>
            </a:p>
          </p:txBody>
        </p:sp>
        <p:grpSp>
          <p:nvGrpSpPr>
            <p:cNvPr id="24" name="Groupe 145"/>
            <p:cNvGrpSpPr/>
            <p:nvPr/>
          </p:nvGrpSpPr>
          <p:grpSpPr>
            <a:xfrm>
              <a:off x="4178622" y="4550214"/>
              <a:ext cx="828675" cy="698501"/>
              <a:chOff x="6008688" y="4552950"/>
              <a:chExt cx="828675" cy="698501"/>
            </a:xfrm>
          </p:grpSpPr>
          <p:sp>
            <p:nvSpPr>
              <p:cNvPr id="28" name="Freeform 7"/>
              <p:cNvSpPr>
                <a:spLocks noEditPoints="1"/>
              </p:cNvSpPr>
              <p:nvPr/>
            </p:nvSpPr>
            <p:spPr bwMode="auto">
              <a:xfrm>
                <a:off x="6037263" y="4552950"/>
                <a:ext cx="771525" cy="558800"/>
              </a:xfrm>
              <a:custGeom>
                <a:avLst/>
                <a:gdLst>
                  <a:gd name="T0" fmla="*/ 211 w 1943"/>
                  <a:gd name="T1" fmla="*/ 177 h 1407"/>
                  <a:gd name="T2" fmla="*/ 191 w 1943"/>
                  <a:gd name="T3" fmla="*/ 188 h 1407"/>
                  <a:gd name="T4" fmla="*/ 178 w 1943"/>
                  <a:gd name="T5" fmla="*/ 208 h 1407"/>
                  <a:gd name="T6" fmla="*/ 177 w 1943"/>
                  <a:gd name="T7" fmla="*/ 1186 h 1407"/>
                  <a:gd name="T8" fmla="*/ 184 w 1943"/>
                  <a:gd name="T9" fmla="*/ 1208 h 1407"/>
                  <a:gd name="T10" fmla="*/ 200 w 1943"/>
                  <a:gd name="T11" fmla="*/ 1224 h 1407"/>
                  <a:gd name="T12" fmla="*/ 222 w 1943"/>
                  <a:gd name="T13" fmla="*/ 1231 h 1407"/>
                  <a:gd name="T14" fmla="*/ 1734 w 1943"/>
                  <a:gd name="T15" fmla="*/ 1228 h 1407"/>
                  <a:gd name="T16" fmla="*/ 1754 w 1943"/>
                  <a:gd name="T17" fmla="*/ 1217 h 1407"/>
                  <a:gd name="T18" fmla="*/ 1765 w 1943"/>
                  <a:gd name="T19" fmla="*/ 1197 h 1407"/>
                  <a:gd name="T20" fmla="*/ 1766 w 1943"/>
                  <a:gd name="T21" fmla="*/ 219 h 1407"/>
                  <a:gd name="T22" fmla="*/ 1761 w 1943"/>
                  <a:gd name="T23" fmla="*/ 198 h 1407"/>
                  <a:gd name="T24" fmla="*/ 1745 w 1943"/>
                  <a:gd name="T25" fmla="*/ 182 h 1407"/>
                  <a:gd name="T26" fmla="*/ 1723 w 1943"/>
                  <a:gd name="T27" fmla="*/ 176 h 1407"/>
                  <a:gd name="T28" fmla="*/ 222 w 1943"/>
                  <a:gd name="T29" fmla="*/ 0 h 1407"/>
                  <a:gd name="T30" fmla="*/ 1758 w 1943"/>
                  <a:gd name="T31" fmla="*/ 3 h 1407"/>
                  <a:gd name="T32" fmla="*/ 1823 w 1943"/>
                  <a:gd name="T33" fmla="*/ 24 h 1407"/>
                  <a:gd name="T34" fmla="*/ 1879 w 1943"/>
                  <a:gd name="T35" fmla="*/ 64 h 1407"/>
                  <a:gd name="T36" fmla="*/ 1920 w 1943"/>
                  <a:gd name="T37" fmla="*/ 120 h 1407"/>
                  <a:gd name="T38" fmla="*/ 1941 w 1943"/>
                  <a:gd name="T39" fmla="*/ 184 h 1407"/>
                  <a:gd name="T40" fmla="*/ 1943 w 1943"/>
                  <a:gd name="T41" fmla="*/ 1186 h 1407"/>
                  <a:gd name="T42" fmla="*/ 1933 w 1943"/>
                  <a:gd name="T43" fmla="*/ 1254 h 1407"/>
                  <a:gd name="T44" fmla="*/ 1902 w 1943"/>
                  <a:gd name="T45" fmla="*/ 1314 h 1407"/>
                  <a:gd name="T46" fmla="*/ 1852 w 1943"/>
                  <a:gd name="T47" fmla="*/ 1365 h 1407"/>
                  <a:gd name="T48" fmla="*/ 1791 w 1943"/>
                  <a:gd name="T49" fmla="*/ 1396 h 1407"/>
                  <a:gd name="T50" fmla="*/ 1723 w 1943"/>
                  <a:gd name="T51" fmla="*/ 1407 h 1407"/>
                  <a:gd name="T52" fmla="*/ 187 w 1943"/>
                  <a:gd name="T53" fmla="*/ 1403 h 1407"/>
                  <a:gd name="T54" fmla="*/ 122 w 1943"/>
                  <a:gd name="T55" fmla="*/ 1383 h 1407"/>
                  <a:gd name="T56" fmla="*/ 66 w 1943"/>
                  <a:gd name="T57" fmla="*/ 1341 h 1407"/>
                  <a:gd name="T58" fmla="*/ 24 w 1943"/>
                  <a:gd name="T59" fmla="*/ 1285 h 1407"/>
                  <a:gd name="T60" fmla="*/ 4 w 1943"/>
                  <a:gd name="T61" fmla="*/ 1221 h 1407"/>
                  <a:gd name="T62" fmla="*/ 0 w 1943"/>
                  <a:gd name="T63" fmla="*/ 219 h 1407"/>
                  <a:gd name="T64" fmla="*/ 11 w 1943"/>
                  <a:gd name="T65" fmla="*/ 151 h 1407"/>
                  <a:gd name="T66" fmla="*/ 42 w 1943"/>
                  <a:gd name="T67" fmla="*/ 91 h 1407"/>
                  <a:gd name="T68" fmla="*/ 93 w 1943"/>
                  <a:gd name="T69" fmla="*/ 41 h 1407"/>
                  <a:gd name="T70" fmla="*/ 153 w 1943"/>
                  <a:gd name="T71" fmla="*/ 10 h 1407"/>
                  <a:gd name="T72" fmla="*/ 222 w 1943"/>
                  <a:gd name="T73"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3" h="1407">
                    <a:moveTo>
                      <a:pt x="222" y="176"/>
                    </a:moveTo>
                    <a:lnTo>
                      <a:pt x="211" y="177"/>
                    </a:lnTo>
                    <a:lnTo>
                      <a:pt x="200" y="182"/>
                    </a:lnTo>
                    <a:lnTo>
                      <a:pt x="191" y="188"/>
                    </a:lnTo>
                    <a:lnTo>
                      <a:pt x="184" y="198"/>
                    </a:lnTo>
                    <a:lnTo>
                      <a:pt x="178" y="208"/>
                    </a:lnTo>
                    <a:lnTo>
                      <a:pt x="177" y="219"/>
                    </a:lnTo>
                    <a:lnTo>
                      <a:pt x="177" y="1186"/>
                    </a:lnTo>
                    <a:lnTo>
                      <a:pt x="178" y="1197"/>
                    </a:lnTo>
                    <a:lnTo>
                      <a:pt x="184" y="1208"/>
                    </a:lnTo>
                    <a:lnTo>
                      <a:pt x="191" y="1217"/>
                    </a:lnTo>
                    <a:lnTo>
                      <a:pt x="200" y="1224"/>
                    </a:lnTo>
                    <a:lnTo>
                      <a:pt x="211" y="1228"/>
                    </a:lnTo>
                    <a:lnTo>
                      <a:pt x="222" y="1231"/>
                    </a:lnTo>
                    <a:lnTo>
                      <a:pt x="1723" y="1231"/>
                    </a:lnTo>
                    <a:lnTo>
                      <a:pt x="1734" y="1228"/>
                    </a:lnTo>
                    <a:lnTo>
                      <a:pt x="1745" y="1224"/>
                    </a:lnTo>
                    <a:lnTo>
                      <a:pt x="1754" y="1217"/>
                    </a:lnTo>
                    <a:lnTo>
                      <a:pt x="1761" y="1208"/>
                    </a:lnTo>
                    <a:lnTo>
                      <a:pt x="1765" y="1197"/>
                    </a:lnTo>
                    <a:lnTo>
                      <a:pt x="1766" y="1186"/>
                    </a:lnTo>
                    <a:lnTo>
                      <a:pt x="1766" y="219"/>
                    </a:lnTo>
                    <a:lnTo>
                      <a:pt x="1765" y="208"/>
                    </a:lnTo>
                    <a:lnTo>
                      <a:pt x="1761" y="198"/>
                    </a:lnTo>
                    <a:lnTo>
                      <a:pt x="1754" y="188"/>
                    </a:lnTo>
                    <a:lnTo>
                      <a:pt x="1745" y="182"/>
                    </a:lnTo>
                    <a:lnTo>
                      <a:pt x="1734" y="177"/>
                    </a:lnTo>
                    <a:lnTo>
                      <a:pt x="1723" y="176"/>
                    </a:lnTo>
                    <a:lnTo>
                      <a:pt x="222" y="176"/>
                    </a:lnTo>
                    <a:close/>
                    <a:moveTo>
                      <a:pt x="222" y="0"/>
                    </a:moveTo>
                    <a:lnTo>
                      <a:pt x="1723" y="0"/>
                    </a:lnTo>
                    <a:lnTo>
                      <a:pt x="1758" y="3"/>
                    </a:lnTo>
                    <a:lnTo>
                      <a:pt x="1791" y="10"/>
                    </a:lnTo>
                    <a:lnTo>
                      <a:pt x="1823" y="24"/>
                    </a:lnTo>
                    <a:lnTo>
                      <a:pt x="1852" y="41"/>
                    </a:lnTo>
                    <a:lnTo>
                      <a:pt x="1879" y="64"/>
                    </a:lnTo>
                    <a:lnTo>
                      <a:pt x="1902" y="91"/>
                    </a:lnTo>
                    <a:lnTo>
                      <a:pt x="1920" y="120"/>
                    </a:lnTo>
                    <a:lnTo>
                      <a:pt x="1933" y="151"/>
                    </a:lnTo>
                    <a:lnTo>
                      <a:pt x="1941" y="184"/>
                    </a:lnTo>
                    <a:lnTo>
                      <a:pt x="1943" y="219"/>
                    </a:lnTo>
                    <a:lnTo>
                      <a:pt x="1943" y="1186"/>
                    </a:lnTo>
                    <a:lnTo>
                      <a:pt x="1941" y="1221"/>
                    </a:lnTo>
                    <a:lnTo>
                      <a:pt x="1933" y="1254"/>
                    </a:lnTo>
                    <a:lnTo>
                      <a:pt x="1920" y="1285"/>
                    </a:lnTo>
                    <a:lnTo>
                      <a:pt x="1902" y="1314"/>
                    </a:lnTo>
                    <a:lnTo>
                      <a:pt x="1879" y="1341"/>
                    </a:lnTo>
                    <a:lnTo>
                      <a:pt x="1852" y="1365"/>
                    </a:lnTo>
                    <a:lnTo>
                      <a:pt x="1823" y="1383"/>
                    </a:lnTo>
                    <a:lnTo>
                      <a:pt x="1791" y="1396"/>
                    </a:lnTo>
                    <a:lnTo>
                      <a:pt x="1758" y="1403"/>
                    </a:lnTo>
                    <a:lnTo>
                      <a:pt x="1723" y="1407"/>
                    </a:lnTo>
                    <a:lnTo>
                      <a:pt x="222" y="1407"/>
                    </a:lnTo>
                    <a:lnTo>
                      <a:pt x="187" y="1403"/>
                    </a:lnTo>
                    <a:lnTo>
                      <a:pt x="153" y="1396"/>
                    </a:lnTo>
                    <a:lnTo>
                      <a:pt x="122" y="1383"/>
                    </a:lnTo>
                    <a:lnTo>
                      <a:pt x="93" y="1365"/>
                    </a:lnTo>
                    <a:lnTo>
                      <a:pt x="66" y="1341"/>
                    </a:lnTo>
                    <a:lnTo>
                      <a:pt x="42" y="1314"/>
                    </a:lnTo>
                    <a:lnTo>
                      <a:pt x="24" y="1285"/>
                    </a:lnTo>
                    <a:lnTo>
                      <a:pt x="11" y="1254"/>
                    </a:lnTo>
                    <a:lnTo>
                      <a:pt x="4" y="1221"/>
                    </a:lnTo>
                    <a:lnTo>
                      <a:pt x="0" y="1186"/>
                    </a:lnTo>
                    <a:lnTo>
                      <a:pt x="0" y="219"/>
                    </a:lnTo>
                    <a:lnTo>
                      <a:pt x="4" y="184"/>
                    </a:lnTo>
                    <a:lnTo>
                      <a:pt x="11" y="151"/>
                    </a:lnTo>
                    <a:lnTo>
                      <a:pt x="24" y="120"/>
                    </a:lnTo>
                    <a:lnTo>
                      <a:pt x="42" y="91"/>
                    </a:lnTo>
                    <a:lnTo>
                      <a:pt x="66" y="64"/>
                    </a:lnTo>
                    <a:lnTo>
                      <a:pt x="93" y="41"/>
                    </a:lnTo>
                    <a:lnTo>
                      <a:pt x="122" y="24"/>
                    </a:lnTo>
                    <a:lnTo>
                      <a:pt x="153" y="10"/>
                    </a:lnTo>
                    <a:lnTo>
                      <a:pt x="187" y="3"/>
                    </a:lnTo>
                    <a:lnTo>
                      <a:pt x="222"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defTabSz="746768">
                  <a:defRPr/>
                </a:pPr>
                <a:endParaRPr lang="es-ES" sz="1500" kern="0" dirty="0">
                  <a:solidFill>
                    <a:srgbClr val="CF022B"/>
                  </a:solidFill>
                </a:endParaRPr>
              </a:p>
            </p:txBody>
          </p:sp>
          <p:sp>
            <p:nvSpPr>
              <p:cNvPr id="29" name="Freeform 8"/>
              <p:cNvSpPr>
                <a:spLocks noEditPoints="1"/>
              </p:cNvSpPr>
              <p:nvPr/>
            </p:nvSpPr>
            <p:spPr bwMode="auto">
              <a:xfrm>
                <a:off x="6008688" y="5164138"/>
                <a:ext cx="828675" cy="87313"/>
              </a:xfrm>
              <a:custGeom>
                <a:avLst/>
                <a:gdLst>
                  <a:gd name="T0" fmla="*/ 1784 w 2089"/>
                  <a:gd name="T1" fmla="*/ 64 h 217"/>
                  <a:gd name="T2" fmla="*/ 1769 w 2089"/>
                  <a:gd name="T3" fmla="*/ 66 h 217"/>
                  <a:gd name="T4" fmla="*/ 1756 w 2089"/>
                  <a:gd name="T5" fmla="*/ 71 h 217"/>
                  <a:gd name="T6" fmla="*/ 1747 w 2089"/>
                  <a:gd name="T7" fmla="*/ 80 h 217"/>
                  <a:gd name="T8" fmla="*/ 1742 w 2089"/>
                  <a:gd name="T9" fmla="*/ 91 h 217"/>
                  <a:gd name="T10" fmla="*/ 1740 w 2089"/>
                  <a:gd name="T11" fmla="*/ 107 h 217"/>
                  <a:gd name="T12" fmla="*/ 1742 w 2089"/>
                  <a:gd name="T13" fmla="*/ 121 h 217"/>
                  <a:gd name="T14" fmla="*/ 1747 w 2089"/>
                  <a:gd name="T15" fmla="*/ 133 h 217"/>
                  <a:gd name="T16" fmla="*/ 1756 w 2089"/>
                  <a:gd name="T17" fmla="*/ 141 h 217"/>
                  <a:gd name="T18" fmla="*/ 1769 w 2089"/>
                  <a:gd name="T19" fmla="*/ 146 h 217"/>
                  <a:gd name="T20" fmla="*/ 1784 w 2089"/>
                  <a:gd name="T21" fmla="*/ 148 h 217"/>
                  <a:gd name="T22" fmla="*/ 1860 w 2089"/>
                  <a:gd name="T23" fmla="*/ 148 h 217"/>
                  <a:gd name="T24" fmla="*/ 1876 w 2089"/>
                  <a:gd name="T25" fmla="*/ 146 h 217"/>
                  <a:gd name="T26" fmla="*/ 1888 w 2089"/>
                  <a:gd name="T27" fmla="*/ 141 h 217"/>
                  <a:gd name="T28" fmla="*/ 1898 w 2089"/>
                  <a:gd name="T29" fmla="*/ 133 h 217"/>
                  <a:gd name="T30" fmla="*/ 1903 w 2089"/>
                  <a:gd name="T31" fmla="*/ 121 h 217"/>
                  <a:gd name="T32" fmla="*/ 1905 w 2089"/>
                  <a:gd name="T33" fmla="*/ 107 h 217"/>
                  <a:gd name="T34" fmla="*/ 1903 w 2089"/>
                  <a:gd name="T35" fmla="*/ 91 h 217"/>
                  <a:gd name="T36" fmla="*/ 1898 w 2089"/>
                  <a:gd name="T37" fmla="*/ 80 h 217"/>
                  <a:gd name="T38" fmla="*/ 1888 w 2089"/>
                  <a:gd name="T39" fmla="*/ 71 h 217"/>
                  <a:gd name="T40" fmla="*/ 1876 w 2089"/>
                  <a:gd name="T41" fmla="*/ 66 h 217"/>
                  <a:gd name="T42" fmla="*/ 1860 w 2089"/>
                  <a:gd name="T43" fmla="*/ 64 h 217"/>
                  <a:gd name="T44" fmla="*/ 1784 w 2089"/>
                  <a:gd name="T45" fmla="*/ 64 h 217"/>
                  <a:gd name="T46" fmla="*/ 0 w 2089"/>
                  <a:gd name="T47" fmla="*/ 0 h 217"/>
                  <a:gd name="T48" fmla="*/ 2089 w 2089"/>
                  <a:gd name="T49" fmla="*/ 0 h 217"/>
                  <a:gd name="T50" fmla="*/ 2089 w 2089"/>
                  <a:gd name="T51" fmla="*/ 86 h 217"/>
                  <a:gd name="T52" fmla="*/ 2086 w 2089"/>
                  <a:gd name="T53" fmla="*/ 107 h 217"/>
                  <a:gd name="T54" fmla="*/ 2079 w 2089"/>
                  <a:gd name="T55" fmla="*/ 127 h 217"/>
                  <a:gd name="T56" fmla="*/ 2065 w 2089"/>
                  <a:gd name="T57" fmla="*/ 146 h 217"/>
                  <a:gd name="T58" fmla="*/ 2047 w 2089"/>
                  <a:gd name="T59" fmla="*/ 164 h 217"/>
                  <a:gd name="T60" fmla="*/ 2024 w 2089"/>
                  <a:gd name="T61" fmla="*/ 179 h 217"/>
                  <a:gd name="T62" fmla="*/ 1990 w 2089"/>
                  <a:gd name="T63" fmla="*/ 196 h 217"/>
                  <a:gd name="T64" fmla="*/ 1953 w 2089"/>
                  <a:gd name="T65" fmla="*/ 208 h 217"/>
                  <a:gd name="T66" fmla="*/ 1912 w 2089"/>
                  <a:gd name="T67" fmla="*/ 215 h 217"/>
                  <a:gd name="T68" fmla="*/ 1868 w 2089"/>
                  <a:gd name="T69" fmla="*/ 217 h 217"/>
                  <a:gd name="T70" fmla="*/ 220 w 2089"/>
                  <a:gd name="T71" fmla="*/ 217 h 217"/>
                  <a:gd name="T72" fmla="*/ 176 w 2089"/>
                  <a:gd name="T73" fmla="*/ 215 h 217"/>
                  <a:gd name="T74" fmla="*/ 136 w 2089"/>
                  <a:gd name="T75" fmla="*/ 208 h 217"/>
                  <a:gd name="T76" fmla="*/ 98 w 2089"/>
                  <a:gd name="T77" fmla="*/ 196 h 217"/>
                  <a:gd name="T78" fmla="*/ 64 w 2089"/>
                  <a:gd name="T79" fmla="*/ 179 h 217"/>
                  <a:gd name="T80" fmla="*/ 41 w 2089"/>
                  <a:gd name="T81" fmla="*/ 164 h 217"/>
                  <a:gd name="T82" fmla="*/ 23 w 2089"/>
                  <a:gd name="T83" fmla="*/ 146 h 217"/>
                  <a:gd name="T84" fmla="*/ 10 w 2089"/>
                  <a:gd name="T85" fmla="*/ 127 h 217"/>
                  <a:gd name="T86" fmla="*/ 2 w 2089"/>
                  <a:gd name="T87" fmla="*/ 107 h 217"/>
                  <a:gd name="T88" fmla="*/ 0 w 2089"/>
                  <a:gd name="T89" fmla="*/ 86 h 217"/>
                  <a:gd name="T90" fmla="*/ 0 w 2089"/>
                  <a:gd name="T9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89" h="217">
                    <a:moveTo>
                      <a:pt x="1784" y="64"/>
                    </a:moveTo>
                    <a:lnTo>
                      <a:pt x="1769" y="66"/>
                    </a:lnTo>
                    <a:lnTo>
                      <a:pt x="1756" y="71"/>
                    </a:lnTo>
                    <a:lnTo>
                      <a:pt x="1747" y="80"/>
                    </a:lnTo>
                    <a:lnTo>
                      <a:pt x="1742" y="91"/>
                    </a:lnTo>
                    <a:lnTo>
                      <a:pt x="1740" y="107"/>
                    </a:lnTo>
                    <a:lnTo>
                      <a:pt x="1742" y="121"/>
                    </a:lnTo>
                    <a:lnTo>
                      <a:pt x="1747" y="133"/>
                    </a:lnTo>
                    <a:lnTo>
                      <a:pt x="1756" y="141"/>
                    </a:lnTo>
                    <a:lnTo>
                      <a:pt x="1769" y="146"/>
                    </a:lnTo>
                    <a:lnTo>
                      <a:pt x="1784" y="148"/>
                    </a:lnTo>
                    <a:lnTo>
                      <a:pt x="1860" y="148"/>
                    </a:lnTo>
                    <a:lnTo>
                      <a:pt x="1876" y="146"/>
                    </a:lnTo>
                    <a:lnTo>
                      <a:pt x="1888" y="141"/>
                    </a:lnTo>
                    <a:lnTo>
                      <a:pt x="1898" y="133"/>
                    </a:lnTo>
                    <a:lnTo>
                      <a:pt x="1903" y="121"/>
                    </a:lnTo>
                    <a:lnTo>
                      <a:pt x="1905" y="107"/>
                    </a:lnTo>
                    <a:lnTo>
                      <a:pt x="1903" y="91"/>
                    </a:lnTo>
                    <a:lnTo>
                      <a:pt x="1898" y="80"/>
                    </a:lnTo>
                    <a:lnTo>
                      <a:pt x="1888" y="71"/>
                    </a:lnTo>
                    <a:lnTo>
                      <a:pt x="1876" y="66"/>
                    </a:lnTo>
                    <a:lnTo>
                      <a:pt x="1860" y="64"/>
                    </a:lnTo>
                    <a:lnTo>
                      <a:pt x="1784" y="64"/>
                    </a:lnTo>
                    <a:close/>
                    <a:moveTo>
                      <a:pt x="0" y="0"/>
                    </a:moveTo>
                    <a:lnTo>
                      <a:pt x="2089" y="0"/>
                    </a:lnTo>
                    <a:lnTo>
                      <a:pt x="2089" y="86"/>
                    </a:lnTo>
                    <a:lnTo>
                      <a:pt x="2086" y="107"/>
                    </a:lnTo>
                    <a:lnTo>
                      <a:pt x="2079" y="127"/>
                    </a:lnTo>
                    <a:lnTo>
                      <a:pt x="2065" y="146"/>
                    </a:lnTo>
                    <a:lnTo>
                      <a:pt x="2047" y="164"/>
                    </a:lnTo>
                    <a:lnTo>
                      <a:pt x="2024" y="179"/>
                    </a:lnTo>
                    <a:lnTo>
                      <a:pt x="1990" y="196"/>
                    </a:lnTo>
                    <a:lnTo>
                      <a:pt x="1953" y="208"/>
                    </a:lnTo>
                    <a:lnTo>
                      <a:pt x="1912" y="215"/>
                    </a:lnTo>
                    <a:lnTo>
                      <a:pt x="1868" y="217"/>
                    </a:lnTo>
                    <a:lnTo>
                      <a:pt x="220" y="217"/>
                    </a:lnTo>
                    <a:lnTo>
                      <a:pt x="176" y="215"/>
                    </a:lnTo>
                    <a:lnTo>
                      <a:pt x="136" y="208"/>
                    </a:lnTo>
                    <a:lnTo>
                      <a:pt x="98" y="196"/>
                    </a:lnTo>
                    <a:lnTo>
                      <a:pt x="64" y="179"/>
                    </a:lnTo>
                    <a:lnTo>
                      <a:pt x="41" y="164"/>
                    </a:lnTo>
                    <a:lnTo>
                      <a:pt x="23" y="146"/>
                    </a:lnTo>
                    <a:lnTo>
                      <a:pt x="10" y="127"/>
                    </a:lnTo>
                    <a:lnTo>
                      <a:pt x="2" y="107"/>
                    </a:lnTo>
                    <a:lnTo>
                      <a:pt x="0" y="86"/>
                    </a:lnTo>
                    <a:lnTo>
                      <a:pt x="0"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defTabSz="746768">
                  <a:defRPr/>
                </a:pPr>
                <a:endParaRPr lang="es-ES" sz="1500" kern="0" dirty="0">
                  <a:solidFill>
                    <a:srgbClr val="CF022B"/>
                  </a:solidFill>
                </a:endParaRPr>
              </a:p>
            </p:txBody>
          </p:sp>
          <p:sp>
            <p:nvSpPr>
              <p:cNvPr id="30" name="Freeform 9"/>
              <p:cNvSpPr>
                <a:spLocks noEditPoints="1"/>
              </p:cNvSpPr>
              <p:nvPr/>
            </p:nvSpPr>
            <p:spPr bwMode="auto">
              <a:xfrm>
                <a:off x="6300788" y="4681538"/>
                <a:ext cx="244475" cy="317500"/>
              </a:xfrm>
              <a:custGeom>
                <a:avLst/>
                <a:gdLst>
                  <a:gd name="T0" fmla="*/ 296 w 618"/>
                  <a:gd name="T1" fmla="*/ 429 h 800"/>
                  <a:gd name="T2" fmla="*/ 276 w 618"/>
                  <a:gd name="T3" fmla="*/ 445 h 800"/>
                  <a:gd name="T4" fmla="*/ 267 w 618"/>
                  <a:gd name="T5" fmla="*/ 469 h 800"/>
                  <a:gd name="T6" fmla="*/ 250 w 618"/>
                  <a:gd name="T7" fmla="*/ 577 h 800"/>
                  <a:gd name="T8" fmla="*/ 228 w 618"/>
                  <a:gd name="T9" fmla="*/ 615 h 800"/>
                  <a:gd name="T10" fmla="*/ 228 w 618"/>
                  <a:gd name="T11" fmla="*/ 659 h 800"/>
                  <a:gd name="T12" fmla="*/ 250 w 618"/>
                  <a:gd name="T13" fmla="*/ 696 h 800"/>
                  <a:gd name="T14" fmla="*/ 287 w 618"/>
                  <a:gd name="T15" fmla="*/ 718 h 800"/>
                  <a:gd name="T16" fmla="*/ 332 w 618"/>
                  <a:gd name="T17" fmla="*/ 718 h 800"/>
                  <a:gd name="T18" fmla="*/ 369 w 618"/>
                  <a:gd name="T19" fmla="*/ 696 h 800"/>
                  <a:gd name="T20" fmla="*/ 390 w 618"/>
                  <a:gd name="T21" fmla="*/ 659 h 800"/>
                  <a:gd name="T22" fmla="*/ 390 w 618"/>
                  <a:gd name="T23" fmla="*/ 615 h 800"/>
                  <a:gd name="T24" fmla="*/ 368 w 618"/>
                  <a:gd name="T25" fmla="*/ 577 h 800"/>
                  <a:gd name="T26" fmla="*/ 351 w 618"/>
                  <a:gd name="T27" fmla="*/ 469 h 800"/>
                  <a:gd name="T28" fmla="*/ 343 w 618"/>
                  <a:gd name="T29" fmla="*/ 445 h 800"/>
                  <a:gd name="T30" fmla="*/ 322 w 618"/>
                  <a:gd name="T31" fmla="*/ 429 h 800"/>
                  <a:gd name="T32" fmla="*/ 309 w 618"/>
                  <a:gd name="T33" fmla="*/ 102 h 800"/>
                  <a:gd name="T34" fmla="*/ 257 w 618"/>
                  <a:gd name="T35" fmla="*/ 112 h 800"/>
                  <a:gd name="T36" fmla="*/ 212 w 618"/>
                  <a:gd name="T37" fmla="*/ 142 h 800"/>
                  <a:gd name="T38" fmla="*/ 182 w 618"/>
                  <a:gd name="T39" fmla="*/ 186 h 800"/>
                  <a:gd name="T40" fmla="*/ 172 w 618"/>
                  <a:gd name="T41" fmla="*/ 239 h 800"/>
                  <a:gd name="T42" fmla="*/ 446 w 618"/>
                  <a:gd name="T43" fmla="*/ 341 h 800"/>
                  <a:gd name="T44" fmla="*/ 444 w 618"/>
                  <a:gd name="T45" fmla="*/ 211 h 800"/>
                  <a:gd name="T46" fmla="*/ 424 w 618"/>
                  <a:gd name="T47" fmla="*/ 163 h 800"/>
                  <a:gd name="T48" fmla="*/ 385 w 618"/>
                  <a:gd name="T49" fmla="*/ 124 h 800"/>
                  <a:gd name="T50" fmla="*/ 337 w 618"/>
                  <a:gd name="T51" fmla="*/ 104 h 800"/>
                  <a:gd name="T52" fmla="*/ 309 w 618"/>
                  <a:gd name="T53" fmla="*/ 0 h 800"/>
                  <a:gd name="T54" fmla="*/ 384 w 618"/>
                  <a:gd name="T55" fmla="*/ 10 h 800"/>
                  <a:gd name="T56" fmla="*/ 449 w 618"/>
                  <a:gd name="T57" fmla="*/ 44 h 800"/>
                  <a:gd name="T58" fmla="*/ 504 w 618"/>
                  <a:gd name="T59" fmla="*/ 99 h 800"/>
                  <a:gd name="T60" fmla="*/ 538 w 618"/>
                  <a:gd name="T61" fmla="*/ 164 h 800"/>
                  <a:gd name="T62" fmla="*/ 549 w 618"/>
                  <a:gd name="T63" fmla="*/ 239 h 800"/>
                  <a:gd name="T64" fmla="*/ 567 w 618"/>
                  <a:gd name="T65" fmla="*/ 341 h 800"/>
                  <a:gd name="T66" fmla="*/ 593 w 618"/>
                  <a:gd name="T67" fmla="*/ 348 h 800"/>
                  <a:gd name="T68" fmla="*/ 611 w 618"/>
                  <a:gd name="T69" fmla="*/ 366 h 800"/>
                  <a:gd name="T70" fmla="*/ 618 w 618"/>
                  <a:gd name="T71" fmla="*/ 392 h 800"/>
                  <a:gd name="T72" fmla="*/ 617 w 618"/>
                  <a:gd name="T73" fmla="*/ 762 h 800"/>
                  <a:gd name="T74" fmla="*/ 603 w 618"/>
                  <a:gd name="T75" fmla="*/ 784 h 800"/>
                  <a:gd name="T76" fmla="*/ 580 w 618"/>
                  <a:gd name="T77" fmla="*/ 798 h 800"/>
                  <a:gd name="T78" fmla="*/ 52 w 618"/>
                  <a:gd name="T79" fmla="*/ 800 h 800"/>
                  <a:gd name="T80" fmla="*/ 26 w 618"/>
                  <a:gd name="T81" fmla="*/ 793 h 800"/>
                  <a:gd name="T82" fmla="*/ 7 w 618"/>
                  <a:gd name="T83" fmla="*/ 774 h 800"/>
                  <a:gd name="T84" fmla="*/ 0 w 618"/>
                  <a:gd name="T85" fmla="*/ 748 h 800"/>
                  <a:gd name="T86" fmla="*/ 2 w 618"/>
                  <a:gd name="T87" fmla="*/ 379 h 800"/>
                  <a:gd name="T88" fmla="*/ 16 w 618"/>
                  <a:gd name="T89" fmla="*/ 356 h 800"/>
                  <a:gd name="T90" fmla="*/ 38 w 618"/>
                  <a:gd name="T91" fmla="*/ 342 h 800"/>
                  <a:gd name="T92" fmla="*/ 69 w 618"/>
                  <a:gd name="T93" fmla="*/ 341 h 800"/>
                  <a:gd name="T94" fmla="*/ 72 w 618"/>
                  <a:gd name="T95" fmla="*/ 201 h 800"/>
                  <a:gd name="T96" fmla="*/ 95 w 618"/>
                  <a:gd name="T97" fmla="*/ 130 h 800"/>
                  <a:gd name="T98" fmla="*/ 139 w 618"/>
                  <a:gd name="T99" fmla="*/ 70 h 800"/>
                  <a:gd name="T100" fmla="*/ 201 w 618"/>
                  <a:gd name="T101" fmla="*/ 25 h 800"/>
                  <a:gd name="T102" fmla="*/ 270 w 618"/>
                  <a:gd name="T103" fmla="*/ 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18" h="800">
                    <a:moveTo>
                      <a:pt x="309" y="427"/>
                    </a:moveTo>
                    <a:lnTo>
                      <a:pt x="296" y="429"/>
                    </a:lnTo>
                    <a:lnTo>
                      <a:pt x="284" y="436"/>
                    </a:lnTo>
                    <a:lnTo>
                      <a:pt x="276" y="445"/>
                    </a:lnTo>
                    <a:lnTo>
                      <a:pt x="269" y="456"/>
                    </a:lnTo>
                    <a:lnTo>
                      <a:pt x="267" y="469"/>
                    </a:lnTo>
                    <a:lnTo>
                      <a:pt x="267" y="565"/>
                    </a:lnTo>
                    <a:lnTo>
                      <a:pt x="250" y="577"/>
                    </a:lnTo>
                    <a:lnTo>
                      <a:pt x="237" y="595"/>
                    </a:lnTo>
                    <a:lnTo>
                      <a:pt x="228" y="615"/>
                    </a:lnTo>
                    <a:lnTo>
                      <a:pt x="225" y="637"/>
                    </a:lnTo>
                    <a:lnTo>
                      <a:pt x="228" y="659"/>
                    </a:lnTo>
                    <a:lnTo>
                      <a:pt x="236" y="679"/>
                    </a:lnTo>
                    <a:lnTo>
                      <a:pt x="250" y="696"/>
                    </a:lnTo>
                    <a:lnTo>
                      <a:pt x="266" y="709"/>
                    </a:lnTo>
                    <a:lnTo>
                      <a:pt x="287" y="718"/>
                    </a:lnTo>
                    <a:lnTo>
                      <a:pt x="309" y="721"/>
                    </a:lnTo>
                    <a:lnTo>
                      <a:pt x="332" y="718"/>
                    </a:lnTo>
                    <a:lnTo>
                      <a:pt x="351" y="709"/>
                    </a:lnTo>
                    <a:lnTo>
                      <a:pt x="369" y="696"/>
                    </a:lnTo>
                    <a:lnTo>
                      <a:pt x="382" y="679"/>
                    </a:lnTo>
                    <a:lnTo>
                      <a:pt x="390" y="659"/>
                    </a:lnTo>
                    <a:lnTo>
                      <a:pt x="393" y="637"/>
                    </a:lnTo>
                    <a:lnTo>
                      <a:pt x="390" y="615"/>
                    </a:lnTo>
                    <a:lnTo>
                      <a:pt x="382" y="595"/>
                    </a:lnTo>
                    <a:lnTo>
                      <a:pt x="368" y="577"/>
                    </a:lnTo>
                    <a:lnTo>
                      <a:pt x="351" y="565"/>
                    </a:lnTo>
                    <a:lnTo>
                      <a:pt x="351" y="469"/>
                    </a:lnTo>
                    <a:lnTo>
                      <a:pt x="349" y="456"/>
                    </a:lnTo>
                    <a:lnTo>
                      <a:pt x="343" y="445"/>
                    </a:lnTo>
                    <a:lnTo>
                      <a:pt x="334" y="436"/>
                    </a:lnTo>
                    <a:lnTo>
                      <a:pt x="322" y="429"/>
                    </a:lnTo>
                    <a:lnTo>
                      <a:pt x="309" y="427"/>
                    </a:lnTo>
                    <a:close/>
                    <a:moveTo>
                      <a:pt x="309" y="102"/>
                    </a:moveTo>
                    <a:lnTo>
                      <a:pt x="282" y="104"/>
                    </a:lnTo>
                    <a:lnTo>
                      <a:pt x="257" y="112"/>
                    </a:lnTo>
                    <a:lnTo>
                      <a:pt x="233" y="124"/>
                    </a:lnTo>
                    <a:lnTo>
                      <a:pt x="212" y="142"/>
                    </a:lnTo>
                    <a:lnTo>
                      <a:pt x="194" y="163"/>
                    </a:lnTo>
                    <a:lnTo>
                      <a:pt x="182" y="186"/>
                    </a:lnTo>
                    <a:lnTo>
                      <a:pt x="175" y="211"/>
                    </a:lnTo>
                    <a:lnTo>
                      <a:pt x="172" y="239"/>
                    </a:lnTo>
                    <a:lnTo>
                      <a:pt x="172" y="341"/>
                    </a:lnTo>
                    <a:lnTo>
                      <a:pt x="446" y="341"/>
                    </a:lnTo>
                    <a:lnTo>
                      <a:pt x="446" y="239"/>
                    </a:lnTo>
                    <a:lnTo>
                      <a:pt x="444" y="211"/>
                    </a:lnTo>
                    <a:lnTo>
                      <a:pt x="437" y="186"/>
                    </a:lnTo>
                    <a:lnTo>
                      <a:pt x="424" y="163"/>
                    </a:lnTo>
                    <a:lnTo>
                      <a:pt x="407" y="142"/>
                    </a:lnTo>
                    <a:lnTo>
                      <a:pt x="385" y="124"/>
                    </a:lnTo>
                    <a:lnTo>
                      <a:pt x="362" y="112"/>
                    </a:lnTo>
                    <a:lnTo>
                      <a:pt x="337" y="104"/>
                    </a:lnTo>
                    <a:lnTo>
                      <a:pt x="309" y="102"/>
                    </a:lnTo>
                    <a:close/>
                    <a:moveTo>
                      <a:pt x="309" y="0"/>
                    </a:moveTo>
                    <a:lnTo>
                      <a:pt x="347" y="2"/>
                    </a:lnTo>
                    <a:lnTo>
                      <a:pt x="384" y="10"/>
                    </a:lnTo>
                    <a:lnTo>
                      <a:pt x="418" y="25"/>
                    </a:lnTo>
                    <a:lnTo>
                      <a:pt x="449" y="44"/>
                    </a:lnTo>
                    <a:lnTo>
                      <a:pt x="478" y="70"/>
                    </a:lnTo>
                    <a:lnTo>
                      <a:pt x="504" y="99"/>
                    </a:lnTo>
                    <a:lnTo>
                      <a:pt x="524" y="130"/>
                    </a:lnTo>
                    <a:lnTo>
                      <a:pt x="538" y="164"/>
                    </a:lnTo>
                    <a:lnTo>
                      <a:pt x="547" y="201"/>
                    </a:lnTo>
                    <a:lnTo>
                      <a:pt x="549" y="239"/>
                    </a:lnTo>
                    <a:lnTo>
                      <a:pt x="549" y="341"/>
                    </a:lnTo>
                    <a:lnTo>
                      <a:pt x="567" y="341"/>
                    </a:lnTo>
                    <a:lnTo>
                      <a:pt x="580" y="342"/>
                    </a:lnTo>
                    <a:lnTo>
                      <a:pt x="593" y="348"/>
                    </a:lnTo>
                    <a:lnTo>
                      <a:pt x="603" y="356"/>
                    </a:lnTo>
                    <a:lnTo>
                      <a:pt x="611" y="366"/>
                    </a:lnTo>
                    <a:lnTo>
                      <a:pt x="617" y="379"/>
                    </a:lnTo>
                    <a:lnTo>
                      <a:pt x="618" y="392"/>
                    </a:lnTo>
                    <a:lnTo>
                      <a:pt x="618" y="748"/>
                    </a:lnTo>
                    <a:lnTo>
                      <a:pt x="617" y="762"/>
                    </a:lnTo>
                    <a:lnTo>
                      <a:pt x="611" y="774"/>
                    </a:lnTo>
                    <a:lnTo>
                      <a:pt x="603" y="784"/>
                    </a:lnTo>
                    <a:lnTo>
                      <a:pt x="593" y="793"/>
                    </a:lnTo>
                    <a:lnTo>
                      <a:pt x="580" y="798"/>
                    </a:lnTo>
                    <a:lnTo>
                      <a:pt x="567" y="800"/>
                    </a:lnTo>
                    <a:lnTo>
                      <a:pt x="52" y="800"/>
                    </a:lnTo>
                    <a:lnTo>
                      <a:pt x="38" y="798"/>
                    </a:lnTo>
                    <a:lnTo>
                      <a:pt x="26" y="793"/>
                    </a:lnTo>
                    <a:lnTo>
                      <a:pt x="16" y="784"/>
                    </a:lnTo>
                    <a:lnTo>
                      <a:pt x="7" y="774"/>
                    </a:lnTo>
                    <a:lnTo>
                      <a:pt x="2" y="762"/>
                    </a:lnTo>
                    <a:lnTo>
                      <a:pt x="0" y="748"/>
                    </a:lnTo>
                    <a:lnTo>
                      <a:pt x="0" y="392"/>
                    </a:lnTo>
                    <a:lnTo>
                      <a:pt x="2" y="379"/>
                    </a:lnTo>
                    <a:lnTo>
                      <a:pt x="7" y="366"/>
                    </a:lnTo>
                    <a:lnTo>
                      <a:pt x="16" y="356"/>
                    </a:lnTo>
                    <a:lnTo>
                      <a:pt x="26" y="348"/>
                    </a:lnTo>
                    <a:lnTo>
                      <a:pt x="38" y="342"/>
                    </a:lnTo>
                    <a:lnTo>
                      <a:pt x="52" y="341"/>
                    </a:lnTo>
                    <a:lnTo>
                      <a:pt x="69" y="341"/>
                    </a:lnTo>
                    <a:lnTo>
                      <a:pt x="69" y="239"/>
                    </a:lnTo>
                    <a:lnTo>
                      <a:pt x="72" y="201"/>
                    </a:lnTo>
                    <a:lnTo>
                      <a:pt x="80" y="164"/>
                    </a:lnTo>
                    <a:lnTo>
                      <a:pt x="95" y="130"/>
                    </a:lnTo>
                    <a:lnTo>
                      <a:pt x="114" y="99"/>
                    </a:lnTo>
                    <a:lnTo>
                      <a:pt x="139" y="70"/>
                    </a:lnTo>
                    <a:lnTo>
                      <a:pt x="169" y="44"/>
                    </a:lnTo>
                    <a:lnTo>
                      <a:pt x="201" y="25"/>
                    </a:lnTo>
                    <a:lnTo>
                      <a:pt x="235" y="10"/>
                    </a:lnTo>
                    <a:lnTo>
                      <a:pt x="270" y="2"/>
                    </a:lnTo>
                    <a:lnTo>
                      <a:pt x="309"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defTabSz="746768">
                  <a:defRPr/>
                </a:pPr>
                <a:endParaRPr lang="es-ES" sz="1500" kern="0" dirty="0">
                  <a:solidFill>
                    <a:srgbClr val="CF022B"/>
                  </a:solidFill>
                </a:endParaRPr>
              </a:p>
            </p:txBody>
          </p:sp>
        </p:grpSp>
      </p:grpSp>
      <p:sp>
        <p:nvSpPr>
          <p:cNvPr id="21"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2378542856"/>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fr-FR" dirty="0" smtClean="0"/>
              <a:t>Centre de services Espagne</a:t>
            </a:r>
            <a:endParaRPr lang="fr-FR" dirty="0"/>
          </a:p>
        </p:txBody>
      </p:sp>
      <p:sp>
        <p:nvSpPr>
          <p:cNvPr id="4" name="Marcador de texto 3"/>
          <p:cNvSpPr>
            <a:spLocks noGrp="1"/>
          </p:cNvSpPr>
          <p:nvPr>
            <p:ph type="body" sz="quarter" idx="13"/>
          </p:nvPr>
        </p:nvSpPr>
        <p:spPr/>
        <p:txBody>
          <a:bodyPr/>
          <a:lstStyle/>
          <a:p>
            <a:r>
              <a:rPr lang="fr-FR" dirty="0" smtClean="0"/>
              <a:t>Ressources Humaines : STRATÉGIE DE RECRUTEMENT ET Atouts</a:t>
            </a:r>
            <a:endParaRPr lang="es-ES" dirty="0"/>
          </a:p>
        </p:txBody>
      </p:sp>
      <p:sp>
        <p:nvSpPr>
          <p:cNvPr id="38929" name="Espace réservé du numéro de diapositive 2"/>
          <p:cNvSpPr>
            <a:spLocks noGrp="1"/>
          </p:cNvSpPr>
          <p:nvPr>
            <p:ph type="sldNum" sz="quarter" idx="1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557213" indent="-214313" eaLnBrk="0" hangingPunct="0">
              <a:defRPr>
                <a:solidFill>
                  <a:schemeClr val="tx1"/>
                </a:solidFill>
                <a:latin typeface="Arial" charset="0"/>
                <a:ea typeface="Arial" charset="0"/>
                <a:cs typeface="Arial" charset="0"/>
              </a:defRPr>
            </a:lvl2pPr>
            <a:lvl3pPr marL="857250" indent="-171450" eaLnBrk="0" hangingPunct="0">
              <a:defRPr>
                <a:solidFill>
                  <a:schemeClr val="tx1"/>
                </a:solidFill>
                <a:latin typeface="Arial" charset="0"/>
                <a:ea typeface="Arial" charset="0"/>
                <a:cs typeface="Arial" charset="0"/>
              </a:defRPr>
            </a:lvl3pPr>
            <a:lvl4pPr marL="1200150" indent="-171450" eaLnBrk="0" hangingPunct="0">
              <a:defRPr>
                <a:solidFill>
                  <a:schemeClr val="tx1"/>
                </a:solidFill>
                <a:latin typeface="Arial" charset="0"/>
                <a:ea typeface="Arial" charset="0"/>
                <a:cs typeface="Arial" charset="0"/>
              </a:defRPr>
            </a:lvl4pPr>
            <a:lvl5pPr marL="1543050" indent="-171450" eaLnBrk="0" hangingPunct="0">
              <a:defRPr>
                <a:solidFill>
                  <a:schemeClr val="tx1"/>
                </a:solidFill>
                <a:latin typeface="Arial" charset="0"/>
                <a:ea typeface="Arial" charset="0"/>
                <a:cs typeface="Arial" charset="0"/>
              </a:defRPr>
            </a:lvl5pPr>
            <a:lvl6pPr marL="1885950" indent="-171450" defTabSz="684610" eaLnBrk="0" fontAlgn="base" hangingPunct="0">
              <a:spcBef>
                <a:spcPct val="0"/>
              </a:spcBef>
              <a:spcAft>
                <a:spcPct val="0"/>
              </a:spcAft>
              <a:defRPr>
                <a:solidFill>
                  <a:schemeClr val="tx1"/>
                </a:solidFill>
                <a:latin typeface="Arial" charset="0"/>
                <a:ea typeface="Arial" charset="0"/>
                <a:cs typeface="Arial" charset="0"/>
              </a:defRPr>
            </a:lvl6pPr>
            <a:lvl7pPr marL="2228850" indent="-171450" defTabSz="684610" eaLnBrk="0" fontAlgn="base" hangingPunct="0">
              <a:spcBef>
                <a:spcPct val="0"/>
              </a:spcBef>
              <a:spcAft>
                <a:spcPct val="0"/>
              </a:spcAft>
              <a:defRPr>
                <a:solidFill>
                  <a:schemeClr val="tx1"/>
                </a:solidFill>
                <a:latin typeface="Arial" charset="0"/>
                <a:ea typeface="Arial" charset="0"/>
                <a:cs typeface="Arial" charset="0"/>
              </a:defRPr>
            </a:lvl7pPr>
            <a:lvl8pPr marL="2571750" indent="-171450" defTabSz="684610" eaLnBrk="0" fontAlgn="base" hangingPunct="0">
              <a:spcBef>
                <a:spcPct val="0"/>
              </a:spcBef>
              <a:spcAft>
                <a:spcPct val="0"/>
              </a:spcAft>
              <a:defRPr>
                <a:solidFill>
                  <a:schemeClr val="tx1"/>
                </a:solidFill>
                <a:latin typeface="Arial" charset="0"/>
                <a:ea typeface="Arial" charset="0"/>
                <a:cs typeface="Arial" charset="0"/>
              </a:defRPr>
            </a:lvl8pPr>
            <a:lvl9pPr marL="2914650" indent="-171450" defTabSz="68461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91FA329-197E-EB48-BAE3-E1632BBC6C86}" type="slidenum">
              <a:rPr lang="fr-FR" altLang="es-ES">
                <a:solidFill>
                  <a:srgbClr val="464646"/>
                </a:solidFill>
                <a:latin typeface="Calibri" charset="0"/>
              </a:rPr>
              <a:pPr eaLnBrk="1" hangingPunct="1"/>
              <a:t>19</a:t>
            </a:fld>
            <a:endParaRPr lang="fr-FR" altLang="es-ES">
              <a:solidFill>
                <a:srgbClr val="464646"/>
              </a:solidFill>
              <a:latin typeface="Calibri" charset="0"/>
            </a:endParaRPr>
          </a:p>
        </p:txBody>
      </p:sp>
      <p:pic>
        <p:nvPicPr>
          <p:cNvPr id="9" name="Imagen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8795" y="1808488"/>
            <a:ext cx="1754814" cy="1526524"/>
          </a:xfrm>
          <a:prstGeom prst="rect">
            <a:avLst/>
          </a:prstGeom>
        </p:spPr>
      </p:pic>
      <p:sp>
        <p:nvSpPr>
          <p:cNvPr id="16" name="Freeform 67"/>
          <p:cNvSpPr>
            <a:spLocks noChangeAspect="1" noEditPoints="1"/>
          </p:cNvSpPr>
          <p:nvPr/>
        </p:nvSpPr>
        <p:spPr bwMode="auto">
          <a:xfrm>
            <a:off x="8420524" y="215672"/>
            <a:ext cx="384543" cy="378000"/>
          </a:xfrm>
          <a:custGeom>
            <a:avLst/>
            <a:gdLst>
              <a:gd name="T0" fmla="*/ 1610 w 1646"/>
              <a:gd name="T1" fmla="*/ 1290 h 1618"/>
              <a:gd name="T2" fmla="*/ 1645 w 1646"/>
              <a:gd name="T3" fmla="*/ 1377 h 1618"/>
              <a:gd name="T4" fmla="*/ 1546 w 1646"/>
              <a:gd name="T5" fmla="*/ 1485 h 1618"/>
              <a:gd name="T6" fmla="*/ 1215 w 1646"/>
              <a:gd name="T7" fmla="*/ 1588 h 1618"/>
              <a:gd name="T8" fmla="*/ 578 w 1646"/>
              <a:gd name="T9" fmla="*/ 1607 h 1618"/>
              <a:gd name="T10" fmla="*/ 141 w 1646"/>
              <a:gd name="T11" fmla="*/ 1506 h 1618"/>
              <a:gd name="T12" fmla="*/ 9 w 1646"/>
              <a:gd name="T13" fmla="*/ 1403 h 1618"/>
              <a:gd name="T14" fmla="*/ 18 w 1646"/>
              <a:gd name="T15" fmla="*/ 1311 h 1618"/>
              <a:gd name="T16" fmla="*/ 175 w 1646"/>
              <a:gd name="T17" fmla="*/ 1209 h 1618"/>
              <a:gd name="T18" fmla="*/ 134 w 1646"/>
              <a:gd name="T19" fmla="*/ 1266 h 1618"/>
              <a:gd name="T20" fmla="*/ 188 w 1646"/>
              <a:gd name="T21" fmla="*/ 1339 h 1618"/>
              <a:gd name="T22" fmla="*/ 554 w 1646"/>
              <a:gd name="T23" fmla="*/ 1452 h 1618"/>
              <a:gd name="T24" fmla="*/ 1090 w 1646"/>
              <a:gd name="T25" fmla="*/ 1452 h 1618"/>
              <a:gd name="T26" fmla="*/ 1458 w 1646"/>
              <a:gd name="T27" fmla="*/ 1339 h 1618"/>
              <a:gd name="T28" fmla="*/ 1512 w 1646"/>
              <a:gd name="T29" fmla="*/ 1266 h 1618"/>
              <a:gd name="T30" fmla="*/ 1471 w 1646"/>
              <a:gd name="T31" fmla="*/ 1209 h 1618"/>
              <a:gd name="T32" fmla="*/ 514 w 1646"/>
              <a:gd name="T33" fmla="*/ 90 h 1618"/>
              <a:gd name="T34" fmla="*/ 569 w 1646"/>
              <a:gd name="T35" fmla="*/ 205 h 1618"/>
              <a:gd name="T36" fmla="*/ 524 w 1646"/>
              <a:gd name="T37" fmla="*/ 311 h 1618"/>
              <a:gd name="T38" fmla="*/ 419 w 1646"/>
              <a:gd name="T39" fmla="*/ 354 h 1618"/>
              <a:gd name="T40" fmla="*/ 303 w 1646"/>
              <a:gd name="T41" fmla="*/ 300 h 1618"/>
              <a:gd name="T42" fmla="*/ 270 w 1646"/>
              <a:gd name="T43" fmla="*/ 190 h 1618"/>
              <a:gd name="T44" fmla="*/ 336 w 1646"/>
              <a:gd name="T45" fmla="*/ 82 h 1618"/>
              <a:gd name="T46" fmla="*/ 1225 w 1646"/>
              <a:gd name="T47" fmla="*/ 55 h 1618"/>
              <a:gd name="T48" fmla="*/ 1109 w 1646"/>
              <a:gd name="T49" fmla="*/ 111 h 1618"/>
              <a:gd name="T50" fmla="*/ 1076 w 1646"/>
              <a:gd name="T51" fmla="*/ 220 h 1618"/>
              <a:gd name="T52" fmla="*/ 1140 w 1646"/>
              <a:gd name="T53" fmla="*/ 329 h 1618"/>
              <a:gd name="T54" fmla="*/ 1255 w 1646"/>
              <a:gd name="T55" fmla="*/ 352 h 1618"/>
              <a:gd name="T56" fmla="*/ 1356 w 1646"/>
              <a:gd name="T57" fmla="*/ 276 h 1618"/>
              <a:gd name="T58" fmla="*/ 1367 w 1646"/>
              <a:gd name="T59" fmla="*/ 161 h 1618"/>
              <a:gd name="T60" fmla="*/ 1283 w 1646"/>
              <a:gd name="T61" fmla="*/ 67 h 1618"/>
              <a:gd name="T62" fmla="*/ 1225 w 1646"/>
              <a:gd name="T63" fmla="*/ 1033 h 1618"/>
              <a:gd name="T64" fmla="*/ 1446 w 1646"/>
              <a:gd name="T65" fmla="*/ 804 h 1618"/>
              <a:gd name="T66" fmla="*/ 1447 w 1646"/>
              <a:gd name="T67" fmla="*/ 469 h 1618"/>
              <a:gd name="T68" fmla="*/ 1358 w 1646"/>
              <a:gd name="T69" fmla="*/ 388 h 1618"/>
              <a:gd name="T70" fmla="*/ 1117 w 1646"/>
              <a:gd name="T71" fmla="*/ 399 h 1618"/>
              <a:gd name="T72" fmla="*/ 1146 w 1646"/>
              <a:gd name="T73" fmla="*/ 753 h 1618"/>
              <a:gd name="T74" fmla="*/ 1077 w 1646"/>
              <a:gd name="T75" fmla="*/ 916 h 1618"/>
              <a:gd name="T76" fmla="*/ 928 w 1646"/>
              <a:gd name="T77" fmla="*/ 37 h 1618"/>
              <a:gd name="T78" fmla="*/ 988 w 1646"/>
              <a:gd name="T79" fmla="*/ 163 h 1618"/>
              <a:gd name="T80" fmla="*/ 940 w 1646"/>
              <a:gd name="T81" fmla="*/ 278 h 1618"/>
              <a:gd name="T82" fmla="*/ 826 w 1646"/>
              <a:gd name="T83" fmla="*/ 325 h 1618"/>
              <a:gd name="T84" fmla="*/ 699 w 1646"/>
              <a:gd name="T85" fmla="*/ 266 h 1618"/>
              <a:gd name="T86" fmla="*/ 664 w 1646"/>
              <a:gd name="T87" fmla="*/ 146 h 1618"/>
              <a:gd name="T88" fmla="*/ 735 w 1646"/>
              <a:gd name="T89" fmla="*/ 28 h 1618"/>
              <a:gd name="T90" fmla="*/ 986 w 1646"/>
              <a:gd name="T91" fmla="*/ 890 h 1618"/>
              <a:gd name="T92" fmla="*/ 1071 w 1646"/>
              <a:gd name="T93" fmla="*/ 753 h 1618"/>
              <a:gd name="T94" fmla="*/ 1035 w 1646"/>
              <a:gd name="T95" fmla="*/ 412 h 1618"/>
              <a:gd name="T96" fmla="*/ 916 w 1646"/>
              <a:gd name="T97" fmla="*/ 355 h 1618"/>
              <a:gd name="T98" fmla="*/ 627 w 1646"/>
              <a:gd name="T99" fmla="*/ 391 h 1618"/>
              <a:gd name="T100" fmla="*/ 571 w 1646"/>
              <a:gd name="T101" fmla="*/ 509 h 1618"/>
              <a:gd name="T102" fmla="*/ 620 w 1646"/>
              <a:gd name="T103" fmla="*/ 866 h 1618"/>
              <a:gd name="T104" fmla="*/ 986 w 1646"/>
              <a:gd name="T105" fmla="*/ 890 h 1618"/>
              <a:gd name="T106" fmla="*/ 499 w 1646"/>
              <a:gd name="T107" fmla="*/ 777 h 1618"/>
              <a:gd name="T108" fmla="*/ 519 w 1646"/>
              <a:gd name="T109" fmla="*/ 413 h 1618"/>
              <a:gd name="T110" fmla="*/ 299 w 1646"/>
              <a:gd name="T111" fmla="*/ 384 h 1618"/>
              <a:gd name="T112" fmla="*/ 203 w 1646"/>
              <a:gd name="T113" fmla="*/ 457 h 1618"/>
              <a:gd name="T114" fmla="*/ 191 w 1646"/>
              <a:gd name="T115" fmla="*/ 787 h 1618"/>
              <a:gd name="T116" fmla="*/ 419 w 1646"/>
              <a:gd name="T117" fmla="*/ 1033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6" h="1618">
                <a:moveTo>
                  <a:pt x="1471" y="1209"/>
                </a:moveTo>
                <a:lnTo>
                  <a:pt x="1471" y="1209"/>
                </a:lnTo>
                <a:lnTo>
                  <a:pt x="1510" y="1226"/>
                </a:lnTo>
                <a:lnTo>
                  <a:pt x="1545" y="1243"/>
                </a:lnTo>
                <a:lnTo>
                  <a:pt x="1560" y="1252"/>
                </a:lnTo>
                <a:lnTo>
                  <a:pt x="1575" y="1261"/>
                </a:lnTo>
                <a:lnTo>
                  <a:pt x="1588" y="1270"/>
                </a:lnTo>
                <a:lnTo>
                  <a:pt x="1600" y="1281"/>
                </a:lnTo>
                <a:lnTo>
                  <a:pt x="1610" y="1290"/>
                </a:lnTo>
                <a:lnTo>
                  <a:pt x="1620" y="1301"/>
                </a:lnTo>
                <a:lnTo>
                  <a:pt x="1628" y="1311"/>
                </a:lnTo>
                <a:lnTo>
                  <a:pt x="1634" y="1322"/>
                </a:lnTo>
                <a:lnTo>
                  <a:pt x="1639" y="1332"/>
                </a:lnTo>
                <a:lnTo>
                  <a:pt x="1642" y="1343"/>
                </a:lnTo>
                <a:lnTo>
                  <a:pt x="1645" y="1353"/>
                </a:lnTo>
                <a:lnTo>
                  <a:pt x="1646" y="1365"/>
                </a:lnTo>
                <a:lnTo>
                  <a:pt x="1646" y="1365"/>
                </a:lnTo>
                <a:lnTo>
                  <a:pt x="1645" y="1377"/>
                </a:lnTo>
                <a:lnTo>
                  <a:pt x="1642" y="1390"/>
                </a:lnTo>
                <a:lnTo>
                  <a:pt x="1637" y="1403"/>
                </a:lnTo>
                <a:lnTo>
                  <a:pt x="1629" y="1415"/>
                </a:lnTo>
                <a:lnTo>
                  <a:pt x="1620" y="1428"/>
                </a:lnTo>
                <a:lnTo>
                  <a:pt x="1609" y="1440"/>
                </a:lnTo>
                <a:lnTo>
                  <a:pt x="1596" y="1452"/>
                </a:lnTo>
                <a:lnTo>
                  <a:pt x="1581" y="1464"/>
                </a:lnTo>
                <a:lnTo>
                  <a:pt x="1564" y="1474"/>
                </a:lnTo>
                <a:lnTo>
                  <a:pt x="1546" y="1485"/>
                </a:lnTo>
                <a:lnTo>
                  <a:pt x="1526" y="1496"/>
                </a:lnTo>
                <a:lnTo>
                  <a:pt x="1505" y="1506"/>
                </a:lnTo>
                <a:lnTo>
                  <a:pt x="1483" y="1517"/>
                </a:lnTo>
                <a:lnTo>
                  <a:pt x="1458" y="1526"/>
                </a:lnTo>
                <a:lnTo>
                  <a:pt x="1431" y="1535"/>
                </a:lnTo>
                <a:lnTo>
                  <a:pt x="1405" y="1544"/>
                </a:lnTo>
                <a:lnTo>
                  <a:pt x="1346" y="1560"/>
                </a:lnTo>
                <a:lnTo>
                  <a:pt x="1283" y="1575"/>
                </a:lnTo>
                <a:lnTo>
                  <a:pt x="1215" y="1588"/>
                </a:lnTo>
                <a:lnTo>
                  <a:pt x="1143" y="1598"/>
                </a:lnTo>
                <a:lnTo>
                  <a:pt x="1068" y="1607"/>
                </a:lnTo>
                <a:lnTo>
                  <a:pt x="989" y="1613"/>
                </a:lnTo>
                <a:lnTo>
                  <a:pt x="907" y="1617"/>
                </a:lnTo>
                <a:lnTo>
                  <a:pt x="823" y="1618"/>
                </a:lnTo>
                <a:lnTo>
                  <a:pt x="823" y="1618"/>
                </a:lnTo>
                <a:lnTo>
                  <a:pt x="739" y="1617"/>
                </a:lnTo>
                <a:lnTo>
                  <a:pt x="657" y="1613"/>
                </a:lnTo>
                <a:lnTo>
                  <a:pt x="578" y="1607"/>
                </a:lnTo>
                <a:lnTo>
                  <a:pt x="503" y="1598"/>
                </a:lnTo>
                <a:lnTo>
                  <a:pt x="431" y="1588"/>
                </a:lnTo>
                <a:lnTo>
                  <a:pt x="362" y="1575"/>
                </a:lnTo>
                <a:lnTo>
                  <a:pt x="299" y="1560"/>
                </a:lnTo>
                <a:lnTo>
                  <a:pt x="241" y="1544"/>
                </a:lnTo>
                <a:lnTo>
                  <a:pt x="213" y="1535"/>
                </a:lnTo>
                <a:lnTo>
                  <a:pt x="188" y="1526"/>
                </a:lnTo>
                <a:lnTo>
                  <a:pt x="163" y="1517"/>
                </a:lnTo>
                <a:lnTo>
                  <a:pt x="141" y="1506"/>
                </a:lnTo>
                <a:lnTo>
                  <a:pt x="119" y="1496"/>
                </a:lnTo>
                <a:lnTo>
                  <a:pt x="99" y="1485"/>
                </a:lnTo>
                <a:lnTo>
                  <a:pt x="82" y="1474"/>
                </a:lnTo>
                <a:lnTo>
                  <a:pt x="65" y="1464"/>
                </a:lnTo>
                <a:lnTo>
                  <a:pt x="50" y="1452"/>
                </a:lnTo>
                <a:lnTo>
                  <a:pt x="37" y="1440"/>
                </a:lnTo>
                <a:lnTo>
                  <a:pt x="26" y="1428"/>
                </a:lnTo>
                <a:lnTo>
                  <a:pt x="17" y="1415"/>
                </a:lnTo>
                <a:lnTo>
                  <a:pt x="9" y="1403"/>
                </a:lnTo>
                <a:lnTo>
                  <a:pt x="4" y="1390"/>
                </a:lnTo>
                <a:lnTo>
                  <a:pt x="1" y="1377"/>
                </a:lnTo>
                <a:lnTo>
                  <a:pt x="0" y="1365"/>
                </a:lnTo>
                <a:lnTo>
                  <a:pt x="0" y="1365"/>
                </a:lnTo>
                <a:lnTo>
                  <a:pt x="1" y="1353"/>
                </a:lnTo>
                <a:lnTo>
                  <a:pt x="3" y="1343"/>
                </a:lnTo>
                <a:lnTo>
                  <a:pt x="7" y="1332"/>
                </a:lnTo>
                <a:lnTo>
                  <a:pt x="12" y="1322"/>
                </a:lnTo>
                <a:lnTo>
                  <a:pt x="18" y="1311"/>
                </a:lnTo>
                <a:lnTo>
                  <a:pt x="26" y="1301"/>
                </a:lnTo>
                <a:lnTo>
                  <a:pt x="36" y="1290"/>
                </a:lnTo>
                <a:lnTo>
                  <a:pt x="46" y="1281"/>
                </a:lnTo>
                <a:lnTo>
                  <a:pt x="58" y="1270"/>
                </a:lnTo>
                <a:lnTo>
                  <a:pt x="71" y="1261"/>
                </a:lnTo>
                <a:lnTo>
                  <a:pt x="86" y="1252"/>
                </a:lnTo>
                <a:lnTo>
                  <a:pt x="101" y="1243"/>
                </a:lnTo>
                <a:lnTo>
                  <a:pt x="136" y="1226"/>
                </a:lnTo>
                <a:lnTo>
                  <a:pt x="175" y="1209"/>
                </a:lnTo>
                <a:lnTo>
                  <a:pt x="175" y="1209"/>
                </a:lnTo>
                <a:lnTo>
                  <a:pt x="165" y="1215"/>
                </a:lnTo>
                <a:lnTo>
                  <a:pt x="157" y="1222"/>
                </a:lnTo>
                <a:lnTo>
                  <a:pt x="150" y="1230"/>
                </a:lnTo>
                <a:lnTo>
                  <a:pt x="145" y="1236"/>
                </a:lnTo>
                <a:lnTo>
                  <a:pt x="140" y="1244"/>
                </a:lnTo>
                <a:lnTo>
                  <a:pt x="137" y="1252"/>
                </a:lnTo>
                <a:lnTo>
                  <a:pt x="134" y="1259"/>
                </a:lnTo>
                <a:lnTo>
                  <a:pt x="134" y="1266"/>
                </a:lnTo>
                <a:lnTo>
                  <a:pt x="134" y="1266"/>
                </a:lnTo>
                <a:lnTo>
                  <a:pt x="134" y="1276"/>
                </a:lnTo>
                <a:lnTo>
                  <a:pt x="137" y="1285"/>
                </a:lnTo>
                <a:lnTo>
                  <a:pt x="142" y="1294"/>
                </a:lnTo>
                <a:lnTo>
                  <a:pt x="147" y="1303"/>
                </a:lnTo>
                <a:lnTo>
                  <a:pt x="155" y="1311"/>
                </a:lnTo>
                <a:lnTo>
                  <a:pt x="165" y="1320"/>
                </a:lnTo>
                <a:lnTo>
                  <a:pt x="175" y="1330"/>
                </a:lnTo>
                <a:lnTo>
                  <a:pt x="188" y="1339"/>
                </a:lnTo>
                <a:lnTo>
                  <a:pt x="201" y="1348"/>
                </a:lnTo>
                <a:lnTo>
                  <a:pt x="217" y="1356"/>
                </a:lnTo>
                <a:lnTo>
                  <a:pt x="252" y="1373"/>
                </a:lnTo>
                <a:lnTo>
                  <a:pt x="291" y="1389"/>
                </a:lnTo>
                <a:lnTo>
                  <a:pt x="336" y="1405"/>
                </a:lnTo>
                <a:lnTo>
                  <a:pt x="385" y="1419"/>
                </a:lnTo>
                <a:lnTo>
                  <a:pt x="437" y="1431"/>
                </a:lnTo>
                <a:lnTo>
                  <a:pt x="494" y="1443"/>
                </a:lnTo>
                <a:lnTo>
                  <a:pt x="554" y="1452"/>
                </a:lnTo>
                <a:lnTo>
                  <a:pt x="618" y="1460"/>
                </a:lnTo>
                <a:lnTo>
                  <a:pt x="683" y="1467"/>
                </a:lnTo>
                <a:lnTo>
                  <a:pt x="752" y="1471"/>
                </a:lnTo>
                <a:lnTo>
                  <a:pt x="823" y="1472"/>
                </a:lnTo>
                <a:lnTo>
                  <a:pt x="823" y="1472"/>
                </a:lnTo>
                <a:lnTo>
                  <a:pt x="893" y="1471"/>
                </a:lnTo>
                <a:lnTo>
                  <a:pt x="961" y="1467"/>
                </a:lnTo>
                <a:lnTo>
                  <a:pt x="1027" y="1460"/>
                </a:lnTo>
                <a:lnTo>
                  <a:pt x="1090" y="1452"/>
                </a:lnTo>
                <a:lnTo>
                  <a:pt x="1151" y="1443"/>
                </a:lnTo>
                <a:lnTo>
                  <a:pt x="1208" y="1431"/>
                </a:lnTo>
                <a:lnTo>
                  <a:pt x="1261" y="1419"/>
                </a:lnTo>
                <a:lnTo>
                  <a:pt x="1310" y="1405"/>
                </a:lnTo>
                <a:lnTo>
                  <a:pt x="1354" y="1389"/>
                </a:lnTo>
                <a:lnTo>
                  <a:pt x="1394" y="1373"/>
                </a:lnTo>
                <a:lnTo>
                  <a:pt x="1429" y="1356"/>
                </a:lnTo>
                <a:lnTo>
                  <a:pt x="1443" y="1348"/>
                </a:lnTo>
                <a:lnTo>
                  <a:pt x="1458" y="1339"/>
                </a:lnTo>
                <a:lnTo>
                  <a:pt x="1470" y="1330"/>
                </a:lnTo>
                <a:lnTo>
                  <a:pt x="1480" y="1320"/>
                </a:lnTo>
                <a:lnTo>
                  <a:pt x="1489" y="1311"/>
                </a:lnTo>
                <a:lnTo>
                  <a:pt x="1497" y="1303"/>
                </a:lnTo>
                <a:lnTo>
                  <a:pt x="1504" y="1294"/>
                </a:lnTo>
                <a:lnTo>
                  <a:pt x="1508" y="1285"/>
                </a:lnTo>
                <a:lnTo>
                  <a:pt x="1510" y="1276"/>
                </a:lnTo>
                <a:lnTo>
                  <a:pt x="1512" y="1266"/>
                </a:lnTo>
                <a:lnTo>
                  <a:pt x="1512" y="1266"/>
                </a:lnTo>
                <a:lnTo>
                  <a:pt x="1510" y="1259"/>
                </a:lnTo>
                <a:lnTo>
                  <a:pt x="1509" y="1252"/>
                </a:lnTo>
                <a:lnTo>
                  <a:pt x="1505" y="1244"/>
                </a:lnTo>
                <a:lnTo>
                  <a:pt x="1501" y="1236"/>
                </a:lnTo>
                <a:lnTo>
                  <a:pt x="1496" y="1230"/>
                </a:lnTo>
                <a:lnTo>
                  <a:pt x="1488" y="1222"/>
                </a:lnTo>
                <a:lnTo>
                  <a:pt x="1480" y="1215"/>
                </a:lnTo>
                <a:lnTo>
                  <a:pt x="1471" y="1209"/>
                </a:lnTo>
                <a:lnTo>
                  <a:pt x="1471" y="1209"/>
                </a:lnTo>
                <a:close/>
                <a:moveTo>
                  <a:pt x="419" y="55"/>
                </a:moveTo>
                <a:lnTo>
                  <a:pt x="419" y="55"/>
                </a:lnTo>
                <a:lnTo>
                  <a:pt x="435" y="57"/>
                </a:lnTo>
                <a:lnTo>
                  <a:pt x="449" y="59"/>
                </a:lnTo>
                <a:lnTo>
                  <a:pt x="464" y="62"/>
                </a:lnTo>
                <a:lnTo>
                  <a:pt x="477" y="67"/>
                </a:lnTo>
                <a:lnTo>
                  <a:pt x="490" y="74"/>
                </a:lnTo>
                <a:lnTo>
                  <a:pt x="503" y="82"/>
                </a:lnTo>
                <a:lnTo>
                  <a:pt x="514" y="90"/>
                </a:lnTo>
                <a:lnTo>
                  <a:pt x="524" y="100"/>
                </a:lnTo>
                <a:lnTo>
                  <a:pt x="535" y="111"/>
                </a:lnTo>
                <a:lnTo>
                  <a:pt x="543" y="121"/>
                </a:lnTo>
                <a:lnTo>
                  <a:pt x="550" y="134"/>
                </a:lnTo>
                <a:lnTo>
                  <a:pt x="557" y="147"/>
                </a:lnTo>
                <a:lnTo>
                  <a:pt x="561" y="161"/>
                </a:lnTo>
                <a:lnTo>
                  <a:pt x="565" y="175"/>
                </a:lnTo>
                <a:lnTo>
                  <a:pt x="568" y="190"/>
                </a:lnTo>
                <a:lnTo>
                  <a:pt x="569" y="205"/>
                </a:lnTo>
                <a:lnTo>
                  <a:pt x="569" y="205"/>
                </a:lnTo>
                <a:lnTo>
                  <a:pt x="568" y="220"/>
                </a:lnTo>
                <a:lnTo>
                  <a:pt x="565" y="236"/>
                </a:lnTo>
                <a:lnTo>
                  <a:pt x="561" y="250"/>
                </a:lnTo>
                <a:lnTo>
                  <a:pt x="557" y="263"/>
                </a:lnTo>
                <a:lnTo>
                  <a:pt x="550" y="276"/>
                </a:lnTo>
                <a:lnTo>
                  <a:pt x="543" y="288"/>
                </a:lnTo>
                <a:lnTo>
                  <a:pt x="535" y="300"/>
                </a:lnTo>
                <a:lnTo>
                  <a:pt x="524" y="311"/>
                </a:lnTo>
                <a:lnTo>
                  <a:pt x="514" y="321"/>
                </a:lnTo>
                <a:lnTo>
                  <a:pt x="503" y="329"/>
                </a:lnTo>
                <a:lnTo>
                  <a:pt x="490" y="337"/>
                </a:lnTo>
                <a:lnTo>
                  <a:pt x="477" y="344"/>
                </a:lnTo>
                <a:lnTo>
                  <a:pt x="464" y="348"/>
                </a:lnTo>
                <a:lnTo>
                  <a:pt x="449" y="352"/>
                </a:lnTo>
                <a:lnTo>
                  <a:pt x="435" y="354"/>
                </a:lnTo>
                <a:lnTo>
                  <a:pt x="419" y="354"/>
                </a:lnTo>
                <a:lnTo>
                  <a:pt x="419" y="354"/>
                </a:lnTo>
                <a:lnTo>
                  <a:pt x="403" y="354"/>
                </a:lnTo>
                <a:lnTo>
                  <a:pt x="388" y="352"/>
                </a:lnTo>
                <a:lnTo>
                  <a:pt x="374" y="348"/>
                </a:lnTo>
                <a:lnTo>
                  <a:pt x="361" y="344"/>
                </a:lnTo>
                <a:lnTo>
                  <a:pt x="348" y="337"/>
                </a:lnTo>
                <a:lnTo>
                  <a:pt x="336" y="329"/>
                </a:lnTo>
                <a:lnTo>
                  <a:pt x="324" y="321"/>
                </a:lnTo>
                <a:lnTo>
                  <a:pt x="313" y="311"/>
                </a:lnTo>
                <a:lnTo>
                  <a:pt x="303" y="300"/>
                </a:lnTo>
                <a:lnTo>
                  <a:pt x="295" y="288"/>
                </a:lnTo>
                <a:lnTo>
                  <a:pt x="287" y="276"/>
                </a:lnTo>
                <a:lnTo>
                  <a:pt x="280" y="263"/>
                </a:lnTo>
                <a:lnTo>
                  <a:pt x="277" y="250"/>
                </a:lnTo>
                <a:lnTo>
                  <a:pt x="273" y="236"/>
                </a:lnTo>
                <a:lnTo>
                  <a:pt x="270" y="220"/>
                </a:lnTo>
                <a:lnTo>
                  <a:pt x="269" y="205"/>
                </a:lnTo>
                <a:lnTo>
                  <a:pt x="269" y="205"/>
                </a:lnTo>
                <a:lnTo>
                  <a:pt x="270" y="190"/>
                </a:lnTo>
                <a:lnTo>
                  <a:pt x="273" y="175"/>
                </a:lnTo>
                <a:lnTo>
                  <a:pt x="277" y="161"/>
                </a:lnTo>
                <a:lnTo>
                  <a:pt x="280" y="147"/>
                </a:lnTo>
                <a:lnTo>
                  <a:pt x="287" y="134"/>
                </a:lnTo>
                <a:lnTo>
                  <a:pt x="295" y="121"/>
                </a:lnTo>
                <a:lnTo>
                  <a:pt x="303" y="111"/>
                </a:lnTo>
                <a:lnTo>
                  <a:pt x="313" y="100"/>
                </a:lnTo>
                <a:lnTo>
                  <a:pt x="324" y="90"/>
                </a:lnTo>
                <a:lnTo>
                  <a:pt x="336" y="82"/>
                </a:lnTo>
                <a:lnTo>
                  <a:pt x="348" y="74"/>
                </a:lnTo>
                <a:lnTo>
                  <a:pt x="361" y="67"/>
                </a:lnTo>
                <a:lnTo>
                  <a:pt x="374" y="62"/>
                </a:lnTo>
                <a:lnTo>
                  <a:pt x="388" y="59"/>
                </a:lnTo>
                <a:lnTo>
                  <a:pt x="403" y="57"/>
                </a:lnTo>
                <a:lnTo>
                  <a:pt x="419" y="55"/>
                </a:lnTo>
                <a:lnTo>
                  <a:pt x="419" y="55"/>
                </a:lnTo>
                <a:close/>
                <a:moveTo>
                  <a:pt x="1225" y="55"/>
                </a:moveTo>
                <a:lnTo>
                  <a:pt x="1225" y="55"/>
                </a:lnTo>
                <a:lnTo>
                  <a:pt x="1209" y="57"/>
                </a:lnTo>
                <a:lnTo>
                  <a:pt x="1194" y="59"/>
                </a:lnTo>
                <a:lnTo>
                  <a:pt x="1180" y="62"/>
                </a:lnTo>
                <a:lnTo>
                  <a:pt x="1167" y="67"/>
                </a:lnTo>
                <a:lnTo>
                  <a:pt x="1154" y="74"/>
                </a:lnTo>
                <a:lnTo>
                  <a:pt x="1140" y="82"/>
                </a:lnTo>
                <a:lnTo>
                  <a:pt x="1130" y="90"/>
                </a:lnTo>
                <a:lnTo>
                  <a:pt x="1119" y="100"/>
                </a:lnTo>
                <a:lnTo>
                  <a:pt x="1109" y="111"/>
                </a:lnTo>
                <a:lnTo>
                  <a:pt x="1101" y="121"/>
                </a:lnTo>
                <a:lnTo>
                  <a:pt x="1093" y="134"/>
                </a:lnTo>
                <a:lnTo>
                  <a:pt x="1086" y="147"/>
                </a:lnTo>
                <a:lnTo>
                  <a:pt x="1081" y="161"/>
                </a:lnTo>
                <a:lnTo>
                  <a:pt x="1078" y="175"/>
                </a:lnTo>
                <a:lnTo>
                  <a:pt x="1076" y="190"/>
                </a:lnTo>
                <a:lnTo>
                  <a:pt x="1075" y="205"/>
                </a:lnTo>
                <a:lnTo>
                  <a:pt x="1075" y="205"/>
                </a:lnTo>
                <a:lnTo>
                  <a:pt x="1076" y="220"/>
                </a:lnTo>
                <a:lnTo>
                  <a:pt x="1078" y="236"/>
                </a:lnTo>
                <a:lnTo>
                  <a:pt x="1081" y="250"/>
                </a:lnTo>
                <a:lnTo>
                  <a:pt x="1086" y="263"/>
                </a:lnTo>
                <a:lnTo>
                  <a:pt x="1093" y="276"/>
                </a:lnTo>
                <a:lnTo>
                  <a:pt x="1101" y="288"/>
                </a:lnTo>
                <a:lnTo>
                  <a:pt x="1109" y="300"/>
                </a:lnTo>
                <a:lnTo>
                  <a:pt x="1119" y="311"/>
                </a:lnTo>
                <a:lnTo>
                  <a:pt x="1130" y="321"/>
                </a:lnTo>
                <a:lnTo>
                  <a:pt x="1140" y="329"/>
                </a:lnTo>
                <a:lnTo>
                  <a:pt x="1154" y="337"/>
                </a:lnTo>
                <a:lnTo>
                  <a:pt x="1167" y="344"/>
                </a:lnTo>
                <a:lnTo>
                  <a:pt x="1180" y="348"/>
                </a:lnTo>
                <a:lnTo>
                  <a:pt x="1194" y="352"/>
                </a:lnTo>
                <a:lnTo>
                  <a:pt x="1209" y="354"/>
                </a:lnTo>
                <a:lnTo>
                  <a:pt x="1225" y="354"/>
                </a:lnTo>
                <a:lnTo>
                  <a:pt x="1225" y="354"/>
                </a:lnTo>
                <a:lnTo>
                  <a:pt x="1239" y="354"/>
                </a:lnTo>
                <a:lnTo>
                  <a:pt x="1255" y="352"/>
                </a:lnTo>
                <a:lnTo>
                  <a:pt x="1269" y="348"/>
                </a:lnTo>
                <a:lnTo>
                  <a:pt x="1283" y="344"/>
                </a:lnTo>
                <a:lnTo>
                  <a:pt x="1296" y="337"/>
                </a:lnTo>
                <a:lnTo>
                  <a:pt x="1308" y="329"/>
                </a:lnTo>
                <a:lnTo>
                  <a:pt x="1319" y="321"/>
                </a:lnTo>
                <a:lnTo>
                  <a:pt x="1330" y="311"/>
                </a:lnTo>
                <a:lnTo>
                  <a:pt x="1341" y="300"/>
                </a:lnTo>
                <a:lnTo>
                  <a:pt x="1348" y="288"/>
                </a:lnTo>
                <a:lnTo>
                  <a:pt x="1356" y="276"/>
                </a:lnTo>
                <a:lnTo>
                  <a:pt x="1363" y="263"/>
                </a:lnTo>
                <a:lnTo>
                  <a:pt x="1367" y="250"/>
                </a:lnTo>
                <a:lnTo>
                  <a:pt x="1371" y="236"/>
                </a:lnTo>
                <a:lnTo>
                  <a:pt x="1373" y="220"/>
                </a:lnTo>
                <a:lnTo>
                  <a:pt x="1373" y="205"/>
                </a:lnTo>
                <a:lnTo>
                  <a:pt x="1373" y="205"/>
                </a:lnTo>
                <a:lnTo>
                  <a:pt x="1373" y="190"/>
                </a:lnTo>
                <a:lnTo>
                  <a:pt x="1371" y="175"/>
                </a:lnTo>
                <a:lnTo>
                  <a:pt x="1367" y="161"/>
                </a:lnTo>
                <a:lnTo>
                  <a:pt x="1363" y="147"/>
                </a:lnTo>
                <a:lnTo>
                  <a:pt x="1356" y="134"/>
                </a:lnTo>
                <a:lnTo>
                  <a:pt x="1348" y="121"/>
                </a:lnTo>
                <a:lnTo>
                  <a:pt x="1341" y="111"/>
                </a:lnTo>
                <a:lnTo>
                  <a:pt x="1330" y="100"/>
                </a:lnTo>
                <a:lnTo>
                  <a:pt x="1319" y="90"/>
                </a:lnTo>
                <a:lnTo>
                  <a:pt x="1308" y="82"/>
                </a:lnTo>
                <a:lnTo>
                  <a:pt x="1296" y="74"/>
                </a:lnTo>
                <a:lnTo>
                  <a:pt x="1283" y="67"/>
                </a:lnTo>
                <a:lnTo>
                  <a:pt x="1269" y="62"/>
                </a:lnTo>
                <a:lnTo>
                  <a:pt x="1255" y="59"/>
                </a:lnTo>
                <a:lnTo>
                  <a:pt x="1239" y="57"/>
                </a:lnTo>
                <a:lnTo>
                  <a:pt x="1225" y="55"/>
                </a:lnTo>
                <a:lnTo>
                  <a:pt x="1225" y="55"/>
                </a:lnTo>
                <a:close/>
                <a:moveTo>
                  <a:pt x="1077" y="916"/>
                </a:moveTo>
                <a:lnTo>
                  <a:pt x="1077" y="1310"/>
                </a:lnTo>
                <a:lnTo>
                  <a:pt x="1182" y="1310"/>
                </a:lnTo>
                <a:lnTo>
                  <a:pt x="1225" y="1033"/>
                </a:lnTo>
                <a:lnTo>
                  <a:pt x="1267" y="1310"/>
                </a:lnTo>
                <a:lnTo>
                  <a:pt x="1381" y="1310"/>
                </a:lnTo>
                <a:lnTo>
                  <a:pt x="1381" y="873"/>
                </a:lnTo>
                <a:lnTo>
                  <a:pt x="1381" y="873"/>
                </a:lnTo>
                <a:lnTo>
                  <a:pt x="1397" y="864"/>
                </a:lnTo>
                <a:lnTo>
                  <a:pt x="1413" y="852"/>
                </a:lnTo>
                <a:lnTo>
                  <a:pt x="1426" y="837"/>
                </a:lnTo>
                <a:lnTo>
                  <a:pt x="1437" y="822"/>
                </a:lnTo>
                <a:lnTo>
                  <a:pt x="1446" y="804"/>
                </a:lnTo>
                <a:lnTo>
                  <a:pt x="1452" y="787"/>
                </a:lnTo>
                <a:lnTo>
                  <a:pt x="1456" y="768"/>
                </a:lnTo>
                <a:lnTo>
                  <a:pt x="1458" y="748"/>
                </a:lnTo>
                <a:lnTo>
                  <a:pt x="1458" y="524"/>
                </a:lnTo>
                <a:lnTo>
                  <a:pt x="1458" y="524"/>
                </a:lnTo>
                <a:lnTo>
                  <a:pt x="1458" y="509"/>
                </a:lnTo>
                <a:lnTo>
                  <a:pt x="1455" y="495"/>
                </a:lnTo>
                <a:lnTo>
                  <a:pt x="1451" y="482"/>
                </a:lnTo>
                <a:lnTo>
                  <a:pt x="1447" y="469"/>
                </a:lnTo>
                <a:lnTo>
                  <a:pt x="1441" y="457"/>
                </a:lnTo>
                <a:lnTo>
                  <a:pt x="1434" y="445"/>
                </a:lnTo>
                <a:lnTo>
                  <a:pt x="1426" y="433"/>
                </a:lnTo>
                <a:lnTo>
                  <a:pt x="1417" y="424"/>
                </a:lnTo>
                <a:lnTo>
                  <a:pt x="1406" y="415"/>
                </a:lnTo>
                <a:lnTo>
                  <a:pt x="1396" y="407"/>
                </a:lnTo>
                <a:lnTo>
                  <a:pt x="1384" y="399"/>
                </a:lnTo>
                <a:lnTo>
                  <a:pt x="1371" y="394"/>
                </a:lnTo>
                <a:lnTo>
                  <a:pt x="1358" y="388"/>
                </a:lnTo>
                <a:lnTo>
                  <a:pt x="1344" y="384"/>
                </a:lnTo>
                <a:lnTo>
                  <a:pt x="1330" y="383"/>
                </a:lnTo>
                <a:lnTo>
                  <a:pt x="1315" y="382"/>
                </a:lnTo>
                <a:lnTo>
                  <a:pt x="1142" y="382"/>
                </a:lnTo>
                <a:lnTo>
                  <a:pt x="1142" y="382"/>
                </a:lnTo>
                <a:lnTo>
                  <a:pt x="1125" y="383"/>
                </a:lnTo>
                <a:lnTo>
                  <a:pt x="1109" y="386"/>
                </a:lnTo>
                <a:lnTo>
                  <a:pt x="1109" y="386"/>
                </a:lnTo>
                <a:lnTo>
                  <a:pt x="1117" y="399"/>
                </a:lnTo>
                <a:lnTo>
                  <a:pt x="1125" y="413"/>
                </a:lnTo>
                <a:lnTo>
                  <a:pt x="1130" y="429"/>
                </a:lnTo>
                <a:lnTo>
                  <a:pt x="1135" y="444"/>
                </a:lnTo>
                <a:lnTo>
                  <a:pt x="1140" y="459"/>
                </a:lnTo>
                <a:lnTo>
                  <a:pt x="1143" y="477"/>
                </a:lnTo>
                <a:lnTo>
                  <a:pt x="1144" y="492"/>
                </a:lnTo>
                <a:lnTo>
                  <a:pt x="1146" y="509"/>
                </a:lnTo>
                <a:lnTo>
                  <a:pt x="1146" y="753"/>
                </a:lnTo>
                <a:lnTo>
                  <a:pt x="1146" y="753"/>
                </a:lnTo>
                <a:lnTo>
                  <a:pt x="1144" y="777"/>
                </a:lnTo>
                <a:lnTo>
                  <a:pt x="1140" y="799"/>
                </a:lnTo>
                <a:lnTo>
                  <a:pt x="1135" y="820"/>
                </a:lnTo>
                <a:lnTo>
                  <a:pt x="1127" y="841"/>
                </a:lnTo>
                <a:lnTo>
                  <a:pt x="1118" y="862"/>
                </a:lnTo>
                <a:lnTo>
                  <a:pt x="1106" y="881"/>
                </a:lnTo>
                <a:lnTo>
                  <a:pt x="1092" y="899"/>
                </a:lnTo>
                <a:lnTo>
                  <a:pt x="1077" y="916"/>
                </a:lnTo>
                <a:lnTo>
                  <a:pt x="1077" y="916"/>
                </a:lnTo>
                <a:close/>
                <a:moveTo>
                  <a:pt x="826" y="0"/>
                </a:moveTo>
                <a:lnTo>
                  <a:pt x="826" y="0"/>
                </a:lnTo>
                <a:lnTo>
                  <a:pt x="841" y="1"/>
                </a:lnTo>
                <a:lnTo>
                  <a:pt x="859" y="4"/>
                </a:lnTo>
                <a:lnTo>
                  <a:pt x="873" y="8"/>
                </a:lnTo>
                <a:lnTo>
                  <a:pt x="889" y="13"/>
                </a:lnTo>
                <a:lnTo>
                  <a:pt x="903" y="20"/>
                </a:lnTo>
                <a:lnTo>
                  <a:pt x="916" y="28"/>
                </a:lnTo>
                <a:lnTo>
                  <a:pt x="928" y="37"/>
                </a:lnTo>
                <a:lnTo>
                  <a:pt x="940" y="47"/>
                </a:lnTo>
                <a:lnTo>
                  <a:pt x="951" y="59"/>
                </a:lnTo>
                <a:lnTo>
                  <a:pt x="960" y="72"/>
                </a:lnTo>
                <a:lnTo>
                  <a:pt x="968" y="86"/>
                </a:lnTo>
                <a:lnTo>
                  <a:pt x="976" y="100"/>
                </a:lnTo>
                <a:lnTo>
                  <a:pt x="981" y="115"/>
                </a:lnTo>
                <a:lnTo>
                  <a:pt x="985" y="130"/>
                </a:lnTo>
                <a:lnTo>
                  <a:pt x="988" y="146"/>
                </a:lnTo>
                <a:lnTo>
                  <a:pt x="988" y="163"/>
                </a:lnTo>
                <a:lnTo>
                  <a:pt x="988" y="163"/>
                </a:lnTo>
                <a:lnTo>
                  <a:pt x="988" y="179"/>
                </a:lnTo>
                <a:lnTo>
                  <a:pt x="985" y="196"/>
                </a:lnTo>
                <a:lnTo>
                  <a:pt x="981" y="212"/>
                </a:lnTo>
                <a:lnTo>
                  <a:pt x="976" y="226"/>
                </a:lnTo>
                <a:lnTo>
                  <a:pt x="968" y="241"/>
                </a:lnTo>
                <a:lnTo>
                  <a:pt x="960" y="254"/>
                </a:lnTo>
                <a:lnTo>
                  <a:pt x="951" y="266"/>
                </a:lnTo>
                <a:lnTo>
                  <a:pt x="940" y="278"/>
                </a:lnTo>
                <a:lnTo>
                  <a:pt x="928" y="288"/>
                </a:lnTo>
                <a:lnTo>
                  <a:pt x="916" y="298"/>
                </a:lnTo>
                <a:lnTo>
                  <a:pt x="903" y="307"/>
                </a:lnTo>
                <a:lnTo>
                  <a:pt x="889" y="313"/>
                </a:lnTo>
                <a:lnTo>
                  <a:pt x="873" y="319"/>
                </a:lnTo>
                <a:lnTo>
                  <a:pt x="859" y="323"/>
                </a:lnTo>
                <a:lnTo>
                  <a:pt x="841" y="325"/>
                </a:lnTo>
                <a:lnTo>
                  <a:pt x="826" y="325"/>
                </a:lnTo>
                <a:lnTo>
                  <a:pt x="826" y="325"/>
                </a:lnTo>
                <a:lnTo>
                  <a:pt x="809" y="325"/>
                </a:lnTo>
                <a:lnTo>
                  <a:pt x="793" y="323"/>
                </a:lnTo>
                <a:lnTo>
                  <a:pt x="777" y="319"/>
                </a:lnTo>
                <a:lnTo>
                  <a:pt x="762" y="313"/>
                </a:lnTo>
                <a:lnTo>
                  <a:pt x="748" y="307"/>
                </a:lnTo>
                <a:lnTo>
                  <a:pt x="735" y="298"/>
                </a:lnTo>
                <a:lnTo>
                  <a:pt x="722" y="288"/>
                </a:lnTo>
                <a:lnTo>
                  <a:pt x="710" y="278"/>
                </a:lnTo>
                <a:lnTo>
                  <a:pt x="699" y="266"/>
                </a:lnTo>
                <a:lnTo>
                  <a:pt x="690" y="254"/>
                </a:lnTo>
                <a:lnTo>
                  <a:pt x="682" y="241"/>
                </a:lnTo>
                <a:lnTo>
                  <a:pt x="676" y="226"/>
                </a:lnTo>
                <a:lnTo>
                  <a:pt x="670" y="212"/>
                </a:lnTo>
                <a:lnTo>
                  <a:pt x="666" y="196"/>
                </a:lnTo>
                <a:lnTo>
                  <a:pt x="664" y="179"/>
                </a:lnTo>
                <a:lnTo>
                  <a:pt x="662" y="163"/>
                </a:lnTo>
                <a:lnTo>
                  <a:pt x="662" y="163"/>
                </a:lnTo>
                <a:lnTo>
                  <a:pt x="664" y="146"/>
                </a:lnTo>
                <a:lnTo>
                  <a:pt x="666" y="130"/>
                </a:lnTo>
                <a:lnTo>
                  <a:pt x="670" y="115"/>
                </a:lnTo>
                <a:lnTo>
                  <a:pt x="676" y="100"/>
                </a:lnTo>
                <a:lnTo>
                  <a:pt x="682" y="86"/>
                </a:lnTo>
                <a:lnTo>
                  <a:pt x="690" y="72"/>
                </a:lnTo>
                <a:lnTo>
                  <a:pt x="699" y="59"/>
                </a:lnTo>
                <a:lnTo>
                  <a:pt x="710" y="47"/>
                </a:lnTo>
                <a:lnTo>
                  <a:pt x="722" y="37"/>
                </a:lnTo>
                <a:lnTo>
                  <a:pt x="735" y="28"/>
                </a:lnTo>
                <a:lnTo>
                  <a:pt x="748" y="20"/>
                </a:lnTo>
                <a:lnTo>
                  <a:pt x="762" y="13"/>
                </a:lnTo>
                <a:lnTo>
                  <a:pt x="777" y="8"/>
                </a:lnTo>
                <a:lnTo>
                  <a:pt x="793" y="4"/>
                </a:lnTo>
                <a:lnTo>
                  <a:pt x="809" y="1"/>
                </a:lnTo>
                <a:lnTo>
                  <a:pt x="826" y="0"/>
                </a:lnTo>
                <a:lnTo>
                  <a:pt x="826" y="0"/>
                </a:lnTo>
                <a:close/>
                <a:moveTo>
                  <a:pt x="986" y="890"/>
                </a:moveTo>
                <a:lnTo>
                  <a:pt x="986" y="890"/>
                </a:lnTo>
                <a:lnTo>
                  <a:pt x="1003" y="879"/>
                </a:lnTo>
                <a:lnTo>
                  <a:pt x="1021" y="866"/>
                </a:lnTo>
                <a:lnTo>
                  <a:pt x="1035" y="852"/>
                </a:lnTo>
                <a:lnTo>
                  <a:pt x="1047" y="835"/>
                </a:lnTo>
                <a:lnTo>
                  <a:pt x="1057" y="816"/>
                </a:lnTo>
                <a:lnTo>
                  <a:pt x="1064" y="796"/>
                </a:lnTo>
                <a:lnTo>
                  <a:pt x="1069" y="775"/>
                </a:lnTo>
                <a:lnTo>
                  <a:pt x="1071" y="764"/>
                </a:lnTo>
                <a:lnTo>
                  <a:pt x="1071" y="753"/>
                </a:lnTo>
                <a:lnTo>
                  <a:pt x="1071" y="509"/>
                </a:lnTo>
                <a:lnTo>
                  <a:pt x="1071" y="509"/>
                </a:lnTo>
                <a:lnTo>
                  <a:pt x="1069" y="494"/>
                </a:lnTo>
                <a:lnTo>
                  <a:pt x="1067" y="479"/>
                </a:lnTo>
                <a:lnTo>
                  <a:pt x="1064" y="465"/>
                </a:lnTo>
                <a:lnTo>
                  <a:pt x="1059" y="450"/>
                </a:lnTo>
                <a:lnTo>
                  <a:pt x="1052" y="437"/>
                </a:lnTo>
                <a:lnTo>
                  <a:pt x="1044" y="424"/>
                </a:lnTo>
                <a:lnTo>
                  <a:pt x="1035" y="412"/>
                </a:lnTo>
                <a:lnTo>
                  <a:pt x="1024" y="400"/>
                </a:lnTo>
                <a:lnTo>
                  <a:pt x="1014" y="391"/>
                </a:lnTo>
                <a:lnTo>
                  <a:pt x="1002" y="382"/>
                </a:lnTo>
                <a:lnTo>
                  <a:pt x="989" y="374"/>
                </a:lnTo>
                <a:lnTo>
                  <a:pt x="976" y="367"/>
                </a:lnTo>
                <a:lnTo>
                  <a:pt x="961" y="362"/>
                </a:lnTo>
                <a:lnTo>
                  <a:pt x="947" y="358"/>
                </a:lnTo>
                <a:lnTo>
                  <a:pt x="931" y="357"/>
                </a:lnTo>
                <a:lnTo>
                  <a:pt x="916" y="355"/>
                </a:lnTo>
                <a:lnTo>
                  <a:pt x="726" y="355"/>
                </a:lnTo>
                <a:lnTo>
                  <a:pt x="726" y="355"/>
                </a:lnTo>
                <a:lnTo>
                  <a:pt x="710" y="357"/>
                </a:lnTo>
                <a:lnTo>
                  <a:pt x="694" y="358"/>
                </a:lnTo>
                <a:lnTo>
                  <a:pt x="679" y="362"/>
                </a:lnTo>
                <a:lnTo>
                  <a:pt x="665" y="367"/>
                </a:lnTo>
                <a:lnTo>
                  <a:pt x="652" y="374"/>
                </a:lnTo>
                <a:lnTo>
                  <a:pt x="640" y="382"/>
                </a:lnTo>
                <a:lnTo>
                  <a:pt x="627" y="391"/>
                </a:lnTo>
                <a:lnTo>
                  <a:pt x="616" y="400"/>
                </a:lnTo>
                <a:lnTo>
                  <a:pt x="607" y="412"/>
                </a:lnTo>
                <a:lnTo>
                  <a:pt x="598" y="424"/>
                </a:lnTo>
                <a:lnTo>
                  <a:pt x="590" y="437"/>
                </a:lnTo>
                <a:lnTo>
                  <a:pt x="583" y="450"/>
                </a:lnTo>
                <a:lnTo>
                  <a:pt x="578" y="465"/>
                </a:lnTo>
                <a:lnTo>
                  <a:pt x="574" y="479"/>
                </a:lnTo>
                <a:lnTo>
                  <a:pt x="571" y="494"/>
                </a:lnTo>
                <a:lnTo>
                  <a:pt x="571" y="509"/>
                </a:lnTo>
                <a:lnTo>
                  <a:pt x="571" y="753"/>
                </a:lnTo>
                <a:lnTo>
                  <a:pt x="571" y="753"/>
                </a:lnTo>
                <a:lnTo>
                  <a:pt x="571" y="764"/>
                </a:lnTo>
                <a:lnTo>
                  <a:pt x="573" y="775"/>
                </a:lnTo>
                <a:lnTo>
                  <a:pt x="577" y="796"/>
                </a:lnTo>
                <a:lnTo>
                  <a:pt x="585" y="816"/>
                </a:lnTo>
                <a:lnTo>
                  <a:pt x="594" y="835"/>
                </a:lnTo>
                <a:lnTo>
                  <a:pt x="607" y="850"/>
                </a:lnTo>
                <a:lnTo>
                  <a:pt x="620" y="866"/>
                </a:lnTo>
                <a:lnTo>
                  <a:pt x="637" y="879"/>
                </a:lnTo>
                <a:lnTo>
                  <a:pt x="654" y="890"/>
                </a:lnTo>
                <a:lnTo>
                  <a:pt x="654" y="1365"/>
                </a:lnTo>
                <a:lnTo>
                  <a:pt x="780" y="1365"/>
                </a:lnTo>
                <a:lnTo>
                  <a:pt x="826" y="1065"/>
                </a:lnTo>
                <a:lnTo>
                  <a:pt x="872" y="1365"/>
                </a:lnTo>
                <a:lnTo>
                  <a:pt x="986" y="1365"/>
                </a:lnTo>
                <a:lnTo>
                  <a:pt x="986" y="890"/>
                </a:lnTo>
                <a:lnTo>
                  <a:pt x="986" y="890"/>
                </a:lnTo>
                <a:close/>
                <a:moveTo>
                  <a:pt x="566" y="916"/>
                </a:moveTo>
                <a:lnTo>
                  <a:pt x="566" y="916"/>
                </a:lnTo>
                <a:lnTo>
                  <a:pt x="552" y="899"/>
                </a:lnTo>
                <a:lnTo>
                  <a:pt x="537" y="881"/>
                </a:lnTo>
                <a:lnTo>
                  <a:pt x="525" y="862"/>
                </a:lnTo>
                <a:lnTo>
                  <a:pt x="516" y="841"/>
                </a:lnTo>
                <a:lnTo>
                  <a:pt x="508" y="820"/>
                </a:lnTo>
                <a:lnTo>
                  <a:pt x="503" y="799"/>
                </a:lnTo>
                <a:lnTo>
                  <a:pt x="499" y="777"/>
                </a:lnTo>
                <a:lnTo>
                  <a:pt x="498" y="753"/>
                </a:lnTo>
                <a:lnTo>
                  <a:pt x="498" y="509"/>
                </a:lnTo>
                <a:lnTo>
                  <a:pt x="498" y="509"/>
                </a:lnTo>
                <a:lnTo>
                  <a:pt x="499" y="492"/>
                </a:lnTo>
                <a:lnTo>
                  <a:pt x="500" y="477"/>
                </a:lnTo>
                <a:lnTo>
                  <a:pt x="503" y="459"/>
                </a:lnTo>
                <a:lnTo>
                  <a:pt x="507" y="444"/>
                </a:lnTo>
                <a:lnTo>
                  <a:pt x="512" y="429"/>
                </a:lnTo>
                <a:lnTo>
                  <a:pt x="519" y="413"/>
                </a:lnTo>
                <a:lnTo>
                  <a:pt x="527" y="399"/>
                </a:lnTo>
                <a:lnTo>
                  <a:pt x="535" y="386"/>
                </a:lnTo>
                <a:lnTo>
                  <a:pt x="535" y="386"/>
                </a:lnTo>
                <a:lnTo>
                  <a:pt x="519" y="383"/>
                </a:lnTo>
                <a:lnTo>
                  <a:pt x="502" y="382"/>
                </a:lnTo>
                <a:lnTo>
                  <a:pt x="328" y="382"/>
                </a:lnTo>
                <a:lnTo>
                  <a:pt x="328" y="382"/>
                </a:lnTo>
                <a:lnTo>
                  <a:pt x="313" y="383"/>
                </a:lnTo>
                <a:lnTo>
                  <a:pt x="299" y="384"/>
                </a:lnTo>
                <a:lnTo>
                  <a:pt x="286" y="388"/>
                </a:lnTo>
                <a:lnTo>
                  <a:pt x="273" y="394"/>
                </a:lnTo>
                <a:lnTo>
                  <a:pt x="259" y="399"/>
                </a:lnTo>
                <a:lnTo>
                  <a:pt x="248" y="407"/>
                </a:lnTo>
                <a:lnTo>
                  <a:pt x="237" y="415"/>
                </a:lnTo>
                <a:lnTo>
                  <a:pt x="226" y="424"/>
                </a:lnTo>
                <a:lnTo>
                  <a:pt x="217" y="433"/>
                </a:lnTo>
                <a:lnTo>
                  <a:pt x="209" y="445"/>
                </a:lnTo>
                <a:lnTo>
                  <a:pt x="203" y="457"/>
                </a:lnTo>
                <a:lnTo>
                  <a:pt x="196" y="469"/>
                </a:lnTo>
                <a:lnTo>
                  <a:pt x="192" y="482"/>
                </a:lnTo>
                <a:lnTo>
                  <a:pt x="188" y="495"/>
                </a:lnTo>
                <a:lnTo>
                  <a:pt x="186" y="509"/>
                </a:lnTo>
                <a:lnTo>
                  <a:pt x="186" y="524"/>
                </a:lnTo>
                <a:lnTo>
                  <a:pt x="186" y="748"/>
                </a:lnTo>
                <a:lnTo>
                  <a:pt x="186" y="748"/>
                </a:lnTo>
                <a:lnTo>
                  <a:pt x="187" y="768"/>
                </a:lnTo>
                <a:lnTo>
                  <a:pt x="191" y="787"/>
                </a:lnTo>
                <a:lnTo>
                  <a:pt x="198" y="804"/>
                </a:lnTo>
                <a:lnTo>
                  <a:pt x="207" y="822"/>
                </a:lnTo>
                <a:lnTo>
                  <a:pt x="217" y="837"/>
                </a:lnTo>
                <a:lnTo>
                  <a:pt x="230" y="852"/>
                </a:lnTo>
                <a:lnTo>
                  <a:pt x="246" y="864"/>
                </a:lnTo>
                <a:lnTo>
                  <a:pt x="262" y="873"/>
                </a:lnTo>
                <a:lnTo>
                  <a:pt x="262" y="1310"/>
                </a:lnTo>
                <a:lnTo>
                  <a:pt x="377" y="1310"/>
                </a:lnTo>
                <a:lnTo>
                  <a:pt x="419" y="1033"/>
                </a:lnTo>
                <a:lnTo>
                  <a:pt x="461" y="1310"/>
                </a:lnTo>
                <a:lnTo>
                  <a:pt x="566" y="1310"/>
                </a:lnTo>
                <a:lnTo>
                  <a:pt x="566" y="916"/>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fr-FR" dirty="0"/>
          </a:p>
        </p:txBody>
      </p:sp>
      <p:grpSp>
        <p:nvGrpSpPr>
          <p:cNvPr id="3" name="Grupo 2"/>
          <p:cNvGrpSpPr/>
          <p:nvPr/>
        </p:nvGrpSpPr>
        <p:grpSpPr>
          <a:xfrm>
            <a:off x="780007" y="938098"/>
            <a:ext cx="5827760" cy="3730371"/>
            <a:chOff x="1551852" y="951570"/>
            <a:chExt cx="4541051" cy="3672408"/>
          </a:xfrm>
        </p:grpSpPr>
        <p:sp>
          <p:nvSpPr>
            <p:cNvPr id="112" name="Rectangle 111"/>
            <p:cNvSpPr>
              <a:spLocks noChangeArrowheads="1"/>
            </p:cNvSpPr>
            <p:nvPr/>
          </p:nvSpPr>
          <p:spPr bwMode="gray">
            <a:xfrm>
              <a:off x="1763169" y="1274045"/>
              <a:ext cx="3888951" cy="763262"/>
            </a:xfrm>
            <a:prstGeom prst="roundRect">
              <a:avLst>
                <a:gd name="adj" fmla="val 7228"/>
              </a:avLst>
            </a:prstGeom>
            <a:solidFill>
              <a:schemeClr val="bg1">
                <a:lumMod val="95000"/>
              </a:schemeClr>
            </a:solidFill>
            <a:ln>
              <a:noFill/>
            </a:ln>
            <a:effectLst/>
          </p:spPr>
          <p:txBody>
            <a:bodyPr lIns="27000" rIns="27000" anchor="ctr"/>
            <a:lstStyle>
              <a:lvl1pPr marL="182563" indent="-182563" eaLnBrk="0" hangingPunct="0">
                <a:defRPr>
                  <a:solidFill>
                    <a:schemeClr val="tx1"/>
                  </a:solidFill>
                  <a:latin typeface="Arial" charset="0"/>
                  <a:ea typeface="Arial" charset="0"/>
                  <a:cs typeface="Arial" charset="0"/>
                </a:defRPr>
              </a:lvl1pPr>
              <a:lvl2pPr eaLnBrk="0" hangingPunct="0">
                <a:defRPr>
                  <a:solidFill>
                    <a:schemeClr val="tx1"/>
                  </a:solidFill>
                  <a:latin typeface="Arial" charset="0"/>
                  <a:ea typeface="Arial" charset="0"/>
                  <a:cs typeface="Arial" charset="0"/>
                </a:defRPr>
              </a:lvl2pPr>
              <a:lvl3pPr eaLnBrk="0" hangingPunct="0">
                <a:defRPr>
                  <a:solidFill>
                    <a:schemeClr val="tx1"/>
                  </a:solidFill>
                  <a:latin typeface="Arial" charset="0"/>
                  <a:ea typeface="Arial" charset="0"/>
                  <a:cs typeface="Arial" charset="0"/>
                </a:defRPr>
              </a:lvl3pPr>
              <a:lvl4pPr eaLnBrk="0" hangingPunct="0">
                <a:defRPr>
                  <a:solidFill>
                    <a:schemeClr val="tx1"/>
                  </a:solidFill>
                  <a:latin typeface="Arial" charset="0"/>
                  <a:ea typeface="Arial" charset="0"/>
                  <a:cs typeface="Arial" charset="0"/>
                </a:defRPr>
              </a:lvl4pPr>
              <a:lvl5pPr eaLnBrk="0" hangingPunct="0">
                <a:defRPr>
                  <a:solidFill>
                    <a:schemeClr val="tx1"/>
                  </a:solidFill>
                  <a:latin typeface="Arial" charset="0"/>
                  <a:ea typeface="Arial" charset="0"/>
                  <a:cs typeface="Arial" charset="0"/>
                </a:defRPr>
              </a:lvl5pPr>
              <a:lvl6pPr marL="2284413" indent="1588" defTabSz="912813" eaLnBrk="0" fontAlgn="base" hangingPunct="0">
                <a:spcBef>
                  <a:spcPct val="0"/>
                </a:spcBef>
                <a:spcAft>
                  <a:spcPct val="0"/>
                </a:spcAft>
                <a:defRPr>
                  <a:solidFill>
                    <a:schemeClr val="tx1"/>
                  </a:solidFill>
                  <a:latin typeface="Arial" charset="0"/>
                  <a:ea typeface="Arial" charset="0"/>
                  <a:cs typeface="Arial" charset="0"/>
                </a:defRPr>
              </a:lvl6pPr>
              <a:lvl7pPr marL="2741613" indent="1588" defTabSz="912813" eaLnBrk="0" fontAlgn="base" hangingPunct="0">
                <a:spcBef>
                  <a:spcPct val="0"/>
                </a:spcBef>
                <a:spcAft>
                  <a:spcPct val="0"/>
                </a:spcAft>
                <a:defRPr>
                  <a:solidFill>
                    <a:schemeClr val="tx1"/>
                  </a:solidFill>
                  <a:latin typeface="Arial" charset="0"/>
                  <a:ea typeface="Arial" charset="0"/>
                  <a:cs typeface="Arial" charset="0"/>
                </a:defRPr>
              </a:lvl7pPr>
              <a:lvl8pPr marL="3198813" indent="1588" defTabSz="912813" eaLnBrk="0" fontAlgn="base" hangingPunct="0">
                <a:spcBef>
                  <a:spcPct val="0"/>
                </a:spcBef>
                <a:spcAft>
                  <a:spcPct val="0"/>
                </a:spcAft>
                <a:defRPr>
                  <a:solidFill>
                    <a:schemeClr val="tx1"/>
                  </a:solidFill>
                  <a:latin typeface="Arial" charset="0"/>
                  <a:ea typeface="Arial" charset="0"/>
                  <a:cs typeface="Arial" charset="0"/>
                </a:defRPr>
              </a:lvl8pPr>
              <a:lvl9pPr marL="3656013" indent="1588" defTabSz="91281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1200"/>
                </a:lnSpc>
                <a:spcAft>
                  <a:spcPct val="40000"/>
                </a:spcAft>
                <a:buClr>
                  <a:schemeClr val="accent1"/>
                </a:buClr>
                <a:buFont typeface="Arial" charset="0"/>
                <a:buChar char="•"/>
              </a:pPr>
              <a:r>
                <a:rPr lang="fr-FR" sz="900" dirty="0">
                  <a:solidFill>
                    <a:schemeClr val="tx2"/>
                  </a:solidFill>
                  <a:latin typeface="Calibri" charset="0"/>
                </a:rPr>
                <a:t>Principalement niveaux ingénieur avec un niveau élevé de connaissances</a:t>
              </a:r>
            </a:p>
            <a:p>
              <a:pPr eaLnBrk="1" hangingPunct="1">
                <a:lnSpc>
                  <a:spcPts val="1200"/>
                </a:lnSpc>
                <a:spcAft>
                  <a:spcPct val="40000"/>
                </a:spcAft>
                <a:buClr>
                  <a:schemeClr val="accent1"/>
                </a:buClr>
                <a:buFont typeface="Arial" charset="0"/>
                <a:buChar char="•"/>
              </a:pPr>
              <a:r>
                <a:rPr lang="fr-FR" sz="900" dirty="0">
                  <a:solidFill>
                    <a:schemeClr val="tx2"/>
                  </a:solidFill>
                  <a:latin typeface="Calibri" charset="0"/>
                </a:rPr>
                <a:t>Importante capacité d’adaptabilité et d'évolution, </a:t>
              </a:r>
            </a:p>
            <a:p>
              <a:pPr eaLnBrk="1" hangingPunct="1">
                <a:lnSpc>
                  <a:spcPts val="1200"/>
                </a:lnSpc>
                <a:spcAft>
                  <a:spcPct val="40000"/>
                </a:spcAft>
                <a:buClr>
                  <a:schemeClr val="accent1"/>
                </a:buClr>
                <a:buFont typeface="Arial" charset="0"/>
                <a:buChar char="•"/>
              </a:pPr>
              <a:r>
                <a:rPr lang="fr-FR" sz="900" dirty="0">
                  <a:solidFill>
                    <a:schemeClr val="tx2"/>
                  </a:solidFill>
                  <a:latin typeface="Calibri" charset="0"/>
                </a:rPr>
                <a:t>Aptitude à s’intégrer rapidement dans une équipe, une organisation, un projet</a:t>
              </a:r>
            </a:p>
          </p:txBody>
        </p:sp>
        <p:sp>
          <p:nvSpPr>
            <p:cNvPr id="162" name="Rectangle 161"/>
            <p:cNvSpPr>
              <a:spLocks noChangeArrowheads="1"/>
            </p:cNvSpPr>
            <p:nvPr/>
          </p:nvSpPr>
          <p:spPr bwMode="gray">
            <a:xfrm>
              <a:off x="1763169" y="2340625"/>
              <a:ext cx="3888951" cy="486054"/>
            </a:xfrm>
            <a:prstGeom prst="roundRect">
              <a:avLst/>
            </a:prstGeom>
            <a:solidFill>
              <a:schemeClr val="bg1">
                <a:lumMod val="95000"/>
              </a:schemeClr>
            </a:solidFill>
            <a:ln>
              <a:noFill/>
            </a:ln>
            <a:effectLst/>
          </p:spPr>
          <p:txBody>
            <a:bodyPr lIns="27000" rIns="27000" anchor="ctr"/>
            <a:lstStyle/>
            <a:p>
              <a:pPr marL="13692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Madrid, Valence, Barcelone sont les 3 pôles universitaires majeurs</a:t>
              </a:r>
            </a:p>
            <a:p>
              <a:pPr marL="13692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Viviers d’ingénieurs informaticiens, niveau comparable à la France</a:t>
              </a:r>
            </a:p>
          </p:txBody>
        </p:sp>
        <p:sp>
          <p:nvSpPr>
            <p:cNvPr id="163" name="Rectangle 162"/>
            <p:cNvSpPr>
              <a:spLocks noChangeArrowheads="1"/>
            </p:cNvSpPr>
            <p:nvPr/>
          </p:nvSpPr>
          <p:spPr bwMode="gray">
            <a:xfrm>
              <a:off x="1758787" y="3921900"/>
              <a:ext cx="3893333" cy="702078"/>
            </a:xfrm>
            <a:prstGeom prst="roundRect">
              <a:avLst/>
            </a:prstGeom>
            <a:solidFill>
              <a:schemeClr val="bg1">
                <a:lumMod val="95000"/>
              </a:schemeClr>
            </a:solidFill>
            <a:ln>
              <a:noFill/>
            </a:ln>
            <a:effectLst/>
          </p:spPr>
          <p:txBody>
            <a:bodyPr lIns="27000" rIns="27000" anchor="ctr"/>
            <a:lstStyle/>
            <a:p>
              <a:pPr marL="136922" lvl="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Orienté depuis plusieurs années vers l’outsourcing applicatif, similaire au marché français.</a:t>
              </a:r>
            </a:p>
            <a:p>
              <a:pPr marL="136922" lvl="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Capacité d’embauche de collaborateurs expérimentés sur les technologies majeures et sur le métier de l’outsourcing</a:t>
              </a:r>
            </a:p>
          </p:txBody>
        </p:sp>
        <p:sp>
          <p:nvSpPr>
            <p:cNvPr id="169" name="Rectangle 168"/>
            <p:cNvSpPr/>
            <p:nvPr/>
          </p:nvSpPr>
          <p:spPr>
            <a:xfrm>
              <a:off x="1551861" y="2018150"/>
              <a:ext cx="2460032" cy="341632"/>
            </a:xfrm>
            <a:prstGeom prst="rect">
              <a:avLst/>
            </a:prstGeom>
          </p:spPr>
          <p:txBody>
            <a:bodyPr wrap="none">
              <a:spAutoFit/>
            </a:bodyPr>
            <a:lstStyle/>
            <a:p>
              <a:pPr marL="214313" lvl="1" indent="-214313" defTabSz="601266">
                <a:lnSpc>
                  <a:spcPct val="90000"/>
                </a:lnSpc>
                <a:spcAft>
                  <a:spcPts val="450"/>
                </a:spcAft>
                <a:buClr>
                  <a:schemeClr val="accent1"/>
                </a:buClr>
                <a:buSzPct val="75000"/>
                <a:buFont typeface="Arial" charset="0"/>
                <a:buChar char="•"/>
                <a:defRPr/>
              </a:pPr>
              <a:r>
                <a:rPr lang="fr-FR" dirty="0">
                  <a:cs typeface="+mn-ea"/>
                </a:rPr>
                <a:t>Vivier de recrutement</a:t>
              </a:r>
            </a:p>
          </p:txBody>
        </p:sp>
        <p:sp>
          <p:nvSpPr>
            <p:cNvPr id="170" name="Rectangle 169"/>
            <p:cNvSpPr/>
            <p:nvPr/>
          </p:nvSpPr>
          <p:spPr>
            <a:xfrm>
              <a:off x="1551860" y="3599424"/>
              <a:ext cx="3413435" cy="341632"/>
            </a:xfrm>
            <a:prstGeom prst="rect">
              <a:avLst/>
            </a:prstGeom>
          </p:spPr>
          <p:txBody>
            <a:bodyPr wrap="none">
              <a:spAutoFit/>
            </a:bodyPr>
            <a:lstStyle/>
            <a:p>
              <a:pPr marL="214313" lvl="1" indent="-214313" defTabSz="601266">
                <a:lnSpc>
                  <a:spcPct val="90000"/>
                </a:lnSpc>
                <a:spcAft>
                  <a:spcPts val="450"/>
                </a:spcAft>
                <a:buClr>
                  <a:schemeClr val="accent1"/>
                </a:buClr>
                <a:buSzPct val="75000"/>
                <a:buFont typeface="Arial" charset="0"/>
                <a:buChar char="•"/>
                <a:defRPr/>
              </a:pPr>
              <a:r>
                <a:rPr lang="fr-FR" dirty="0">
                  <a:cs typeface="+mn-ea"/>
                </a:rPr>
                <a:t>Maturité du Marché IT Espagnol</a:t>
              </a:r>
              <a:endParaRPr lang="en-US" dirty="0">
                <a:cs typeface="+mn-ea"/>
              </a:endParaRPr>
            </a:p>
          </p:txBody>
        </p:sp>
        <p:sp>
          <p:nvSpPr>
            <p:cNvPr id="8" name="Rectángulo 7"/>
            <p:cNvSpPr/>
            <p:nvPr/>
          </p:nvSpPr>
          <p:spPr>
            <a:xfrm>
              <a:off x="1551852" y="951570"/>
              <a:ext cx="4541051" cy="341632"/>
            </a:xfrm>
            <a:prstGeom prst="rect">
              <a:avLst/>
            </a:prstGeom>
          </p:spPr>
          <p:txBody>
            <a:bodyPr wrap="none">
              <a:spAutoFit/>
            </a:bodyPr>
            <a:lstStyle/>
            <a:p>
              <a:pPr marL="214313" lvl="1" indent="-214313" defTabSz="601266">
                <a:lnSpc>
                  <a:spcPct val="90000"/>
                </a:lnSpc>
                <a:spcAft>
                  <a:spcPts val="450"/>
                </a:spcAft>
                <a:buClr>
                  <a:schemeClr val="accent1"/>
                </a:buClr>
                <a:buSzPct val="75000"/>
                <a:buFont typeface="Arial" charset="0"/>
                <a:buChar char="•"/>
                <a:defRPr/>
              </a:pPr>
              <a:r>
                <a:rPr lang="fr-FR" altLang="es-ES" dirty="0">
                  <a:cs typeface="+mn-ea"/>
                </a:rPr>
                <a:t>Niveau de recrutement quasi exclusif Bac +5</a:t>
              </a:r>
              <a:endParaRPr lang="fr-FR" altLang="es-ES" b="1" dirty="0">
                <a:cs typeface="+mn-ea"/>
              </a:endParaRPr>
            </a:p>
          </p:txBody>
        </p:sp>
        <p:sp>
          <p:nvSpPr>
            <p:cNvPr id="19" name="Rectangle 162"/>
            <p:cNvSpPr>
              <a:spLocks noChangeArrowheads="1"/>
            </p:cNvSpPr>
            <p:nvPr/>
          </p:nvSpPr>
          <p:spPr bwMode="gray">
            <a:xfrm>
              <a:off x="1763169" y="3129997"/>
              <a:ext cx="3888951" cy="488584"/>
            </a:xfrm>
            <a:prstGeom prst="roundRect">
              <a:avLst/>
            </a:prstGeom>
            <a:solidFill>
              <a:schemeClr val="bg1">
                <a:lumMod val="95000"/>
              </a:schemeClr>
            </a:solidFill>
            <a:ln>
              <a:noFill/>
            </a:ln>
            <a:effectLst/>
          </p:spPr>
          <p:txBody>
            <a:bodyPr lIns="27000" rIns="27000" anchor="ctr"/>
            <a:lstStyle/>
            <a:p>
              <a:pPr marL="136922" lvl="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2ème langue étrangère après l’anglais en Espagne</a:t>
              </a:r>
            </a:p>
            <a:p>
              <a:pPr marL="136922" lvl="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Forte communauté de francophones</a:t>
              </a:r>
            </a:p>
          </p:txBody>
        </p:sp>
        <p:sp>
          <p:nvSpPr>
            <p:cNvPr id="20" name="Rectangle 169"/>
            <p:cNvSpPr/>
            <p:nvPr/>
          </p:nvSpPr>
          <p:spPr>
            <a:xfrm>
              <a:off x="1551852" y="2807522"/>
              <a:ext cx="3981731" cy="341632"/>
            </a:xfrm>
            <a:prstGeom prst="rect">
              <a:avLst/>
            </a:prstGeom>
          </p:spPr>
          <p:txBody>
            <a:bodyPr wrap="none">
              <a:spAutoFit/>
            </a:bodyPr>
            <a:lstStyle/>
            <a:p>
              <a:pPr marL="214313" lvl="1" indent="-214313" defTabSz="601266">
                <a:lnSpc>
                  <a:spcPct val="90000"/>
                </a:lnSpc>
                <a:spcAft>
                  <a:spcPts val="450"/>
                </a:spcAft>
                <a:buClr>
                  <a:schemeClr val="accent1"/>
                </a:buClr>
                <a:buSzPct val="75000"/>
                <a:buFont typeface="Arial" charset="0"/>
                <a:buChar char="•"/>
                <a:defRPr/>
              </a:pPr>
              <a:r>
                <a:rPr lang="fr-FR" dirty="0">
                  <a:cs typeface="+mn-ea"/>
                </a:rPr>
                <a:t>Capacité de recrutement francophone</a:t>
              </a:r>
            </a:p>
          </p:txBody>
        </p:sp>
      </p:grpSp>
      <p:sp>
        <p:nvSpPr>
          <p:cNvPr id="17"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4077012415"/>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p:txBody>
          <a:bodyPr/>
          <a:lstStyle/>
          <a:p>
            <a:fld id="{AF43E6FD-AB27-4108-A2FC-346BB5F75E3F}" type="slidenum">
              <a:rPr lang="fr-FR" smtClean="0"/>
              <a:pPr/>
              <a:t>2</a:t>
            </a:fld>
            <a:endParaRPr lang="fr-FR"/>
          </a:p>
        </p:txBody>
      </p:sp>
      <p:sp>
        <p:nvSpPr>
          <p:cNvPr id="9" name="3 Marcador de pie de página"/>
          <p:cNvSpPr>
            <a:spLocks noGrp="1"/>
          </p:cNvSpPr>
          <p:nvPr>
            <p:ph type="ftr" sz="quarter" idx="4294967295"/>
          </p:nvPr>
        </p:nvSpPr>
        <p:spPr>
          <a:xfrm>
            <a:off x="531813" y="4876800"/>
            <a:ext cx="4545012" cy="122238"/>
          </a:xfrm>
        </p:spPr>
        <p:txBody>
          <a:bodyPr/>
          <a:lstStyle/>
          <a:p>
            <a:pPr>
              <a:defRPr/>
            </a:pPr>
            <a:r>
              <a:rPr lang="fr-FR" dirty="0" smtClean="0"/>
              <a:t>Centre de Services Espagne</a:t>
            </a:r>
            <a:endParaRPr lang="fr-FR" dirty="0"/>
          </a:p>
        </p:txBody>
      </p:sp>
      <p:sp>
        <p:nvSpPr>
          <p:cNvPr id="8" name="Espace réservé du texte 1"/>
          <p:cNvSpPr txBox="1">
            <a:spLocks/>
          </p:cNvSpPr>
          <p:nvPr/>
        </p:nvSpPr>
        <p:spPr bwMode="gray">
          <a:xfrm>
            <a:off x="755577" y="1505471"/>
            <a:ext cx="6408712" cy="337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71463" indent="-271463" algn="l" defTabSz="912813" rtl="0" eaLnBrk="0" fontAlgn="base" hangingPunct="0">
              <a:spcBef>
                <a:spcPts val="1800"/>
              </a:spcBef>
              <a:spcAft>
                <a:spcPct val="0"/>
              </a:spcAft>
              <a:buClr>
                <a:srgbClr val="CF022B"/>
              </a:buClr>
              <a:buSzPct val="90000"/>
              <a:buBlip>
                <a:blip r:embed="rId2"/>
              </a:buBlip>
              <a:defRPr sz="2000" kern="1200">
                <a:solidFill>
                  <a:schemeClr val="tx1"/>
                </a:solidFill>
                <a:latin typeface="+mn-lt"/>
                <a:ea typeface="+mn-ea"/>
                <a:cs typeface="+mn-cs"/>
              </a:defRPr>
            </a:lvl1pPr>
            <a:lvl2pPr marL="715963" indent="-242888" algn="l" defTabSz="912813" rtl="0" eaLnBrk="0" fontAlgn="base" hangingPunct="0">
              <a:spcBef>
                <a:spcPts val="413"/>
              </a:spcBef>
              <a:spcAft>
                <a:spcPct val="0"/>
              </a:spcAft>
              <a:buClr>
                <a:srgbClr val="F07D00"/>
              </a:buClr>
              <a:buSzPct val="100000"/>
              <a:buFont typeface="Wingdings" panose="05000000000000000000" pitchFamily="2" charset="2"/>
              <a:buChar char=""/>
              <a:defRPr kern="1200">
                <a:solidFill>
                  <a:schemeClr val="tx1"/>
                </a:solidFill>
                <a:latin typeface="+mn-lt"/>
                <a:ea typeface="+mn-ea"/>
                <a:cs typeface="+mn-cs"/>
              </a:defRPr>
            </a:lvl2pPr>
            <a:lvl3pPr marL="989013" indent="-203200" algn="l" defTabSz="725488" rtl="0" eaLnBrk="0" fontAlgn="base" hangingPunct="0">
              <a:spcBef>
                <a:spcPts val="413"/>
              </a:spcBef>
              <a:spcAft>
                <a:spcPct val="0"/>
              </a:spcAft>
              <a:buFont typeface="Calibri" panose="020F0502020204030204" pitchFamily="34" charset="0"/>
              <a:buChar char="‐"/>
              <a:defRPr lang="fr-FR" sz="1600" kern="1200" dirty="0">
                <a:solidFill>
                  <a:schemeClr val="tx1"/>
                </a:solidFill>
                <a:latin typeface="+mn-lt"/>
                <a:ea typeface="+mn-ea"/>
                <a:cs typeface="+mn-cs"/>
              </a:defRPr>
            </a:lvl3pPr>
            <a:lvl4pPr marL="990600" indent="-206375" algn="l" defTabSz="912813" rtl="0" eaLnBrk="0" fontAlgn="base" hangingPunct="0">
              <a:spcBef>
                <a:spcPct val="0"/>
              </a:spcBef>
              <a:spcAft>
                <a:spcPct val="0"/>
              </a:spcAft>
              <a:buFont typeface="Calibri" panose="020F0502020204030204" pitchFamily="34" charset="0"/>
              <a:buChar char="‐"/>
              <a:defRPr sz="1600" kern="1200">
                <a:solidFill>
                  <a:schemeClr val="tx1"/>
                </a:solidFill>
                <a:latin typeface="+mn-lt"/>
                <a:ea typeface="+mn-ea"/>
                <a:cs typeface="+mn-cs"/>
              </a:defRPr>
            </a:lvl4pPr>
            <a:lvl5pPr marL="985838" indent="-198438" algn="l" defTabSz="912813" rtl="0" eaLnBrk="0" fontAlgn="base" hangingPunct="0">
              <a:spcBef>
                <a:spcPct val="0"/>
              </a:spcBef>
              <a:spcAft>
                <a:spcPct val="0"/>
              </a:spcAft>
              <a:buFont typeface="Calibri" panose="020F0502020204030204" pitchFamily="34" charset="0"/>
              <a:buChar char="‐"/>
              <a:defRPr sz="160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tabLst>
                <a:tab pos="8067675" algn="r"/>
              </a:tabLst>
            </a:pPr>
            <a:r>
              <a:rPr lang="fr-FR" dirty="0" smtClean="0"/>
              <a:t>1|Sopra </a:t>
            </a:r>
            <a:r>
              <a:rPr lang="fr-FR" dirty="0" err="1" smtClean="0"/>
              <a:t>Steria</a:t>
            </a:r>
            <a:r>
              <a:rPr lang="fr-FR" dirty="0" smtClean="0"/>
              <a:t> en Espagne</a:t>
            </a:r>
          </a:p>
          <a:p>
            <a:pPr marL="0" indent="0">
              <a:buFontTx/>
              <a:buNone/>
              <a:tabLst>
                <a:tab pos="8067675" algn="r"/>
              </a:tabLst>
            </a:pPr>
            <a:r>
              <a:rPr lang="fr-FR" dirty="0" smtClean="0"/>
              <a:t>2|Les Centres de Services </a:t>
            </a:r>
            <a:r>
              <a:rPr lang="fr-FR" dirty="0" err="1" smtClean="0"/>
              <a:t>Sopra</a:t>
            </a:r>
            <a:r>
              <a:rPr lang="fr-FR" dirty="0" smtClean="0"/>
              <a:t> </a:t>
            </a:r>
            <a:r>
              <a:rPr lang="fr-FR" dirty="0" err="1" smtClean="0"/>
              <a:t>Steria</a:t>
            </a:r>
            <a:endParaRPr lang="fr-FR" dirty="0" smtClean="0"/>
          </a:p>
          <a:p>
            <a:pPr marL="0" indent="0">
              <a:buFontTx/>
              <a:buNone/>
              <a:tabLst>
                <a:tab pos="8067675" algn="r"/>
              </a:tabLst>
            </a:pPr>
            <a:r>
              <a:rPr lang="fr-FR" dirty="0" smtClean="0"/>
              <a:t>3|Le Centre de Services Espagne</a:t>
            </a:r>
          </a:p>
          <a:p>
            <a:pPr marL="0" indent="0">
              <a:buFontTx/>
              <a:buNone/>
              <a:tabLst>
                <a:tab pos="8067675" algn="r"/>
              </a:tabLst>
            </a:pPr>
            <a:r>
              <a:rPr lang="fr-FR" dirty="0" smtClean="0"/>
              <a:t>4|Le modèle de Delivery en CS</a:t>
            </a:r>
          </a:p>
          <a:p>
            <a:pPr marL="0" indent="0">
              <a:buFontTx/>
              <a:buNone/>
              <a:tabLst>
                <a:tab pos="8067675" algn="r"/>
              </a:tabLst>
            </a:pPr>
            <a:r>
              <a:rPr lang="fr-FR" dirty="0" smtClean="0"/>
              <a:t>5|Références du CS Espagne</a:t>
            </a:r>
          </a:p>
          <a:p>
            <a:pPr marL="0" indent="0">
              <a:buFontTx/>
              <a:buNone/>
              <a:tabLst>
                <a:tab pos="8067675" algn="r"/>
              </a:tabLst>
            </a:pPr>
            <a:r>
              <a:rPr lang="fr-FR" dirty="0" smtClean="0"/>
              <a:t>6|Références du </a:t>
            </a:r>
            <a:r>
              <a:rPr lang="fr-FR" dirty="0" err="1" smtClean="0"/>
              <a:t>Sopra</a:t>
            </a:r>
            <a:r>
              <a:rPr lang="fr-FR" dirty="0" smtClean="0"/>
              <a:t> </a:t>
            </a:r>
            <a:r>
              <a:rPr lang="fr-FR" dirty="0" err="1" smtClean="0"/>
              <a:t>Steria</a:t>
            </a:r>
            <a:r>
              <a:rPr lang="fr-FR" dirty="0" smtClean="0"/>
              <a:t> Espagne</a:t>
            </a:r>
          </a:p>
        </p:txBody>
      </p:sp>
      <p:sp>
        <p:nvSpPr>
          <p:cNvPr id="10" name="2 Título"/>
          <p:cNvSpPr txBox="1">
            <a:spLocks/>
          </p:cNvSpPr>
          <p:nvPr/>
        </p:nvSpPr>
        <p:spPr bwMode="gray">
          <a:xfrm>
            <a:off x="122238" y="195486"/>
            <a:ext cx="8045450" cy="790575"/>
          </a:xfrm>
          <a:prstGeom prst="rect">
            <a:avLst/>
          </a:prstGeom>
        </p:spPr>
        <p:txBody>
          <a:bodyPr vert="horz" lIns="0" tIns="45710" rIns="0" bIns="45710" rtlCol="0" anchor="b">
            <a:noAutofit/>
          </a:bodyPr>
          <a:lstStyle>
            <a:lvl1pPr algn="l" defTabSz="912813" rtl="0" eaLnBrk="0" fontAlgn="base" hangingPunct="0">
              <a:lnSpc>
                <a:spcPct val="90000"/>
              </a:lnSpc>
              <a:spcBef>
                <a:spcPct val="0"/>
              </a:spcBef>
              <a:spcAft>
                <a:spcPct val="0"/>
              </a:spcAft>
              <a:defRPr sz="2200" kern="1200" cap="all">
                <a:solidFill>
                  <a:schemeClr val="tx1"/>
                </a:solidFill>
                <a:latin typeface="Tahoma" panose="020B0604030504040204" pitchFamily="34" charset="0"/>
                <a:ea typeface="Tahoma" panose="020B0604030504040204" pitchFamily="34" charset="0"/>
                <a:cs typeface="Tahoma" panose="020B0604030504040204" pitchFamily="34" charset="0"/>
              </a:defRPr>
            </a:lvl1pPr>
            <a:lvl2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2pPr>
            <a:lvl3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3pPr>
            <a:lvl4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4pPr>
            <a:lvl5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5pPr>
            <a:lvl6pPr marL="4572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6pPr>
            <a:lvl7pPr marL="9144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7pPr>
            <a:lvl8pPr marL="13716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8pPr>
            <a:lvl9pPr marL="18288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9pPr>
          </a:lstStyle>
          <a:p>
            <a:r>
              <a:rPr lang="es-ES" smtClean="0">
                <a:solidFill>
                  <a:schemeClr val="bg1"/>
                </a:solidFill>
              </a:rPr>
              <a:t>     sommaire</a:t>
            </a:r>
            <a:endParaRPr lang="es-ES" dirty="0">
              <a:solidFill>
                <a:schemeClr val="bg1"/>
              </a:solidFill>
            </a:endParaRPr>
          </a:p>
        </p:txBody>
      </p:sp>
    </p:spTree>
    <p:extLst>
      <p:ext uri="{BB962C8B-B14F-4D97-AF65-F5344CB8AC3E}">
        <p14:creationId xmlns:p14="http://schemas.microsoft.com/office/powerpoint/2010/main" val="3066961193"/>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fr-FR" dirty="0" smtClean="0"/>
              <a:t>Centre de services Espagne</a:t>
            </a:r>
            <a:endParaRPr lang="fr-FR" dirty="0"/>
          </a:p>
        </p:txBody>
      </p:sp>
      <p:sp>
        <p:nvSpPr>
          <p:cNvPr id="4" name="Marcador de texto 3"/>
          <p:cNvSpPr>
            <a:spLocks noGrp="1"/>
          </p:cNvSpPr>
          <p:nvPr>
            <p:ph type="body" sz="quarter" idx="13"/>
          </p:nvPr>
        </p:nvSpPr>
        <p:spPr/>
        <p:txBody>
          <a:bodyPr/>
          <a:lstStyle/>
          <a:p>
            <a:r>
              <a:rPr lang="fr-FR" dirty="0" smtClean="0"/>
              <a:t>Ressources humaines : Une Gestion dynamique &amp; durable</a:t>
            </a:r>
            <a:endParaRPr lang="es-ES" dirty="0"/>
          </a:p>
        </p:txBody>
      </p:sp>
      <p:sp>
        <p:nvSpPr>
          <p:cNvPr id="38929" name="Espace réservé du numéro de diapositive 2"/>
          <p:cNvSpPr>
            <a:spLocks noGrp="1"/>
          </p:cNvSpPr>
          <p:nvPr>
            <p:ph type="sldNum" sz="quarter" idx="1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557213" indent="-214313" eaLnBrk="0" hangingPunct="0">
              <a:defRPr>
                <a:solidFill>
                  <a:schemeClr val="tx1"/>
                </a:solidFill>
                <a:latin typeface="Arial" charset="0"/>
                <a:ea typeface="Arial" charset="0"/>
                <a:cs typeface="Arial" charset="0"/>
              </a:defRPr>
            </a:lvl2pPr>
            <a:lvl3pPr marL="857250" indent="-171450" eaLnBrk="0" hangingPunct="0">
              <a:defRPr>
                <a:solidFill>
                  <a:schemeClr val="tx1"/>
                </a:solidFill>
                <a:latin typeface="Arial" charset="0"/>
                <a:ea typeface="Arial" charset="0"/>
                <a:cs typeface="Arial" charset="0"/>
              </a:defRPr>
            </a:lvl3pPr>
            <a:lvl4pPr marL="1200150" indent="-171450" eaLnBrk="0" hangingPunct="0">
              <a:defRPr>
                <a:solidFill>
                  <a:schemeClr val="tx1"/>
                </a:solidFill>
                <a:latin typeface="Arial" charset="0"/>
                <a:ea typeface="Arial" charset="0"/>
                <a:cs typeface="Arial" charset="0"/>
              </a:defRPr>
            </a:lvl4pPr>
            <a:lvl5pPr marL="1543050" indent="-171450" eaLnBrk="0" hangingPunct="0">
              <a:defRPr>
                <a:solidFill>
                  <a:schemeClr val="tx1"/>
                </a:solidFill>
                <a:latin typeface="Arial" charset="0"/>
                <a:ea typeface="Arial" charset="0"/>
                <a:cs typeface="Arial" charset="0"/>
              </a:defRPr>
            </a:lvl5pPr>
            <a:lvl6pPr marL="1885950" indent="-171450" defTabSz="684610" eaLnBrk="0" fontAlgn="base" hangingPunct="0">
              <a:spcBef>
                <a:spcPct val="0"/>
              </a:spcBef>
              <a:spcAft>
                <a:spcPct val="0"/>
              </a:spcAft>
              <a:defRPr>
                <a:solidFill>
                  <a:schemeClr val="tx1"/>
                </a:solidFill>
                <a:latin typeface="Arial" charset="0"/>
                <a:ea typeface="Arial" charset="0"/>
                <a:cs typeface="Arial" charset="0"/>
              </a:defRPr>
            </a:lvl6pPr>
            <a:lvl7pPr marL="2228850" indent="-171450" defTabSz="684610" eaLnBrk="0" fontAlgn="base" hangingPunct="0">
              <a:spcBef>
                <a:spcPct val="0"/>
              </a:spcBef>
              <a:spcAft>
                <a:spcPct val="0"/>
              </a:spcAft>
              <a:defRPr>
                <a:solidFill>
                  <a:schemeClr val="tx1"/>
                </a:solidFill>
                <a:latin typeface="Arial" charset="0"/>
                <a:ea typeface="Arial" charset="0"/>
                <a:cs typeface="Arial" charset="0"/>
              </a:defRPr>
            </a:lvl7pPr>
            <a:lvl8pPr marL="2571750" indent="-171450" defTabSz="684610" eaLnBrk="0" fontAlgn="base" hangingPunct="0">
              <a:spcBef>
                <a:spcPct val="0"/>
              </a:spcBef>
              <a:spcAft>
                <a:spcPct val="0"/>
              </a:spcAft>
              <a:defRPr>
                <a:solidFill>
                  <a:schemeClr val="tx1"/>
                </a:solidFill>
                <a:latin typeface="Arial" charset="0"/>
                <a:ea typeface="Arial" charset="0"/>
                <a:cs typeface="Arial" charset="0"/>
              </a:defRPr>
            </a:lvl8pPr>
            <a:lvl9pPr marL="2914650" indent="-171450" defTabSz="68461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91FA329-197E-EB48-BAE3-E1632BBC6C86}" type="slidenum">
              <a:rPr lang="fr-FR" altLang="es-ES">
                <a:solidFill>
                  <a:srgbClr val="464646"/>
                </a:solidFill>
                <a:latin typeface="Calibri" charset="0"/>
              </a:rPr>
              <a:pPr eaLnBrk="1" hangingPunct="1"/>
              <a:t>20</a:t>
            </a:fld>
            <a:endParaRPr lang="fr-FR" altLang="es-ES">
              <a:solidFill>
                <a:srgbClr val="464646"/>
              </a:solidFill>
              <a:latin typeface="Calibri" charset="0"/>
            </a:endParaRPr>
          </a:p>
        </p:txBody>
      </p:sp>
      <p:sp>
        <p:nvSpPr>
          <p:cNvPr id="114" name="Espace réservé du pied de page 2"/>
          <p:cNvSpPr>
            <a:spLocks noGrp="1"/>
          </p:cNvSpPr>
          <p:nvPr>
            <p:ph type="ftr" sz="quarter" idx="4294967295"/>
          </p:nvPr>
        </p:nvSpPr>
        <p:spPr>
          <a:xfrm>
            <a:off x="544439" y="4876800"/>
            <a:ext cx="3408363" cy="122238"/>
          </a:xfrm>
        </p:spPr>
        <p:txBody>
          <a:bodyPr/>
          <a:lstStyle/>
          <a:p>
            <a:r>
              <a:rPr lang="fr-FR" smtClean="0"/>
              <a:t>Centre de Services Espagne</a:t>
            </a:r>
            <a:endParaRPr lang="en-GB" dirty="0"/>
          </a:p>
        </p:txBody>
      </p:sp>
      <p:sp>
        <p:nvSpPr>
          <p:cNvPr id="16" name="Freeform 67"/>
          <p:cNvSpPr>
            <a:spLocks noChangeAspect="1" noEditPoints="1"/>
          </p:cNvSpPr>
          <p:nvPr/>
        </p:nvSpPr>
        <p:spPr bwMode="auto">
          <a:xfrm>
            <a:off x="8514438" y="215672"/>
            <a:ext cx="384543" cy="378000"/>
          </a:xfrm>
          <a:custGeom>
            <a:avLst/>
            <a:gdLst>
              <a:gd name="T0" fmla="*/ 1610 w 1646"/>
              <a:gd name="T1" fmla="*/ 1290 h 1618"/>
              <a:gd name="T2" fmla="*/ 1645 w 1646"/>
              <a:gd name="T3" fmla="*/ 1377 h 1618"/>
              <a:gd name="T4" fmla="*/ 1546 w 1646"/>
              <a:gd name="T5" fmla="*/ 1485 h 1618"/>
              <a:gd name="T6" fmla="*/ 1215 w 1646"/>
              <a:gd name="T7" fmla="*/ 1588 h 1618"/>
              <a:gd name="T8" fmla="*/ 578 w 1646"/>
              <a:gd name="T9" fmla="*/ 1607 h 1618"/>
              <a:gd name="T10" fmla="*/ 141 w 1646"/>
              <a:gd name="T11" fmla="*/ 1506 h 1618"/>
              <a:gd name="T12" fmla="*/ 9 w 1646"/>
              <a:gd name="T13" fmla="*/ 1403 h 1618"/>
              <a:gd name="T14" fmla="*/ 18 w 1646"/>
              <a:gd name="T15" fmla="*/ 1311 h 1618"/>
              <a:gd name="T16" fmla="*/ 175 w 1646"/>
              <a:gd name="T17" fmla="*/ 1209 h 1618"/>
              <a:gd name="T18" fmla="*/ 134 w 1646"/>
              <a:gd name="T19" fmla="*/ 1266 h 1618"/>
              <a:gd name="T20" fmla="*/ 188 w 1646"/>
              <a:gd name="T21" fmla="*/ 1339 h 1618"/>
              <a:gd name="T22" fmla="*/ 554 w 1646"/>
              <a:gd name="T23" fmla="*/ 1452 h 1618"/>
              <a:gd name="T24" fmla="*/ 1090 w 1646"/>
              <a:gd name="T25" fmla="*/ 1452 h 1618"/>
              <a:gd name="T26" fmla="*/ 1458 w 1646"/>
              <a:gd name="T27" fmla="*/ 1339 h 1618"/>
              <a:gd name="T28" fmla="*/ 1512 w 1646"/>
              <a:gd name="T29" fmla="*/ 1266 h 1618"/>
              <a:gd name="T30" fmla="*/ 1471 w 1646"/>
              <a:gd name="T31" fmla="*/ 1209 h 1618"/>
              <a:gd name="T32" fmla="*/ 514 w 1646"/>
              <a:gd name="T33" fmla="*/ 90 h 1618"/>
              <a:gd name="T34" fmla="*/ 569 w 1646"/>
              <a:gd name="T35" fmla="*/ 205 h 1618"/>
              <a:gd name="T36" fmla="*/ 524 w 1646"/>
              <a:gd name="T37" fmla="*/ 311 h 1618"/>
              <a:gd name="T38" fmla="*/ 419 w 1646"/>
              <a:gd name="T39" fmla="*/ 354 h 1618"/>
              <a:gd name="T40" fmla="*/ 303 w 1646"/>
              <a:gd name="T41" fmla="*/ 300 h 1618"/>
              <a:gd name="T42" fmla="*/ 270 w 1646"/>
              <a:gd name="T43" fmla="*/ 190 h 1618"/>
              <a:gd name="T44" fmla="*/ 336 w 1646"/>
              <a:gd name="T45" fmla="*/ 82 h 1618"/>
              <a:gd name="T46" fmla="*/ 1225 w 1646"/>
              <a:gd name="T47" fmla="*/ 55 h 1618"/>
              <a:gd name="T48" fmla="*/ 1109 w 1646"/>
              <a:gd name="T49" fmla="*/ 111 h 1618"/>
              <a:gd name="T50" fmla="*/ 1076 w 1646"/>
              <a:gd name="T51" fmla="*/ 220 h 1618"/>
              <a:gd name="T52" fmla="*/ 1140 w 1646"/>
              <a:gd name="T53" fmla="*/ 329 h 1618"/>
              <a:gd name="T54" fmla="*/ 1255 w 1646"/>
              <a:gd name="T55" fmla="*/ 352 h 1618"/>
              <a:gd name="T56" fmla="*/ 1356 w 1646"/>
              <a:gd name="T57" fmla="*/ 276 h 1618"/>
              <a:gd name="T58" fmla="*/ 1367 w 1646"/>
              <a:gd name="T59" fmla="*/ 161 h 1618"/>
              <a:gd name="T60" fmla="*/ 1283 w 1646"/>
              <a:gd name="T61" fmla="*/ 67 h 1618"/>
              <a:gd name="T62" fmla="*/ 1225 w 1646"/>
              <a:gd name="T63" fmla="*/ 1033 h 1618"/>
              <a:gd name="T64" fmla="*/ 1446 w 1646"/>
              <a:gd name="T65" fmla="*/ 804 h 1618"/>
              <a:gd name="T66" fmla="*/ 1447 w 1646"/>
              <a:gd name="T67" fmla="*/ 469 h 1618"/>
              <a:gd name="T68" fmla="*/ 1358 w 1646"/>
              <a:gd name="T69" fmla="*/ 388 h 1618"/>
              <a:gd name="T70" fmla="*/ 1117 w 1646"/>
              <a:gd name="T71" fmla="*/ 399 h 1618"/>
              <a:gd name="T72" fmla="*/ 1146 w 1646"/>
              <a:gd name="T73" fmla="*/ 753 h 1618"/>
              <a:gd name="T74" fmla="*/ 1077 w 1646"/>
              <a:gd name="T75" fmla="*/ 916 h 1618"/>
              <a:gd name="T76" fmla="*/ 928 w 1646"/>
              <a:gd name="T77" fmla="*/ 37 h 1618"/>
              <a:gd name="T78" fmla="*/ 988 w 1646"/>
              <a:gd name="T79" fmla="*/ 163 h 1618"/>
              <a:gd name="T80" fmla="*/ 940 w 1646"/>
              <a:gd name="T81" fmla="*/ 278 h 1618"/>
              <a:gd name="T82" fmla="*/ 826 w 1646"/>
              <a:gd name="T83" fmla="*/ 325 h 1618"/>
              <a:gd name="T84" fmla="*/ 699 w 1646"/>
              <a:gd name="T85" fmla="*/ 266 h 1618"/>
              <a:gd name="T86" fmla="*/ 664 w 1646"/>
              <a:gd name="T87" fmla="*/ 146 h 1618"/>
              <a:gd name="T88" fmla="*/ 735 w 1646"/>
              <a:gd name="T89" fmla="*/ 28 h 1618"/>
              <a:gd name="T90" fmla="*/ 986 w 1646"/>
              <a:gd name="T91" fmla="*/ 890 h 1618"/>
              <a:gd name="T92" fmla="*/ 1071 w 1646"/>
              <a:gd name="T93" fmla="*/ 753 h 1618"/>
              <a:gd name="T94" fmla="*/ 1035 w 1646"/>
              <a:gd name="T95" fmla="*/ 412 h 1618"/>
              <a:gd name="T96" fmla="*/ 916 w 1646"/>
              <a:gd name="T97" fmla="*/ 355 h 1618"/>
              <a:gd name="T98" fmla="*/ 627 w 1646"/>
              <a:gd name="T99" fmla="*/ 391 h 1618"/>
              <a:gd name="T100" fmla="*/ 571 w 1646"/>
              <a:gd name="T101" fmla="*/ 509 h 1618"/>
              <a:gd name="T102" fmla="*/ 620 w 1646"/>
              <a:gd name="T103" fmla="*/ 866 h 1618"/>
              <a:gd name="T104" fmla="*/ 986 w 1646"/>
              <a:gd name="T105" fmla="*/ 890 h 1618"/>
              <a:gd name="T106" fmla="*/ 499 w 1646"/>
              <a:gd name="T107" fmla="*/ 777 h 1618"/>
              <a:gd name="T108" fmla="*/ 519 w 1646"/>
              <a:gd name="T109" fmla="*/ 413 h 1618"/>
              <a:gd name="T110" fmla="*/ 299 w 1646"/>
              <a:gd name="T111" fmla="*/ 384 h 1618"/>
              <a:gd name="T112" fmla="*/ 203 w 1646"/>
              <a:gd name="T113" fmla="*/ 457 h 1618"/>
              <a:gd name="T114" fmla="*/ 191 w 1646"/>
              <a:gd name="T115" fmla="*/ 787 h 1618"/>
              <a:gd name="T116" fmla="*/ 419 w 1646"/>
              <a:gd name="T117" fmla="*/ 1033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6" h="1618">
                <a:moveTo>
                  <a:pt x="1471" y="1209"/>
                </a:moveTo>
                <a:lnTo>
                  <a:pt x="1471" y="1209"/>
                </a:lnTo>
                <a:lnTo>
                  <a:pt x="1510" y="1226"/>
                </a:lnTo>
                <a:lnTo>
                  <a:pt x="1545" y="1243"/>
                </a:lnTo>
                <a:lnTo>
                  <a:pt x="1560" y="1252"/>
                </a:lnTo>
                <a:lnTo>
                  <a:pt x="1575" y="1261"/>
                </a:lnTo>
                <a:lnTo>
                  <a:pt x="1588" y="1270"/>
                </a:lnTo>
                <a:lnTo>
                  <a:pt x="1600" y="1281"/>
                </a:lnTo>
                <a:lnTo>
                  <a:pt x="1610" y="1290"/>
                </a:lnTo>
                <a:lnTo>
                  <a:pt x="1620" y="1301"/>
                </a:lnTo>
                <a:lnTo>
                  <a:pt x="1628" y="1311"/>
                </a:lnTo>
                <a:lnTo>
                  <a:pt x="1634" y="1322"/>
                </a:lnTo>
                <a:lnTo>
                  <a:pt x="1639" y="1332"/>
                </a:lnTo>
                <a:lnTo>
                  <a:pt x="1642" y="1343"/>
                </a:lnTo>
                <a:lnTo>
                  <a:pt x="1645" y="1353"/>
                </a:lnTo>
                <a:lnTo>
                  <a:pt x="1646" y="1365"/>
                </a:lnTo>
                <a:lnTo>
                  <a:pt x="1646" y="1365"/>
                </a:lnTo>
                <a:lnTo>
                  <a:pt x="1645" y="1377"/>
                </a:lnTo>
                <a:lnTo>
                  <a:pt x="1642" y="1390"/>
                </a:lnTo>
                <a:lnTo>
                  <a:pt x="1637" y="1403"/>
                </a:lnTo>
                <a:lnTo>
                  <a:pt x="1629" y="1415"/>
                </a:lnTo>
                <a:lnTo>
                  <a:pt x="1620" y="1428"/>
                </a:lnTo>
                <a:lnTo>
                  <a:pt x="1609" y="1440"/>
                </a:lnTo>
                <a:lnTo>
                  <a:pt x="1596" y="1452"/>
                </a:lnTo>
                <a:lnTo>
                  <a:pt x="1581" y="1464"/>
                </a:lnTo>
                <a:lnTo>
                  <a:pt x="1564" y="1474"/>
                </a:lnTo>
                <a:lnTo>
                  <a:pt x="1546" y="1485"/>
                </a:lnTo>
                <a:lnTo>
                  <a:pt x="1526" y="1496"/>
                </a:lnTo>
                <a:lnTo>
                  <a:pt x="1505" y="1506"/>
                </a:lnTo>
                <a:lnTo>
                  <a:pt x="1483" y="1517"/>
                </a:lnTo>
                <a:lnTo>
                  <a:pt x="1458" y="1526"/>
                </a:lnTo>
                <a:lnTo>
                  <a:pt x="1431" y="1535"/>
                </a:lnTo>
                <a:lnTo>
                  <a:pt x="1405" y="1544"/>
                </a:lnTo>
                <a:lnTo>
                  <a:pt x="1346" y="1560"/>
                </a:lnTo>
                <a:lnTo>
                  <a:pt x="1283" y="1575"/>
                </a:lnTo>
                <a:lnTo>
                  <a:pt x="1215" y="1588"/>
                </a:lnTo>
                <a:lnTo>
                  <a:pt x="1143" y="1598"/>
                </a:lnTo>
                <a:lnTo>
                  <a:pt x="1068" y="1607"/>
                </a:lnTo>
                <a:lnTo>
                  <a:pt x="989" y="1613"/>
                </a:lnTo>
                <a:lnTo>
                  <a:pt x="907" y="1617"/>
                </a:lnTo>
                <a:lnTo>
                  <a:pt x="823" y="1618"/>
                </a:lnTo>
                <a:lnTo>
                  <a:pt x="823" y="1618"/>
                </a:lnTo>
                <a:lnTo>
                  <a:pt x="739" y="1617"/>
                </a:lnTo>
                <a:lnTo>
                  <a:pt x="657" y="1613"/>
                </a:lnTo>
                <a:lnTo>
                  <a:pt x="578" y="1607"/>
                </a:lnTo>
                <a:lnTo>
                  <a:pt x="503" y="1598"/>
                </a:lnTo>
                <a:lnTo>
                  <a:pt x="431" y="1588"/>
                </a:lnTo>
                <a:lnTo>
                  <a:pt x="362" y="1575"/>
                </a:lnTo>
                <a:lnTo>
                  <a:pt x="299" y="1560"/>
                </a:lnTo>
                <a:lnTo>
                  <a:pt x="241" y="1544"/>
                </a:lnTo>
                <a:lnTo>
                  <a:pt x="213" y="1535"/>
                </a:lnTo>
                <a:lnTo>
                  <a:pt x="188" y="1526"/>
                </a:lnTo>
                <a:lnTo>
                  <a:pt x="163" y="1517"/>
                </a:lnTo>
                <a:lnTo>
                  <a:pt x="141" y="1506"/>
                </a:lnTo>
                <a:lnTo>
                  <a:pt x="119" y="1496"/>
                </a:lnTo>
                <a:lnTo>
                  <a:pt x="99" y="1485"/>
                </a:lnTo>
                <a:lnTo>
                  <a:pt x="82" y="1474"/>
                </a:lnTo>
                <a:lnTo>
                  <a:pt x="65" y="1464"/>
                </a:lnTo>
                <a:lnTo>
                  <a:pt x="50" y="1452"/>
                </a:lnTo>
                <a:lnTo>
                  <a:pt x="37" y="1440"/>
                </a:lnTo>
                <a:lnTo>
                  <a:pt x="26" y="1428"/>
                </a:lnTo>
                <a:lnTo>
                  <a:pt x="17" y="1415"/>
                </a:lnTo>
                <a:lnTo>
                  <a:pt x="9" y="1403"/>
                </a:lnTo>
                <a:lnTo>
                  <a:pt x="4" y="1390"/>
                </a:lnTo>
                <a:lnTo>
                  <a:pt x="1" y="1377"/>
                </a:lnTo>
                <a:lnTo>
                  <a:pt x="0" y="1365"/>
                </a:lnTo>
                <a:lnTo>
                  <a:pt x="0" y="1365"/>
                </a:lnTo>
                <a:lnTo>
                  <a:pt x="1" y="1353"/>
                </a:lnTo>
                <a:lnTo>
                  <a:pt x="3" y="1343"/>
                </a:lnTo>
                <a:lnTo>
                  <a:pt x="7" y="1332"/>
                </a:lnTo>
                <a:lnTo>
                  <a:pt x="12" y="1322"/>
                </a:lnTo>
                <a:lnTo>
                  <a:pt x="18" y="1311"/>
                </a:lnTo>
                <a:lnTo>
                  <a:pt x="26" y="1301"/>
                </a:lnTo>
                <a:lnTo>
                  <a:pt x="36" y="1290"/>
                </a:lnTo>
                <a:lnTo>
                  <a:pt x="46" y="1281"/>
                </a:lnTo>
                <a:lnTo>
                  <a:pt x="58" y="1270"/>
                </a:lnTo>
                <a:lnTo>
                  <a:pt x="71" y="1261"/>
                </a:lnTo>
                <a:lnTo>
                  <a:pt x="86" y="1252"/>
                </a:lnTo>
                <a:lnTo>
                  <a:pt x="101" y="1243"/>
                </a:lnTo>
                <a:lnTo>
                  <a:pt x="136" y="1226"/>
                </a:lnTo>
                <a:lnTo>
                  <a:pt x="175" y="1209"/>
                </a:lnTo>
                <a:lnTo>
                  <a:pt x="175" y="1209"/>
                </a:lnTo>
                <a:lnTo>
                  <a:pt x="165" y="1215"/>
                </a:lnTo>
                <a:lnTo>
                  <a:pt x="157" y="1222"/>
                </a:lnTo>
                <a:lnTo>
                  <a:pt x="150" y="1230"/>
                </a:lnTo>
                <a:lnTo>
                  <a:pt x="145" y="1236"/>
                </a:lnTo>
                <a:lnTo>
                  <a:pt x="140" y="1244"/>
                </a:lnTo>
                <a:lnTo>
                  <a:pt x="137" y="1252"/>
                </a:lnTo>
                <a:lnTo>
                  <a:pt x="134" y="1259"/>
                </a:lnTo>
                <a:lnTo>
                  <a:pt x="134" y="1266"/>
                </a:lnTo>
                <a:lnTo>
                  <a:pt x="134" y="1266"/>
                </a:lnTo>
                <a:lnTo>
                  <a:pt x="134" y="1276"/>
                </a:lnTo>
                <a:lnTo>
                  <a:pt x="137" y="1285"/>
                </a:lnTo>
                <a:lnTo>
                  <a:pt x="142" y="1294"/>
                </a:lnTo>
                <a:lnTo>
                  <a:pt x="147" y="1303"/>
                </a:lnTo>
                <a:lnTo>
                  <a:pt x="155" y="1311"/>
                </a:lnTo>
                <a:lnTo>
                  <a:pt x="165" y="1320"/>
                </a:lnTo>
                <a:lnTo>
                  <a:pt x="175" y="1330"/>
                </a:lnTo>
                <a:lnTo>
                  <a:pt x="188" y="1339"/>
                </a:lnTo>
                <a:lnTo>
                  <a:pt x="201" y="1348"/>
                </a:lnTo>
                <a:lnTo>
                  <a:pt x="217" y="1356"/>
                </a:lnTo>
                <a:lnTo>
                  <a:pt x="252" y="1373"/>
                </a:lnTo>
                <a:lnTo>
                  <a:pt x="291" y="1389"/>
                </a:lnTo>
                <a:lnTo>
                  <a:pt x="336" y="1405"/>
                </a:lnTo>
                <a:lnTo>
                  <a:pt x="385" y="1419"/>
                </a:lnTo>
                <a:lnTo>
                  <a:pt x="437" y="1431"/>
                </a:lnTo>
                <a:lnTo>
                  <a:pt x="494" y="1443"/>
                </a:lnTo>
                <a:lnTo>
                  <a:pt x="554" y="1452"/>
                </a:lnTo>
                <a:lnTo>
                  <a:pt x="618" y="1460"/>
                </a:lnTo>
                <a:lnTo>
                  <a:pt x="683" y="1467"/>
                </a:lnTo>
                <a:lnTo>
                  <a:pt x="752" y="1471"/>
                </a:lnTo>
                <a:lnTo>
                  <a:pt x="823" y="1472"/>
                </a:lnTo>
                <a:lnTo>
                  <a:pt x="823" y="1472"/>
                </a:lnTo>
                <a:lnTo>
                  <a:pt x="893" y="1471"/>
                </a:lnTo>
                <a:lnTo>
                  <a:pt x="961" y="1467"/>
                </a:lnTo>
                <a:lnTo>
                  <a:pt x="1027" y="1460"/>
                </a:lnTo>
                <a:lnTo>
                  <a:pt x="1090" y="1452"/>
                </a:lnTo>
                <a:lnTo>
                  <a:pt x="1151" y="1443"/>
                </a:lnTo>
                <a:lnTo>
                  <a:pt x="1208" y="1431"/>
                </a:lnTo>
                <a:lnTo>
                  <a:pt x="1261" y="1419"/>
                </a:lnTo>
                <a:lnTo>
                  <a:pt x="1310" y="1405"/>
                </a:lnTo>
                <a:lnTo>
                  <a:pt x="1354" y="1389"/>
                </a:lnTo>
                <a:lnTo>
                  <a:pt x="1394" y="1373"/>
                </a:lnTo>
                <a:lnTo>
                  <a:pt x="1429" y="1356"/>
                </a:lnTo>
                <a:lnTo>
                  <a:pt x="1443" y="1348"/>
                </a:lnTo>
                <a:lnTo>
                  <a:pt x="1458" y="1339"/>
                </a:lnTo>
                <a:lnTo>
                  <a:pt x="1470" y="1330"/>
                </a:lnTo>
                <a:lnTo>
                  <a:pt x="1480" y="1320"/>
                </a:lnTo>
                <a:lnTo>
                  <a:pt x="1489" y="1311"/>
                </a:lnTo>
                <a:lnTo>
                  <a:pt x="1497" y="1303"/>
                </a:lnTo>
                <a:lnTo>
                  <a:pt x="1504" y="1294"/>
                </a:lnTo>
                <a:lnTo>
                  <a:pt x="1508" y="1285"/>
                </a:lnTo>
                <a:lnTo>
                  <a:pt x="1510" y="1276"/>
                </a:lnTo>
                <a:lnTo>
                  <a:pt x="1512" y="1266"/>
                </a:lnTo>
                <a:lnTo>
                  <a:pt x="1512" y="1266"/>
                </a:lnTo>
                <a:lnTo>
                  <a:pt x="1510" y="1259"/>
                </a:lnTo>
                <a:lnTo>
                  <a:pt x="1509" y="1252"/>
                </a:lnTo>
                <a:lnTo>
                  <a:pt x="1505" y="1244"/>
                </a:lnTo>
                <a:lnTo>
                  <a:pt x="1501" y="1236"/>
                </a:lnTo>
                <a:lnTo>
                  <a:pt x="1496" y="1230"/>
                </a:lnTo>
                <a:lnTo>
                  <a:pt x="1488" y="1222"/>
                </a:lnTo>
                <a:lnTo>
                  <a:pt x="1480" y="1215"/>
                </a:lnTo>
                <a:lnTo>
                  <a:pt x="1471" y="1209"/>
                </a:lnTo>
                <a:lnTo>
                  <a:pt x="1471" y="1209"/>
                </a:lnTo>
                <a:close/>
                <a:moveTo>
                  <a:pt x="419" y="55"/>
                </a:moveTo>
                <a:lnTo>
                  <a:pt x="419" y="55"/>
                </a:lnTo>
                <a:lnTo>
                  <a:pt x="435" y="57"/>
                </a:lnTo>
                <a:lnTo>
                  <a:pt x="449" y="59"/>
                </a:lnTo>
                <a:lnTo>
                  <a:pt x="464" y="62"/>
                </a:lnTo>
                <a:lnTo>
                  <a:pt x="477" y="67"/>
                </a:lnTo>
                <a:lnTo>
                  <a:pt x="490" y="74"/>
                </a:lnTo>
                <a:lnTo>
                  <a:pt x="503" y="82"/>
                </a:lnTo>
                <a:lnTo>
                  <a:pt x="514" y="90"/>
                </a:lnTo>
                <a:lnTo>
                  <a:pt x="524" y="100"/>
                </a:lnTo>
                <a:lnTo>
                  <a:pt x="535" y="111"/>
                </a:lnTo>
                <a:lnTo>
                  <a:pt x="543" y="121"/>
                </a:lnTo>
                <a:lnTo>
                  <a:pt x="550" y="134"/>
                </a:lnTo>
                <a:lnTo>
                  <a:pt x="557" y="147"/>
                </a:lnTo>
                <a:lnTo>
                  <a:pt x="561" y="161"/>
                </a:lnTo>
                <a:lnTo>
                  <a:pt x="565" y="175"/>
                </a:lnTo>
                <a:lnTo>
                  <a:pt x="568" y="190"/>
                </a:lnTo>
                <a:lnTo>
                  <a:pt x="569" y="205"/>
                </a:lnTo>
                <a:lnTo>
                  <a:pt x="569" y="205"/>
                </a:lnTo>
                <a:lnTo>
                  <a:pt x="568" y="220"/>
                </a:lnTo>
                <a:lnTo>
                  <a:pt x="565" y="236"/>
                </a:lnTo>
                <a:lnTo>
                  <a:pt x="561" y="250"/>
                </a:lnTo>
                <a:lnTo>
                  <a:pt x="557" y="263"/>
                </a:lnTo>
                <a:lnTo>
                  <a:pt x="550" y="276"/>
                </a:lnTo>
                <a:lnTo>
                  <a:pt x="543" y="288"/>
                </a:lnTo>
                <a:lnTo>
                  <a:pt x="535" y="300"/>
                </a:lnTo>
                <a:lnTo>
                  <a:pt x="524" y="311"/>
                </a:lnTo>
                <a:lnTo>
                  <a:pt x="514" y="321"/>
                </a:lnTo>
                <a:lnTo>
                  <a:pt x="503" y="329"/>
                </a:lnTo>
                <a:lnTo>
                  <a:pt x="490" y="337"/>
                </a:lnTo>
                <a:lnTo>
                  <a:pt x="477" y="344"/>
                </a:lnTo>
                <a:lnTo>
                  <a:pt x="464" y="348"/>
                </a:lnTo>
                <a:lnTo>
                  <a:pt x="449" y="352"/>
                </a:lnTo>
                <a:lnTo>
                  <a:pt x="435" y="354"/>
                </a:lnTo>
                <a:lnTo>
                  <a:pt x="419" y="354"/>
                </a:lnTo>
                <a:lnTo>
                  <a:pt x="419" y="354"/>
                </a:lnTo>
                <a:lnTo>
                  <a:pt x="403" y="354"/>
                </a:lnTo>
                <a:lnTo>
                  <a:pt x="388" y="352"/>
                </a:lnTo>
                <a:lnTo>
                  <a:pt x="374" y="348"/>
                </a:lnTo>
                <a:lnTo>
                  <a:pt x="361" y="344"/>
                </a:lnTo>
                <a:lnTo>
                  <a:pt x="348" y="337"/>
                </a:lnTo>
                <a:lnTo>
                  <a:pt x="336" y="329"/>
                </a:lnTo>
                <a:lnTo>
                  <a:pt x="324" y="321"/>
                </a:lnTo>
                <a:lnTo>
                  <a:pt x="313" y="311"/>
                </a:lnTo>
                <a:lnTo>
                  <a:pt x="303" y="300"/>
                </a:lnTo>
                <a:lnTo>
                  <a:pt x="295" y="288"/>
                </a:lnTo>
                <a:lnTo>
                  <a:pt x="287" y="276"/>
                </a:lnTo>
                <a:lnTo>
                  <a:pt x="280" y="263"/>
                </a:lnTo>
                <a:lnTo>
                  <a:pt x="277" y="250"/>
                </a:lnTo>
                <a:lnTo>
                  <a:pt x="273" y="236"/>
                </a:lnTo>
                <a:lnTo>
                  <a:pt x="270" y="220"/>
                </a:lnTo>
                <a:lnTo>
                  <a:pt x="269" y="205"/>
                </a:lnTo>
                <a:lnTo>
                  <a:pt x="269" y="205"/>
                </a:lnTo>
                <a:lnTo>
                  <a:pt x="270" y="190"/>
                </a:lnTo>
                <a:lnTo>
                  <a:pt x="273" y="175"/>
                </a:lnTo>
                <a:lnTo>
                  <a:pt x="277" y="161"/>
                </a:lnTo>
                <a:lnTo>
                  <a:pt x="280" y="147"/>
                </a:lnTo>
                <a:lnTo>
                  <a:pt x="287" y="134"/>
                </a:lnTo>
                <a:lnTo>
                  <a:pt x="295" y="121"/>
                </a:lnTo>
                <a:lnTo>
                  <a:pt x="303" y="111"/>
                </a:lnTo>
                <a:lnTo>
                  <a:pt x="313" y="100"/>
                </a:lnTo>
                <a:lnTo>
                  <a:pt x="324" y="90"/>
                </a:lnTo>
                <a:lnTo>
                  <a:pt x="336" y="82"/>
                </a:lnTo>
                <a:lnTo>
                  <a:pt x="348" y="74"/>
                </a:lnTo>
                <a:lnTo>
                  <a:pt x="361" y="67"/>
                </a:lnTo>
                <a:lnTo>
                  <a:pt x="374" y="62"/>
                </a:lnTo>
                <a:lnTo>
                  <a:pt x="388" y="59"/>
                </a:lnTo>
                <a:lnTo>
                  <a:pt x="403" y="57"/>
                </a:lnTo>
                <a:lnTo>
                  <a:pt x="419" y="55"/>
                </a:lnTo>
                <a:lnTo>
                  <a:pt x="419" y="55"/>
                </a:lnTo>
                <a:close/>
                <a:moveTo>
                  <a:pt x="1225" y="55"/>
                </a:moveTo>
                <a:lnTo>
                  <a:pt x="1225" y="55"/>
                </a:lnTo>
                <a:lnTo>
                  <a:pt x="1209" y="57"/>
                </a:lnTo>
                <a:lnTo>
                  <a:pt x="1194" y="59"/>
                </a:lnTo>
                <a:lnTo>
                  <a:pt x="1180" y="62"/>
                </a:lnTo>
                <a:lnTo>
                  <a:pt x="1167" y="67"/>
                </a:lnTo>
                <a:lnTo>
                  <a:pt x="1154" y="74"/>
                </a:lnTo>
                <a:lnTo>
                  <a:pt x="1140" y="82"/>
                </a:lnTo>
                <a:lnTo>
                  <a:pt x="1130" y="90"/>
                </a:lnTo>
                <a:lnTo>
                  <a:pt x="1119" y="100"/>
                </a:lnTo>
                <a:lnTo>
                  <a:pt x="1109" y="111"/>
                </a:lnTo>
                <a:lnTo>
                  <a:pt x="1101" y="121"/>
                </a:lnTo>
                <a:lnTo>
                  <a:pt x="1093" y="134"/>
                </a:lnTo>
                <a:lnTo>
                  <a:pt x="1086" y="147"/>
                </a:lnTo>
                <a:lnTo>
                  <a:pt x="1081" y="161"/>
                </a:lnTo>
                <a:lnTo>
                  <a:pt x="1078" y="175"/>
                </a:lnTo>
                <a:lnTo>
                  <a:pt x="1076" y="190"/>
                </a:lnTo>
                <a:lnTo>
                  <a:pt x="1075" y="205"/>
                </a:lnTo>
                <a:lnTo>
                  <a:pt x="1075" y="205"/>
                </a:lnTo>
                <a:lnTo>
                  <a:pt x="1076" y="220"/>
                </a:lnTo>
                <a:lnTo>
                  <a:pt x="1078" y="236"/>
                </a:lnTo>
                <a:lnTo>
                  <a:pt x="1081" y="250"/>
                </a:lnTo>
                <a:lnTo>
                  <a:pt x="1086" y="263"/>
                </a:lnTo>
                <a:lnTo>
                  <a:pt x="1093" y="276"/>
                </a:lnTo>
                <a:lnTo>
                  <a:pt x="1101" y="288"/>
                </a:lnTo>
                <a:lnTo>
                  <a:pt x="1109" y="300"/>
                </a:lnTo>
                <a:lnTo>
                  <a:pt x="1119" y="311"/>
                </a:lnTo>
                <a:lnTo>
                  <a:pt x="1130" y="321"/>
                </a:lnTo>
                <a:lnTo>
                  <a:pt x="1140" y="329"/>
                </a:lnTo>
                <a:lnTo>
                  <a:pt x="1154" y="337"/>
                </a:lnTo>
                <a:lnTo>
                  <a:pt x="1167" y="344"/>
                </a:lnTo>
                <a:lnTo>
                  <a:pt x="1180" y="348"/>
                </a:lnTo>
                <a:lnTo>
                  <a:pt x="1194" y="352"/>
                </a:lnTo>
                <a:lnTo>
                  <a:pt x="1209" y="354"/>
                </a:lnTo>
                <a:lnTo>
                  <a:pt x="1225" y="354"/>
                </a:lnTo>
                <a:lnTo>
                  <a:pt x="1225" y="354"/>
                </a:lnTo>
                <a:lnTo>
                  <a:pt x="1239" y="354"/>
                </a:lnTo>
                <a:lnTo>
                  <a:pt x="1255" y="352"/>
                </a:lnTo>
                <a:lnTo>
                  <a:pt x="1269" y="348"/>
                </a:lnTo>
                <a:lnTo>
                  <a:pt x="1283" y="344"/>
                </a:lnTo>
                <a:lnTo>
                  <a:pt x="1296" y="337"/>
                </a:lnTo>
                <a:lnTo>
                  <a:pt x="1308" y="329"/>
                </a:lnTo>
                <a:lnTo>
                  <a:pt x="1319" y="321"/>
                </a:lnTo>
                <a:lnTo>
                  <a:pt x="1330" y="311"/>
                </a:lnTo>
                <a:lnTo>
                  <a:pt x="1341" y="300"/>
                </a:lnTo>
                <a:lnTo>
                  <a:pt x="1348" y="288"/>
                </a:lnTo>
                <a:lnTo>
                  <a:pt x="1356" y="276"/>
                </a:lnTo>
                <a:lnTo>
                  <a:pt x="1363" y="263"/>
                </a:lnTo>
                <a:lnTo>
                  <a:pt x="1367" y="250"/>
                </a:lnTo>
                <a:lnTo>
                  <a:pt x="1371" y="236"/>
                </a:lnTo>
                <a:lnTo>
                  <a:pt x="1373" y="220"/>
                </a:lnTo>
                <a:lnTo>
                  <a:pt x="1373" y="205"/>
                </a:lnTo>
                <a:lnTo>
                  <a:pt x="1373" y="205"/>
                </a:lnTo>
                <a:lnTo>
                  <a:pt x="1373" y="190"/>
                </a:lnTo>
                <a:lnTo>
                  <a:pt x="1371" y="175"/>
                </a:lnTo>
                <a:lnTo>
                  <a:pt x="1367" y="161"/>
                </a:lnTo>
                <a:lnTo>
                  <a:pt x="1363" y="147"/>
                </a:lnTo>
                <a:lnTo>
                  <a:pt x="1356" y="134"/>
                </a:lnTo>
                <a:lnTo>
                  <a:pt x="1348" y="121"/>
                </a:lnTo>
                <a:lnTo>
                  <a:pt x="1341" y="111"/>
                </a:lnTo>
                <a:lnTo>
                  <a:pt x="1330" y="100"/>
                </a:lnTo>
                <a:lnTo>
                  <a:pt x="1319" y="90"/>
                </a:lnTo>
                <a:lnTo>
                  <a:pt x="1308" y="82"/>
                </a:lnTo>
                <a:lnTo>
                  <a:pt x="1296" y="74"/>
                </a:lnTo>
                <a:lnTo>
                  <a:pt x="1283" y="67"/>
                </a:lnTo>
                <a:lnTo>
                  <a:pt x="1269" y="62"/>
                </a:lnTo>
                <a:lnTo>
                  <a:pt x="1255" y="59"/>
                </a:lnTo>
                <a:lnTo>
                  <a:pt x="1239" y="57"/>
                </a:lnTo>
                <a:lnTo>
                  <a:pt x="1225" y="55"/>
                </a:lnTo>
                <a:lnTo>
                  <a:pt x="1225" y="55"/>
                </a:lnTo>
                <a:close/>
                <a:moveTo>
                  <a:pt x="1077" y="916"/>
                </a:moveTo>
                <a:lnTo>
                  <a:pt x="1077" y="1310"/>
                </a:lnTo>
                <a:lnTo>
                  <a:pt x="1182" y="1310"/>
                </a:lnTo>
                <a:lnTo>
                  <a:pt x="1225" y="1033"/>
                </a:lnTo>
                <a:lnTo>
                  <a:pt x="1267" y="1310"/>
                </a:lnTo>
                <a:lnTo>
                  <a:pt x="1381" y="1310"/>
                </a:lnTo>
                <a:lnTo>
                  <a:pt x="1381" y="873"/>
                </a:lnTo>
                <a:lnTo>
                  <a:pt x="1381" y="873"/>
                </a:lnTo>
                <a:lnTo>
                  <a:pt x="1397" y="864"/>
                </a:lnTo>
                <a:lnTo>
                  <a:pt x="1413" y="852"/>
                </a:lnTo>
                <a:lnTo>
                  <a:pt x="1426" y="837"/>
                </a:lnTo>
                <a:lnTo>
                  <a:pt x="1437" y="822"/>
                </a:lnTo>
                <a:lnTo>
                  <a:pt x="1446" y="804"/>
                </a:lnTo>
                <a:lnTo>
                  <a:pt x="1452" y="787"/>
                </a:lnTo>
                <a:lnTo>
                  <a:pt x="1456" y="768"/>
                </a:lnTo>
                <a:lnTo>
                  <a:pt x="1458" y="748"/>
                </a:lnTo>
                <a:lnTo>
                  <a:pt x="1458" y="524"/>
                </a:lnTo>
                <a:lnTo>
                  <a:pt x="1458" y="524"/>
                </a:lnTo>
                <a:lnTo>
                  <a:pt x="1458" y="509"/>
                </a:lnTo>
                <a:lnTo>
                  <a:pt x="1455" y="495"/>
                </a:lnTo>
                <a:lnTo>
                  <a:pt x="1451" y="482"/>
                </a:lnTo>
                <a:lnTo>
                  <a:pt x="1447" y="469"/>
                </a:lnTo>
                <a:lnTo>
                  <a:pt x="1441" y="457"/>
                </a:lnTo>
                <a:lnTo>
                  <a:pt x="1434" y="445"/>
                </a:lnTo>
                <a:lnTo>
                  <a:pt x="1426" y="433"/>
                </a:lnTo>
                <a:lnTo>
                  <a:pt x="1417" y="424"/>
                </a:lnTo>
                <a:lnTo>
                  <a:pt x="1406" y="415"/>
                </a:lnTo>
                <a:lnTo>
                  <a:pt x="1396" y="407"/>
                </a:lnTo>
                <a:lnTo>
                  <a:pt x="1384" y="399"/>
                </a:lnTo>
                <a:lnTo>
                  <a:pt x="1371" y="394"/>
                </a:lnTo>
                <a:lnTo>
                  <a:pt x="1358" y="388"/>
                </a:lnTo>
                <a:lnTo>
                  <a:pt x="1344" y="384"/>
                </a:lnTo>
                <a:lnTo>
                  <a:pt x="1330" y="383"/>
                </a:lnTo>
                <a:lnTo>
                  <a:pt x="1315" y="382"/>
                </a:lnTo>
                <a:lnTo>
                  <a:pt x="1142" y="382"/>
                </a:lnTo>
                <a:lnTo>
                  <a:pt x="1142" y="382"/>
                </a:lnTo>
                <a:lnTo>
                  <a:pt x="1125" y="383"/>
                </a:lnTo>
                <a:lnTo>
                  <a:pt x="1109" y="386"/>
                </a:lnTo>
                <a:lnTo>
                  <a:pt x="1109" y="386"/>
                </a:lnTo>
                <a:lnTo>
                  <a:pt x="1117" y="399"/>
                </a:lnTo>
                <a:lnTo>
                  <a:pt x="1125" y="413"/>
                </a:lnTo>
                <a:lnTo>
                  <a:pt x="1130" y="429"/>
                </a:lnTo>
                <a:lnTo>
                  <a:pt x="1135" y="444"/>
                </a:lnTo>
                <a:lnTo>
                  <a:pt x="1140" y="459"/>
                </a:lnTo>
                <a:lnTo>
                  <a:pt x="1143" y="477"/>
                </a:lnTo>
                <a:lnTo>
                  <a:pt x="1144" y="492"/>
                </a:lnTo>
                <a:lnTo>
                  <a:pt x="1146" y="509"/>
                </a:lnTo>
                <a:lnTo>
                  <a:pt x="1146" y="753"/>
                </a:lnTo>
                <a:lnTo>
                  <a:pt x="1146" y="753"/>
                </a:lnTo>
                <a:lnTo>
                  <a:pt x="1144" y="777"/>
                </a:lnTo>
                <a:lnTo>
                  <a:pt x="1140" y="799"/>
                </a:lnTo>
                <a:lnTo>
                  <a:pt x="1135" y="820"/>
                </a:lnTo>
                <a:lnTo>
                  <a:pt x="1127" y="841"/>
                </a:lnTo>
                <a:lnTo>
                  <a:pt x="1118" y="862"/>
                </a:lnTo>
                <a:lnTo>
                  <a:pt x="1106" y="881"/>
                </a:lnTo>
                <a:lnTo>
                  <a:pt x="1092" y="899"/>
                </a:lnTo>
                <a:lnTo>
                  <a:pt x="1077" y="916"/>
                </a:lnTo>
                <a:lnTo>
                  <a:pt x="1077" y="916"/>
                </a:lnTo>
                <a:close/>
                <a:moveTo>
                  <a:pt x="826" y="0"/>
                </a:moveTo>
                <a:lnTo>
                  <a:pt x="826" y="0"/>
                </a:lnTo>
                <a:lnTo>
                  <a:pt x="841" y="1"/>
                </a:lnTo>
                <a:lnTo>
                  <a:pt x="859" y="4"/>
                </a:lnTo>
                <a:lnTo>
                  <a:pt x="873" y="8"/>
                </a:lnTo>
                <a:lnTo>
                  <a:pt x="889" y="13"/>
                </a:lnTo>
                <a:lnTo>
                  <a:pt x="903" y="20"/>
                </a:lnTo>
                <a:lnTo>
                  <a:pt x="916" y="28"/>
                </a:lnTo>
                <a:lnTo>
                  <a:pt x="928" y="37"/>
                </a:lnTo>
                <a:lnTo>
                  <a:pt x="940" y="47"/>
                </a:lnTo>
                <a:lnTo>
                  <a:pt x="951" y="59"/>
                </a:lnTo>
                <a:lnTo>
                  <a:pt x="960" y="72"/>
                </a:lnTo>
                <a:lnTo>
                  <a:pt x="968" y="86"/>
                </a:lnTo>
                <a:lnTo>
                  <a:pt x="976" y="100"/>
                </a:lnTo>
                <a:lnTo>
                  <a:pt x="981" y="115"/>
                </a:lnTo>
                <a:lnTo>
                  <a:pt x="985" y="130"/>
                </a:lnTo>
                <a:lnTo>
                  <a:pt x="988" y="146"/>
                </a:lnTo>
                <a:lnTo>
                  <a:pt x="988" y="163"/>
                </a:lnTo>
                <a:lnTo>
                  <a:pt x="988" y="163"/>
                </a:lnTo>
                <a:lnTo>
                  <a:pt x="988" y="179"/>
                </a:lnTo>
                <a:lnTo>
                  <a:pt x="985" y="196"/>
                </a:lnTo>
                <a:lnTo>
                  <a:pt x="981" y="212"/>
                </a:lnTo>
                <a:lnTo>
                  <a:pt x="976" y="226"/>
                </a:lnTo>
                <a:lnTo>
                  <a:pt x="968" y="241"/>
                </a:lnTo>
                <a:lnTo>
                  <a:pt x="960" y="254"/>
                </a:lnTo>
                <a:lnTo>
                  <a:pt x="951" y="266"/>
                </a:lnTo>
                <a:lnTo>
                  <a:pt x="940" y="278"/>
                </a:lnTo>
                <a:lnTo>
                  <a:pt x="928" y="288"/>
                </a:lnTo>
                <a:lnTo>
                  <a:pt x="916" y="298"/>
                </a:lnTo>
                <a:lnTo>
                  <a:pt x="903" y="307"/>
                </a:lnTo>
                <a:lnTo>
                  <a:pt x="889" y="313"/>
                </a:lnTo>
                <a:lnTo>
                  <a:pt x="873" y="319"/>
                </a:lnTo>
                <a:lnTo>
                  <a:pt x="859" y="323"/>
                </a:lnTo>
                <a:lnTo>
                  <a:pt x="841" y="325"/>
                </a:lnTo>
                <a:lnTo>
                  <a:pt x="826" y="325"/>
                </a:lnTo>
                <a:lnTo>
                  <a:pt x="826" y="325"/>
                </a:lnTo>
                <a:lnTo>
                  <a:pt x="809" y="325"/>
                </a:lnTo>
                <a:lnTo>
                  <a:pt x="793" y="323"/>
                </a:lnTo>
                <a:lnTo>
                  <a:pt x="777" y="319"/>
                </a:lnTo>
                <a:lnTo>
                  <a:pt x="762" y="313"/>
                </a:lnTo>
                <a:lnTo>
                  <a:pt x="748" y="307"/>
                </a:lnTo>
                <a:lnTo>
                  <a:pt x="735" y="298"/>
                </a:lnTo>
                <a:lnTo>
                  <a:pt x="722" y="288"/>
                </a:lnTo>
                <a:lnTo>
                  <a:pt x="710" y="278"/>
                </a:lnTo>
                <a:lnTo>
                  <a:pt x="699" y="266"/>
                </a:lnTo>
                <a:lnTo>
                  <a:pt x="690" y="254"/>
                </a:lnTo>
                <a:lnTo>
                  <a:pt x="682" y="241"/>
                </a:lnTo>
                <a:lnTo>
                  <a:pt x="676" y="226"/>
                </a:lnTo>
                <a:lnTo>
                  <a:pt x="670" y="212"/>
                </a:lnTo>
                <a:lnTo>
                  <a:pt x="666" y="196"/>
                </a:lnTo>
                <a:lnTo>
                  <a:pt x="664" y="179"/>
                </a:lnTo>
                <a:lnTo>
                  <a:pt x="662" y="163"/>
                </a:lnTo>
                <a:lnTo>
                  <a:pt x="662" y="163"/>
                </a:lnTo>
                <a:lnTo>
                  <a:pt x="664" y="146"/>
                </a:lnTo>
                <a:lnTo>
                  <a:pt x="666" y="130"/>
                </a:lnTo>
                <a:lnTo>
                  <a:pt x="670" y="115"/>
                </a:lnTo>
                <a:lnTo>
                  <a:pt x="676" y="100"/>
                </a:lnTo>
                <a:lnTo>
                  <a:pt x="682" y="86"/>
                </a:lnTo>
                <a:lnTo>
                  <a:pt x="690" y="72"/>
                </a:lnTo>
                <a:lnTo>
                  <a:pt x="699" y="59"/>
                </a:lnTo>
                <a:lnTo>
                  <a:pt x="710" y="47"/>
                </a:lnTo>
                <a:lnTo>
                  <a:pt x="722" y="37"/>
                </a:lnTo>
                <a:lnTo>
                  <a:pt x="735" y="28"/>
                </a:lnTo>
                <a:lnTo>
                  <a:pt x="748" y="20"/>
                </a:lnTo>
                <a:lnTo>
                  <a:pt x="762" y="13"/>
                </a:lnTo>
                <a:lnTo>
                  <a:pt x="777" y="8"/>
                </a:lnTo>
                <a:lnTo>
                  <a:pt x="793" y="4"/>
                </a:lnTo>
                <a:lnTo>
                  <a:pt x="809" y="1"/>
                </a:lnTo>
                <a:lnTo>
                  <a:pt x="826" y="0"/>
                </a:lnTo>
                <a:lnTo>
                  <a:pt x="826" y="0"/>
                </a:lnTo>
                <a:close/>
                <a:moveTo>
                  <a:pt x="986" y="890"/>
                </a:moveTo>
                <a:lnTo>
                  <a:pt x="986" y="890"/>
                </a:lnTo>
                <a:lnTo>
                  <a:pt x="1003" y="879"/>
                </a:lnTo>
                <a:lnTo>
                  <a:pt x="1021" y="866"/>
                </a:lnTo>
                <a:lnTo>
                  <a:pt x="1035" y="852"/>
                </a:lnTo>
                <a:lnTo>
                  <a:pt x="1047" y="835"/>
                </a:lnTo>
                <a:lnTo>
                  <a:pt x="1057" y="816"/>
                </a:lnTo>
                <a:lnTo>
                  <a:pt x="1064" y="796"/>
                </a:lnTo>
                <a:lnTo>
                  <a:pt x="1069" y="775"/>
                </a:lnTo>
                <a:lnTo>
                  <a:pt x="1071" y="764"/>
                </a:lnTo>
                <a:lnTo>
                  <a:pt x="1071" y="753"/>
                </a:lnTo>
                <a:lnTo>
                  <a:pt x="1071" y="509"/>
                </a:lnTo>
                <a:lnTo>
                  <a:pt x="1071" y="509"/>
                </a:lnTo>
                <a:lnTo>
                  <a:pt x="1069" y="494"/>
                </a:lnTo>
                <a:lnTo>
                  <a:pt x="1067" y="479"/>
                </a:lnTo>
                <a:lnTo>
                  <a:pt x="1064" y="465"/>
                </a:lnTo>
                <a:lnTo>
                  <a:pt x="1059" y="450"/>
                </a:lnTo>
                <a:lnTo>
                  <a:pt x="1052" y="437"/>
                </a:lnTo>
                <a:lnTo>
                  <a:pt x="1044" y="424"/>
                </a:lnTo>
                <a:lnTo>
                  <a:pt x="1035" y="412"/>
                </a:lnTo>
                <a:lnTo>
                  <a:pt x="1024" y="400"/>
                </a:lnTo>
                <a:lnTo>
                  <a:pt x="1014" y="391"/>
                </a:lnTo>
                <a:lnTo>
                  <a:pt x="1002" y="382"/>
                </a:lnTo>
                <a:lnTo>
                  <a:pt x="989" y="374"/>
                </a:lnTo>
                <a:lnTo>
                  <a:pt x="976" y="367"/>
                </a:lnTo>
                <a:lnTo>
                  <a:pt x="961" y="362"/>
                </a:lnTo>
                <a:lnTo>
                  <a:pt x="947" y="358"/>
                </a:lnTo>
                <a:lnTo>
                  <a:pt x="931" y="357"/>
                </a:lnTo>
                <a:lnTo>
                  <a:pt x="916" y="355"/>
                </a:lnTo>
                <a:lnTo>
                  <a:pt x="726" y="355"/>
                </a:lnTo>
                <a:lnTo>
                  <a:pt x="726" y="355"/>
                </a:lnTo>
                <a:lnTo>
                  <a:pt x="710" y="357"/>
                </a:lnTo>
                <a:lnTo>
                  <a:pt x="694" y="358"/>
                </a:lnTo>
                <a:lnTo>
                  <a:pt x="679" y="362"/>
                </a:lnTo>
                <a:lnTo>
                  <a:pt x="665" y="367"/>
                </a:lnTo>
                <a:lnTo>
                  <a:pt x="652" y="374"/>
                </a:lnTo>
                <a:lnTo>
                  <a:pt x="640" y="382"/>
                </a:lnTo>
                <a:lnTo>
                  <a:pt x="627" y="391"/>
                </a:lnTo>
                <a:lnTo>
                  <a:pt x="616" y="400"/>
                </a:lnTo>
                <a:lnTo>
                  <a:pt x="607" y="412"/>
                </a:lnTo>
                <a:lnTo>
                  <a:pt x="598" y="424"/>
                </a:lnTo>
                <a:lnTo>
                  <a:pt x="590" y="437"/>
                </a:lnTo>
                <a:lnTo>
                  <a:pt x="583" y="450"/>
                </a:lnTo>
                <a:lnTo>
                  <a:pt x="578" y="465"/>
                </a:lnTo>
                <a:lnTo>
                  <a:pt x="574" y="479"/>
                </a:lnTo>
                <a:lnTo>
                  <a:pt x="571" y="494"/>
                </a:lnTo>
                <a:lnTo>
                  <a:pt x="571" y="509"/>
                </a:lnTo>
                <a:lnTo>
                  <a:pt x="571" y="753"/>
                </a:lnTo>
                <a:lnTo>
                  <a:pt x="571" y="753"/>
                </a:lnTo>
                <a:lnTo>
                  <a:pt x="571" y="764"/>
                </a:lnTo>
                <a:lnTo>
                  <a:pt x="573" y="775"/>
                </a:lnTo>
                <a:lnTo>
                  <a:pt x="577" y="796"/>
                </a:lnTo>
                <a:lnTo>
                  <a:pt x="585" y="816"/>
                </a:lnTo>
                <a:lnTo>
                  <a:pt x="594" y="835"/>
                </a:lnTo>
                <a:lnTo>
                  <a:pt x="607" y="850"/>
                </a:lnTo>
                <a:lnTo>
                  <a:pt x="620" y="866"/>
                </a:lnTo>
                <a:lnTo>
                  <a:pt x="637" y="879"/>
                </a:lnTo>
                <a:lnTo>
                  <a:pt x="654" y="890"/>
                </a:lnTo>
                <a:lnTo>
                  <a:pt x="654" y="1365"/>
                </a:lnTo>
                <a:lnTo>
                  <a:pt x="780" y="1365"/>
                </a:lnTo>
                <a:lnTo>
                  <a:pt x="826" y="1065"/>
                </a:lnTo>
                <a:lnTo>
                  <a:pt x="872" y="1365"/>
                </a:lnTo>
                <a:lnTo>
                  <a:pt x="986" y="1365"/>
                </a:lnTo>
                <a:lnTo>
                  <a:pt x="986" y="890"/>
                </a:lnTo>
                <a:lnTo>
                  <a:pt x="986" y="890"/>
                </a:lnTo>
                <a:close/>
                <a:moveTo>
                  <a:pt x="566" y="916"/>
                </a:moveTo>
                <a:lnTo>
                  <a:pt x="566" y="916"/>
                </a:lnTo>
                <a:lnTo>
                  <a:pt x="552" y="899"/>
                </a:lnTo>
                <a:lnTo>
                  <a:pt x="537" y="881"/>
                </a:lnTo>
                <a:lnTo>
                  <a:pt x="525" y="862"/>
                </a:lnTo>
                <a:lnTo>
                  <a:pt x="516" y="841"/>
                </a:lnTo>
                <a:lnTo>
                  <a:pt x="508" y="820"/>
                </a:lnTo>
                <a:lnTo>
                  <a:pt x="503" y="799"/>
                </a:lnTo>
                <a:lnTo>
                  <a:pt x="499" y="777"/>
                </a:lnTo>
                <a:lnTo>
                  <a:pt x="498" y="753"/>
                </a:lnTo>
                <a:lnTo>
                  <a:pt x="498" y="509"/>
                </a:lnTo>
                <a:lnTo>
                  <a:pt x="498" y="509"/>
                </a:lnTo>
                <a:lnTo>
                  <a:pt x="499" y="492"/>
                </a:lnTo>
                <a:lnTo>
                  <a:pt x="500" y="477"/>
                </a:lnTo>
                <a:lnTo>
                  <a:pt x="503" y="459"/>
                </a:lnTo>
                <a:lnTo>
                  <a:pt x="507" y="444"/>
                </a:lnTo>
                <a:lnTo>
                  <a:pt x="512" y="429"/>
                </a:lnTo>
                <a:lnTo>
                  <a:pt x="519" y="413"/>
                </a:lnTo>
                <a:lnTo>
                  <a:pt x="527" y="399"/>
                </a:lnTo>
                <a:lnTo>
                  <a:pt x="535" y="386"/>
                </a:lnTo>
                <a:lnTo>
                  <a:pt x="535" y="386"/>
                </a:lnTo>
                <a:lnTo>
                  <a:pt x="519" y="383"/>
                </a:lnTo>
                <a:lnTo>
                  <a:pt x="502" y="382"/>
                </a:lnTo>
                <a:lnTo>
                  <a:pt x="328" y="382"/>
                </a:lnTo>
                <a:lnTo>
                  <a:pt x="328" y="382"/>
                </a:lnTo>
                <a:lnTo>
                  <a:pt x="313" y="383"/>
                </a:lnTo>
                <a:lnTo>
                  <a:pt x="299" y="384"/>
                </a:lnTo>
                <a:lnTo>
                  <a:pt x="286" y="388"/>
                </a:lnTo>
                <a:lnTo>
                  <a:pt x="273" y="394"/>
                </a:lnTo>
                <a:lnTo>
                  <a:pt x="259" y="399"/>
                </a:lnTo>
                <a:lnTo>
                  <a:pt x="248" y="407"/>
                </a:lnTo>
                <a:lnTo>
                  <a:pt x="237" y="415"/>
                </a:lnTo>
                <a:lnTo>
                  <a:pt x="226" y="424"/>
                </a:lnTo>
                <a:lnTo>
                  <a:pt x="217" y="433"/>
                </a:lnTo>
                <a:lnTo>
                  <a:pt x="209" y="445"/>
                </a:lnTo>
                <a:lnTo>
                  <a:pt x="203" y="457"/>
                </a:lnTo>
                <a:lnTo>
                  <a:pt x="196" y="469"/>
                </a:lnTo>
                <a:lnTo>
                  <a:pt x="192" y="482"/>
                </a:lnTo>
                <a:lnTo>
                  <a:pt x="188" y="495"/>
                </a:lnTo>
                <a:lnTo>
                  <a:pt x="186" y="509"/>
                </a:lnTo>
                <a:lnTo>
                  <a:pt x="186" y="524"/>
                </a:lnTo>
                <a:lnTo>
                  <a:pt x="186" y="748"/>
                </a:lnTo>
                <a:lnTo>
                  <a:pt x="186" y="748"/>
                </a:lnTo>
                <a:lnTo>
                  <a:pt x="187" y="768"/>
                </a:lnTo>
                <a:lnTo>
                  <a:pt x="191" y="787"/>
                </a:lnTo>
                <a:lnTo>
                  <a:pt x="198" y="804"/>
                </a:lnTo>
                <a:lnTo>
                  <a:pt x="207" y="822"/>
                </a:lnTo>
                <a:lnTo>
                  <a:pt x="217" y="837"/>
                </a:lnTo>
                <a:lnTo>
                  <a:pt x="230" y="852"/>
                </a:lnTo>
                <a:lnTo>
                  <a:pt x="246" y="864"/>
                </a:lnTo>
                <a:lnTo>
                  <a:pt x="262" y="873"/>
                </a:lnTo>
                <a:lnTo>
                  <a:pt x="262" y="1310"/>
                </a:lnTo>
                <a:lnTo>
                  <a:pt x="377" y="1310"/>
                </a:lnTo>
                <a:lnTo>
                  <a:pt x="419" y="1033"/>
                </a:lnTo>
                <a:lnTo>
                  <a:pt x="461" y="1310"/>
                </a:lnTo>
                <a:lnTo>
                  <a:pt x="566" y="1310"/>
                </a:lnTo>
                <a:lnTo>
                  <a:pt x="566" y="916"/>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fr-FR" dirty="0"/>
          </a:p>
        </p:txBody>
      </p:sp>
      <p:grpSp>
        <p:nvGrpSpPr>
          <p:cNvPr id="6" name="Grupo 5"/>
          <p:cNvGrpSpPr/>
          <p:nvPr/>
        </p:nvGrpSpPr>
        <p:grpSpPr>
          <a:xfrm>
            <a:off x="419100" y="951570"/>
            <a:ext cx="6003142" cy="3726414"/>
            <a:chOff x="419100" y="951570"/>
            <a:chExt cx="6003142" cy="3726414"/>
          </a:xfrm>
        </p:grpSpPr>
        <p:sp>
          <p:nvSpPr>
            <p:cNvPr id="112" name="Rectangle 111"/>
            <p:cNvSpPr>
              <a:spLocks noChangeArrowheads="1"/>
            </p:cNvSpPr>
            <p:nvPr/>
          </p:nvSpPr>
          <p:spPr bwMode="gray">
            <a:xfrm>
              <a:off x="419100" y="1262747"/>
              <a:ext cx="5769751" cy="763262"/>
            </a:xfrm>
            <a:prstGeom prst="roundRect">
              <a:avLst>
                <a:gd name="adj" fmla="val 7228"/>
              </a:avLst>
            </a:prstGeom>
            <a:solidFill>
              <a:schemeClr val="bg1">
                <a:lumMod val="95000"/>
              </a:schemeClr>
            </a:solidFill>
            <a:ln>
              <a:noFill/>
            </a:ln>
            <a:effectLst/>
          </p:spPr>
          <p:txBody>
            <a:bodyPr lIns="27000" rIns="27000" anchor="ctr"/>
            <a:lstStyle>
              <a:lvl1pPr marL="182563" indent="-182563" eaLnBrk="0" hangingPunct="0">
                <a:defRPr>
                  <a:solidFill>
                    <a:schemeClr val="tx1"/>
                  </a:solidFill>
                  <a:latin typeface="Arial" charset="0"/>
                  <a:ea typeface="Arial" charset="0"/>
                  <a:cs typeface="Arial" charset="0"/>
                </a:defRPr>
              </a:lvl1pPr>
              <a:lvl2pPr eaLnBrk="0" hangingPunct="0">
                <a:defRPr>
                  <a:solidFill>
                    <a:schemeClr val="tx1"/>
                  </a:solidFill>
                  <a:latin typeface="Arial" charset="0"/>
                  <a:ea typeface="Arial" charset="0"/>
                  <a:cs typeface="Arial" charset="0"/>
                </a:defRPr>
              </a:lvl2pPr>
              <a:lvl3pPr eaLnBrk="0" hangingPunct="0">
                <a:defRPr>
                  <a:solidFill>
                    <a:schemeClr val="tx1"/>
                  </a:solidFill>
                  <a:latin typeface="Arial" charset="0"/>
                  <a:ea typeface="Arial" charset="0"/>
                  <a:cs typeface="Arial" charset="0"/>
                </a:defRPr>
              </a:lvl3pPr>
              <a:lvl4pPr eaLnBrk="0" hangingPunct="0">
                <a:defRPr>
                  <a:solidFill>
                    <a:schemeClr val="tx1"/>
                  </a:solidFill>
                  <a:latin typeface="Arial" charset="0"/>
                  <a:ea typeface="Arial" charset="0"/>
                  <a:cs typeface="Arial" charset="0"/>
                </a:defRPr>
              </a:lvl4pPr>
              <a:lvl5pPr eaLnBrk="0" hangingPunct="0">
                <a:defRPr>
                  <a:solidFill>
                    <a:schemeClr val="tx1"/>
                  </a:solidFill>
                  <a:latin typeface="Arial" charset="0"/>
                  <a:ea typeface="Arial" charset="0"/>
                  <a:cs typeface="Arial" charset="0"/>
                </a:defRPr>
              </a:lvl5pPr>
              <a:lvl6pPr marL="2284413" indent="1588" defTabSz="912813" eaLnBrk="0" fontAlgn="base" hangingPunct="0">
                <a:spcBef>
                  <a:spcPct val="0"/>
                </a:spcBef>
                <a:spcAft>
                  <a:spcPct val="0"/>
                </a:spcAft>
                <a:defRPr>
                  <a:solidFill>
                    <a:schemeClr val="tx1"/>
                  </a:solidFill>
                  <a:latin typeface="Arial" charset="0"/>
                  <a:ea typeface="Arial" charset="0"/>
                  <a:cs typeface="Arial" charset="0"/>
                </a:defRPr>
              </a:lvl6pPr>
              <a:lvl7pPr marL="2741613" indent="1588" defTabSz="912813" eaLnBrk="0" fontAlgn="base" hangingPunct="0">
                <a:spcBef>
                  <a:spcPct val="0"/>
                </a:spcBef>
                <a:spcAft>
                  <a:spcPct val="0"/>
                </a:spcAft>
                <a:defRPr>
                  <a:solidFill>
                    <a:schemeClr val="tx1"/>
                  </a:solidFill>
                  <a:latin typeface="Arial" charset="0"/>
                  <a:ea typeface="Arial" charset="0"/>
                  <a:cs typeface="Arial" charset="0"/>
                </a:defRPr>
              </a:lvl7pPr>
              <a:lvl8pPr marL="3198813" indent="1588" defTabSz="912813" eaLnBrk="0" fontAlgn="base" hangingPunct="0">
                <a:spcBef>
                  <a:spcPct val="0"/>
                </a:spcBef>
                <a:spcAft>
                  <a:spcPct val="0"/>
                </a:spcAft>
                <a:defRPr>
                  <a:solidFill>
                    <a:schemeClr val="tx1"/>
                  </a:solidFill>
                  <a:latin typeface="Arial" charset="0"/>
                  <a:ea typeface="Arial" charset="0"/>
                  <a:cs typeface="Arial" charset="0"/>
                </a:defRPr>
              </a:lvl8pPr>
              <a:lvl9pPr marL="3656013" indent="1588" defTabSz="91281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1200"/>
                </a:lnSpc>
                <a:spcAft>
                  <a:spcPct val="40000"/>
                </a:spcAft>
                <a:buClr>
                  <a:schemeClr val="accent1"/>
                </a:buClr>
                <a:buFont typeface="Arial" charset="0"/>
                <a:buChar char="•"/>
              </a:pPr>
              <a:r>
                <a:rPr lang="fr-FR" sz="900" dirty="0">
                  <a:solidFill>
                    <a:schemeClr val="tx2"/>
                  </a:solidFill>
                  <a:latin typeface="Calibri" charset="0"/>
                </a:rPr>
                <a:t>Evaluation des besoins de prestations </a:t>
              </a:r>
              <a:r>
                <a:rPr lang="fr-FR" sz="900" dirty="0" err="1">
                  <a:solidFill>
                    <a:schemeClr val="tx2"/>
                  </a:solidFill>
                  <a:latin typeface="Calibri" charset="0"/>
                </a:rPr>
                <a:t>nearshore</a:t>
              </a:r>
              <a:r>
                <a:rPr lang="fr-FR" sz="900" dirty="0">
                  <a:solidFill>
                    <a:schemeClr val="tx2"/>
                  </a:solidFill>
                  <a:latin typeface="Calibri" charset="0"/>
                </a:rPr>
                <a:t> francophone des grands comptes clients de Sopra Group en synergie avec les BU françaises</a:t>
              </a:r>
            </a:p>
            <a:p>
              <a:pPr eaLnBrk="1" hangingPunct="1">
                <a:lnSpc>
                  <a:spcPts val="1200"/>
                </a:lnSpc>
                <a:spcAft>
                  <a:spcPct val="40000"/>
                </a:spcAft>
                <a:buClr>
                  <a:schemeClr val="accent1"/>
                </a:buClr>
                <a:buFont typeface="Arial" charset="0"/>
                <a:buChar char="•"/>
              </a:pPr>
              <a:r>
                <a:rPr lang="fr-FR" sz="900" dirty="0">
                  <a:solidFill>
                    <a:schemeClr val="tx2"/>
                  </a:solidFill>
                  <a:latin typeface="Calibri" charset="0"/>
                </a:rPr>
                <a:t>Sur cette base, détermination des compétences à développer dans le CSE</a:t>
              </a:r>
            </a:p>
          </p:txBody>
        </p:sp>
        <p:sp>
          <p:nvSpPr>
            <p:cNvPr id="162" name="Rectangle 161"/>
            <p:cNvSpPr>
              <a:spLocks noChangeArrowheads="1"/>
            </p:cNvSpPr>
            <p:nvPr/>
          </p:nvSpPr>
          <p:spPr bwMode="gray">
            <a:xfrm>
              <a:off x="419100" y="2306731"/>
              <a:ext cx="5769751" cy="553865"/>
            </a:xfrm>
            <a:prstGeom prst="roundRect">
              <a:avLst/>
            </a:prstGeom>
            <a:solidFill>
              <a:schemeClr val="bg1">
                <a:lumMod val="95000"/>
              </a:schemeClr>
            </a:solidFill>
            <a:ln>
              <a:noFill/>
            </a:ln>
            <a:effectLst/>
          </p:spPr>
          <p:txBody>
            <a:bodyPr lIns="27000" rIns="27000" anchor="ctr"/>
            <a:lstStyle/>
            <a:p>
              <a:pPr marL="13692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Favorise l´intégration de nouveaux collaborateurs dans la culture et méthodologie de </a:t>
              </a:r>
              <a:r>
                <a:rPr lang="fr-FR" sz="900" dirty="0" err="1">
                  <a:solidFill>
                    <a:schemeClr val="tx2"/>
                  </a:solidFill>
                  <a:latin typeface="Calibri" charset="0"/>
                  <a:ea typeface="Arial" charset="0"/>
                  <a:cs typeface="Arial" charset="0"/>
                </a:rPr>
                <a:t>Sopra</a:t>
              </a:r>
              <a:r>
                <a:rPr lang="fr-FR" sz="900" dirty="0">
                  <a:solidFill>
                    <a:schemeClr val="tx2"/>
                  </a:solidFill>
                  <a:latin typeface="Calibri" charset="0"/>
                  <a:ea typeface="Arial" charset="0"/>
                  <a:cs typeface="Arial" charset="0"/>
                </a:rPr>
                <a:t> </a:t>
              </a:r>
              <a:r>
                <a:rPr lang="fr-FR" sz="900" dirty="0" err="1">
                  <a:solidFill>
                    <a:schemeClr val="tx2"/>
                  </a:solidFill>
                  <a:latin typeface="Calibri" charset="0"/>
                  <a:ea typeface="Arial" charset="0"/>
                  <a:cs typeface="Arial" charset="0"/>
                </a:rPr>
                <a:t>Steria</a:t>
              </a:r>
              <a:endParaRPr lang="fr-FR" sz="900" dirty="0">
                <a:solidFill>
                  <a:schemeClr val="tx2"/>
                </a:solidFill>
                <a:latin typeface="Calibri" charset="0"/>
                <a:ea typeface="Arial" charset="0"/>
                <a:cs typeface="Arial" charset="0"/>
              </a:endParaRPr>
            </a:p>
            <a:p>
              <a:pPr marL="13692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Capitalisation des « best practices » et diffusion de la connaissance interne</a:t>
              </a:r>
            </a:p>
          </p:txBody>
        </p:sp>
        <p:sp>
          <p:nvSpPr>
            <p:cNvPr id="163" name="Rectangle 162"/>
            <p:cNvSpPr>
              <a:spLocks noChangeArrowheads="1"/>
            </p:cNvSpPr>
            <p:nvPr/>
          </p:nvSpPr>
          <p:spPr bwMode="gray">
            <a:xfrm>
              <a:off x="419100" y="3975906"/>
              <a:ext cx="5776253" cy="702078"/>
            </a:xfrm>
            <a:prstGeom prst="roundRect">
              <a:avLst/>
            </a:prstGeom>
            <a:solidFill>
              <a:schemeClr val="bg1">
                <a:lumMod val="95000"/>
              </a:schemeClr>
            </a:solidFill>
            <a:ln>
              <a:noFill/>
            </a:ln>
            <a:effectLst/>
          </p:spPr>
          <p:txBody>
            <a:bodyPr lIns="27000" rIns="27000" anchor="ctr"/>
            <a:lstStyle/>
            <a:p>
              <a:pPr marL="136922" lvl="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Orientation et accompagnement des collaborateurs sur la base du référentiel métiers </a:t>
              </a:r>
              <a:r>
                <a:rPr lang="fr-FR" sz="900" dirty="0" err="1">
                  <a:solidFill>
                    <a:schemeClr val="tx2"/>
                  </a:solidFill>
                  <a:latin typeface="Calibri" charset="0"/>
                  <a:ea typeface="Arial" charset="0"/>
                  <a:cs typeface="Arial" charset="0"/>
                </a:rPr>
                <a:t>Sopra</a:t>
              </a:r>
              <a:r>
                <a:rPr lang="fr-FR" sz="900" dirty="0">
                  <a:solidFill>
                    <a:schemeClr val="tx2"/>
                  </a:solidFill>
                  <a:latin typeface="Calibri" charset="0"/>
                  <a:ea typeface="Arial" charset="0"/>
                  <a:cs typeface="Arial" charset="0"/>
                </a:rPr>
                <a:t> </a:t>
              </a:r>
              <a:r>
                <a:rPr lang="fr-FR" sz="900" dirty="0" err="1">
                  <a:solidFill>
                    <a:schemeClr val="tx2"/>
                  </a:solidFill>
                  <a:latin typeface="Calibri" charset="0"/>
                  <a:ea typeface="Arial" charset="0"/>
                  <a:cs typeface="Arial" charset="0"/>
                </a:rPr>
                <a:t>Steria</a:t>
              </a:r>
              <a:endParaRPr lang="fr-FR" sz="900" dirty="0">
                <a:solidFill>
                  <a:schemeClr val="tx2"/>
                </a:solidFill>
                <a:latin typeface="Calibri" charset="0"/>
                <a:ea typeface="Arial" charset="0"/>
                <a:cs typeface="Arial" charset="0"/>
              </a:endParaRPr>
            </a:p>
            <a:p>
              <a:pPr marL="136922" lvl="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Objectifs et bilan de mission, entretien annuel, comités RH</a:t>
              </a:r>
            </a:p>
          </p:txBody>
        </p:sp>
        <p:sp>
          <p:nvSpPr>
            <p:cNvPr id="169" name="Rectangle 168"/>
            <p:cNvSpPr/>
            <p:nvPr/>
          </p:nvSpPr>
          <p:spPr>
            <a:xfrm>
              <a:off x="419100" y="1995554"/>
              <a:ext cx="5971709" cy="341632"/>
            </a:xfrm>
            <a:prstGeom prst="rect">
              <a:avLst/>
            </a:prstGeom>
          </p:spPr>
          <p:txBody>
            <a:bodyPr wrap="square">
              <a:spAutoFit/>
            </a:bodyPr>
            <a:lstStyle/>
            <a:p>
              <a:pPr marL="214313" lvl="1" indent="-214313" defTabSz="601266">
                <a:lnSpc>
                  <a:spcPct val="90000"/>
                </a:lnSpc>
                <a:spcAft>
                  <a:spcPts val="450"/>
                </a:spcAft>
                <a:buClr>
                  <a:schemeClr val="accent1"/>
                </a:buClr>
                <a:buSzPct val="75000"/>
                <a:buFont typeface="Arial" charset="0"/>
                <a:buChar char="•"/>
                <a:defRPr/>
              </a:pPr>
              <a:r>
                <a:rPr lang="fr-FR" dirty="0">
                  <a:cs typeface="+mn-ea"/>
                </a:rPr>
                <a:t>Structure propre dédiée à la formation</a:t>
              </a:r>
            </a:p>
          </p:txBody>
        </p:sp>
        <p:sp>
          <p:nvSpPr>
            <p:cNvPr id="170" name="Rectangle 169"/>
            <p:cNvSpPr/>
            <p:nvPr/>
          </p:nvSpPr>
          <p:spPr>
            <a:xfrm>
              <a:off x="419100" y="3664729"/>
              <a:ext cx="2783321" cy="341632"/>
            </a:xfrm>
            <a:prstGeom prst="rect">
              <a:avLst/>
            </a:prstGeom>
          </p:spPr>
          <p:txBody>
            <a:bodyPr wrap="square">
              <a:spAutoFit/>
            </a:bodyPr>
            <a:lstStyle/>
            <a:p>
              <a:pPr marL="214313" lvl="1" indent="-214313" defTabSz="601266">
                <a:lnSpc>
                  <a:spcPct val="90000"/>
                </a:lnSpc>
                <a:spcAft>
                  <a:spcPts val="450"/>
                </a:spcAft>
                <a:buClr>
                  <a:schemeClr val="accent1"/>
                </a:buClr>
                <a:buSzPct val="75000"/>
                <a:buFont typeface="Arial" charset="0"/>
                <a:buChar char="•"/>
                <a:defRPr/>
              </a:pPr>
              <a:r>
                <a:rPr lang="fr-FR" dirty="0">
                  <a:cs typeface="+mn-ea"/>
                </a:rPr>
                <a:t>Plan de carrière</a:t>
              </a:r>
              <a:endParaRPr lang="en-US" dirty="0">
                <a:cs typeface="+mn-ea"/>
              </a:endParaRPr>
            </a:p>
          </p:txBody>
        </p:sp>
        <p:sp>
          <p:nvSpPr>
            <p:cNvPr id="8" name="Rectángulo 7"/>
            <p:cNvSpPr/>
            <p:nvPr/>
          </p:nvSpPr>
          <p:spPr>
            <a:xfrm>
              <a:off x="419100" y="951570"/>
              <a:ext cx="6003142" cy="341632"/>
            </a:xfrm>
            <a:prstGeom prst="rect">
              <a:avLst/>
            </a:prstGeom>
          </p:spPr>
          <p:txBody>
            <a:bodyPr wrap="square">
              <a:spAutoFit/>
            </a:bodyPr>
            <a:lstStyle/>
            <a:p>
              <a:pPr marL="214313" lvl="1" indent="-214313" defTabSz="601266">
                <a:lnSpc>
                  <a:spcPct val="90000"/>
                </a:lnSpc>
                <a:spcAft>
                  <a:spcPts val="450"/>
                </a:spcAft>
                <a:buClr>
                  <a:schemeClr val="accent1"/>
                </a:buClr>
                <a:buSzPct val="75000"/>
                <a:buFont typeface="Arial" charset="0"/>
                <a:buChar char="•"/>
                <a:defRPr/>
              </a:pPr>
              <a:r>
                <a:rPr lang="fr-FR" altLang="es-ES" dirty="0">
                  <a:cs typeface="+mn-ea"/>
                </a:rPr>
                <a:t>Stratégie RH centrée sur les besoins clients</a:t>
              </a:r>
              <a:endParaRPr lang="fr-FR" altLang="es-ES" b="1" dirty="0">
                <a:cs typeface="+mn-ea"/>
              </a:endParaRPr>
            </a:p>
          </p:txBody>
        </p:sp>
        <p:sp>
          <p:nvSpPr>
            <p:cNvPr id="19" name="Rectangle 162"/>
            <p:cNvSpPr>
              <a:spLocks noChangeArrowheads="1"/>
            </p:cNvSpPr>
            <p:nvPr/>
          </p:nvSpPr>
          <p:spPr bwMode="gray">
            <a:xfrm>
              <a:off x="419100" y="3141318"/>
              <a:ext cx="5769751" cy="553866"/>
            </a:xfrm>
            <a:prstGeom prst="roundRect">
              <a:avLst/>
            </a:prstGeom>
            <a:solidFill>
              <a:schemeClr val="bg1">
                <a:lumMod val="95000"/>
              </a:schemeClr>
            </a:solidFill>
            <a:ln>
              <a:noFill/>
            </a:ln>
            <a:effectLst/>
          </p:spPr>
          <p:txBody>
            <a:bodyPr lIns="27000" rIns="27000" anchor="ctr"/>
            <a:lstStyle/>
            <a:p>
              <a:pPr marL="136922" lvl="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Oriente et accompagne  le collaborateur dans son  plan de carrière </a:t>
              </a:r>
            </a:p>
            <a:p>
              <a:pPr marL="136922" lvl="2" indent="-136922">
                <a:lnSpc>
                  <a:spcPts val="1200"/>
                </a:lnSpc>
                <a:spcAft>
                  <a:spcPct val="40000"/>
                </a:spcAft>
                <a:buClr>
                  <a:schemeClr val="accent1"/>
                </a:buClr>
                <a:buFont typeface="Arial" charset="0"/>
                <a:buChar char="•"/>
              </a:pPr>
              <a:r>
                <a:rPr lang="fr-FR" sz="900" dirty="0">
                  <a:solidFill>
                    <a:schemeClr val="tx2"/>
                  </a:solidFill>
                  <a:latin typeface="Calibri" charset="0"/>
                  <a:ea typeface="Arial" charset="0"/>
                  <a:cs typeface="Arial" charset="0"/>
                </a:rPr>
                <a:t>Maintient la motivation, assure le repérages des compétences et assure la gestion de proximité </a:t>
              </a:r>
            </a:p>
          </p:txBody>
        </p:sp>
        <p:sp>
          <p:nvSpPr>
            <p:cNvPr id="20" name="Rectangle 169"/>
            <p:cNvSpPr/>
            <p:nvPr/>
          </p:nvSpPr>
          <p:spPr>
            <a:xfrm>
              <a:off x="419100" y="2830141"/>
              <a:ext cx="3682781" cy="341632"/>
            </a:xfrm>
            <a:prstGeom prst="rect">
              <a:avLst/>
            </a:prstGeom>
          </p:spPr>
          <p:txBody>
            <a:bodyPr wrap="square">
              <a:spAutoFit/>
            </a:bodyPr>
            <a:lstStyle/>
            <a:p>
              <a:pPr marL="214313" lvl="1" indent="-214313" defTabSz="601266">
                <a:lnSpc>
                  <a:spcPct val="90000"/>
                </a:lnSpc>
                <a:spcAft>
                  <a:spcPts val="450"/>
                </a:spcAft>
                <a:buClr>
                  <a:schemeClr val="accent1"/>
                </a:buClr>
                <a:buSzPct val="75000"/>
                <a:buFont typeface="Arial" charset="0"/>
                <a:buChar char="•"/>
                <a:defRPr/>
              </a:pPr>
              <a:r>
                <a:rPr lang="fr-FR" dirty="0">
                  <a:cs typeface="+mn-ea"/>
                </a:rPr>
                <a:t>Manager de proximité</a:t>
              </a:r>
            </a:p>
          </p:txBody>
        </p:sp>
      </p:grpSp>
      <p:grpSp>
        <p:nvGrpSpPr>
          <p:cNvPr id="31" name="Groupe 163"/>
          <p:cNvGrpSpPr>
            <a:grpSpLocks/>
          </p:cNvGrpSpPr>
          <p:nvPr/>
        </p:nvGrpSpPr>
        <p:grpSpPr bwMode="auto">
          <a:xfrm>
            <a:off x="4559726" y="2069273"/>
            <a:ext cx="1146409" cy="178450"/>
            <a:chOff x="4534016" y="4402161"/>
            <a:chExt cx="2890366" cy="559558"/>
          </a:xfrm>
        </p:grpSpPr>
        <p:sp>
          <p:nvSpPr>
            <p:cNvPr id="32" name="Rectangle 164"/>
            <p:cNvSpPr/>
            <p:nvPr/>
          </p:nvSpPr>
          <p:spPr bwMode="auto">
            <a:xfrm>
              <a:off x="4599092" y="4415935"/>
              <a:ext cx="2825290" cy="545784"/>
            </a:xfrm>
            <a:prstGeom prst="rect">
              <a:avLst/>
            </a:prstGeom>
            <a:gradFill rotWithShape="1">
              <a:gsLst>
                <a:gs pos="0">
                  <a:srgbClr val="EAEAEA"/>
                </a:gs>
                <a:gs pos="100000">
                  <a:srgbClr val="FFFFFF"/>
                </a:gs>
              </a:gsLst>
              <a:lin ang="5400000" scaled="1"/>
            </a:gradFill>
            <a:ln w="12700">
              <a:noFill/>
              <a:miter lim="800000"/>
              <a:headEnd/>
              <a:tailEnd/>
            </a:ln>
            <a:effectLst>
              <a:outerShdw blurRad="50800" dist="38100" dir="2700000" algn="tl" rotWithShape="0">
                <a:prstClr val="black">
                  <a:alpha val="40000"/>
                </a:prstClr>
              </a:outerShdw>
            </a:effectLst>
          </p:spPr>
          <p:txBody>
            <a:bodyPr lIns="27000" rIns="27000" anchor="ctr"/>
            <a:lstStyle/>
            <a:p>
              <a:pPr marL="208360" indent="-136922">
                <a:lnSpc>
                  <a:spcPts val="1200"/>
                </a:lnSpc>
                <a:spcAft>
                  <a:spcPct val="40000"/>
                </a:spcAft>
                <a:buClr>
                  <a:schemeClr val="tx2"/>
                </a:buClr>
                <a:buFont typeface="Wingdings" pitchFamily="2" charset="2"/>
                <a:buChar char="è"/>
                <a:defRPr/>
              </a:pPr>
              <a:endParaRPr lang="en-US" sz="900" b="1">
                <a:solidFill>
                  <a:schemeClr val="tx2"/>
                </a:solidFill>
                <a:cs typeface="Arial" charset="0"/>
              </a:endParaRPr>
            </a:p>
          </p:txBody>
        </p:sp>
        <p:pic>
          <p:nvPicPr>
            <p:cNvPr id="33" name="Picture 1" descr="D:\Documents and Settings\dBeaume\Bureau\Modèles graphiques\5 - Pictogrammes\Logos\SopraGroupAcademyH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11637" y="4512023"/>
              <a:ext cx="2617218" cy="299581"/>
            </a:xfrm>
            <a:prstGeom prst="rect">
              <a:avLst/>
            </a:prstGeom>
            <a:noFill/>
            <a:ln w="9525">
              <a:noFill/>
              <a:miter lim="800000"/>
              <a:headEnd/>
              <a:tailEnd/>
            </a:ln>
          </p:spPr>
        </p:pic>
        <p:pic>
          <p:nvPicPr>
            <p:cNvPr id="34" name="Picture 37" descr="trinagle-arrow"/>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34016" y="4402161"/>
              <a:ext cx="120630" cy="544062"/>
            </a:xfrm>
            <a:prstGeom prst="rect">
              <a:avLst/>
            </a:prstGeom>
            <a:noFill/>
            <a:effectLst>
              <a:outerShdw dist="35921" dir="2700000" algn="ctr" rotWithShape="0">
                <a:schemeClr val="bg2"/>
              </a:outerShdw>
            </a:effectLst>
          </p:spPr>
        </p:pic>
      </p:grpSp>
      <p:grpSp>
        <p:nvGrpSpPr>
          <p:cNvPr id="9" name="Grupo 8"/>
          <p:cNvGrpSpPr/>
          <p:nvPr/>
        </p:nvGrpSpPr>
        <p:grpSpPr>
          <a:xfrm>
            <a:off x="6065658" y="1116208"/>
            <a:ext cx="3078342" cy="3345283"/>
            <a:chOff x="6065658" y="1116208"/>
            <a:chExt cx="3078342" cy="3345283"/>
          </a:xfrm>
        </p:grpSpPr>
        <p:pic>
          <p:nvPicPr>
            <p:cNvPr id="27" name="Imagen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76785" y="1116208"/>
              <a:ext cx="1656089" cy="1058894"/>
            </a:xfrm>
            <a:prstGeom prst="rect">
              <a:avLst/>
            </a:prstGeom>
          </p:spPr>
        </p:pic>
        <p:grpSp>
          <p:nvGrpSpPr>
            <p:cNvPr id="7" name="Grupo 6"/>
            <p:cNvGrpSpPr/>
            <p:nvPr/>
          </p:nvGrpSpPr>
          <p:grpSpPr>
            <a:xfrm>
              <a:off x="6065658" y="2409263"/>
              <a:ext cx="3078342" cy="2052228"/>
              <a:chOff x="6065658" y="2409263"/>
              <a:chExt cx="3078342" cy="2052228"/>
            </a:xfrm>
          </p:grpSpPr>
          <p:graphicFrame>
            <p:nvGraphicFramePr>
              <p:cNvPr id="25" name="Diagrama 7"/>
              <p:cNvGraphicFramePr/>
              <p:nvPr>
                <p:extLst>
                  <p:ext uri="{D42A27DB-BD31-4B8C-83A1-F6EECF244321}">
                    <p14:modId xmlns:p14="http://schemas.microsoft.com/office/powerpoint/2010/main" val="409536233"/>
                  </p:ext>
                </p:extLst>
              </p:nvPr>
            </p:nvGraphicFramePr>
            <p:xfrm>
              <a:off x="6065658" y="2409263"/>
              <a:ext cx="3078342" cy="20522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6" name="Imagen 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86967" y="3217515"/>
                <a:ext cx="435725" cy="435725"/>
              </a:xfrm>
              <a:prstGeom prst="rect">
                <a:avLst/>
              </a:prstGeom>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346580442"/>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fr-FR" dirty="0" smtClean="0"/>
              <a:t>Centre de services Espagne</a:t>
            </a:r>
            <a:endParaRPr lang="fr-FR" dirty="0"/>
          </a:p>
        </p:txBody>
      </p:sp>
      <p:sp>
        <p:nvSpPr>
          <p:cNvPr id="4" name="Marcador de texto 3"/>
          <p:cNvSpPr>
            <a:spLocks noGrp="1"/>
          </p:cNvSpPr>
          <p:nvPr>
            <p:ph type="body" sz="quarter" idx="13"/>
          </p:nvPr>
        </p:nvSpPr>
        <p:spPr/>
        <p:txBody>
          <a:bodyPr/>
          <a:lstStyle/>
          <a:p>
            <a:r>
              <a:rPr lang="fr-FR" dirty="0"/>
              <a:t>Ressources humaines : Indicateurs </a:t>
            </a:r>
            <a:r>
              <a:rPr lang="fr-FR" dirty="0" smtClean="0"/>
              <a:t>clés</a:t>
            </a:r>
            <a:endParaRPr lang="fr-FR" dirty="0"/>
          </a:p>
        </p:txBody>
      </p:sp>
      <p:sp>
        <p:nvSpPr>
          <p:cNvPr id="38929" name="Espace réservé du numéro de diapositive 2"/>
          <p:cNvSpPr>
            <a:spLocks noGrp="1"/>
          </p:cNvSpPr>
          <p:nvPr>
            <p:ph type="sldNum" sz="quarter" idx="1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557213" indent="-214313" eaLnBrk="0" hangingPunct="0">
              <a:defRPr>
                <a:solidFill>
                  <a:schemeClr val="tx1"/>
                </a:solidFill>
                <a:latin typeface="Arial" charset="0"/>
                <a:ea typeface="Arial" charset="0"/>
                <a:cs typeface="Arial" charset="0"/>
              </a:defRPr>
            </a:lvl2pPr>
            <a:lvl3pPr marL="857250" indent="-171450" eaLnBrk="0" hangingPunct="0">
              <a:defRPr>
                <a:solidFill>
                  <a:schemeClr val="tx1"/>
                </a:solidFill>
                <a:latin typeface="Arial" charset="0"/>
                <a:ea typeface="Arial" charset="0"/>
                <a:cs typeface="Arial" charset="0"/>
              </a:defRPr>
            </a:lvl3pPr>
            <a:lvl4pPr marL="1200150" indent="-171450" eaLnBrk="0" hangingPunct="0">
              <a:defRPr>
                <a:solidFill>
                  <a:schemeClr val="tx1"/>
                </a:solidFill>
                <a:latin typeface="Arial" charset="0"/>
                <a:ea typeface="Arial" charset="0"/>
                <a:cs typeface="Arial" charset="0"/>
              </a:defRPr>
            </a:lvl4pPr>
            <a:lvl5pPr marL="1543050" indent="-171450" eaLnBrk="0" hangingPunct="0">
              <a:defRPr>
                <a:solidFill>
                  <a:schemeClr val="tx1"/>
                </a:solidFill>
                <a:latin typeface="Arial" charset="0"/>
                <a:ea typeface="Arial" charset="0"/>
                <a:cs typeface="Arial" charset="0"/>
              </a:defRPr>
            </a:lvl5pPr>
            <a:lvl6pPr marL="1885950" indent="-171450" defTabSz="684610" eaLnBrk="0" fontAlgn="base" hangingPunct="0">
              <a:spcBef>
                <a:spcPct val="0"/>
              </a:spcBef>
              <a:spcAft>
                <a:spcPct val="0"/>
              </a:spcAft>
              <a:defRPr>
                <a:solidFill>
                  <a:schemeClr val="tx1"/>
                </a:solidFill>
                <a:latin typeface="Arial" charset="0"/>
                <a:ea typeface="Arial" charset="0"/>
                <a:cs typeface="Arial" charset="0"/>
              </a:defRPr>
            </a:lvl6pPr>
            <a:lvl7pPr marL="2228850" indent="-171450" defTabSz="684610" eaLnBrk="0" fontAlgn="base" hangingPunct="0">
              <a:spcBef>
                <a:spcPct val="0"/>
              </a:spcBef>
              <a:spcAft>
                <a:spcPct val="0"/>
              </a:spcAft>
              <a:defRPr>
                <a:solidFill>
                  <a:schemeClr val="tx1"/>
                </a:solidFill>
                <a:latin typeface="Arial" charset="0"/>
                <a:ea typeface="Arial" charset="0"/>
                <a:cs typeface="Arial" charset="0"/>
              </a:defRPr>
            </a:lvl7pPr>
            <a:lvl8pPr marL="2571750" indent="-171450" defTabSz="684610" eaLnBrk="0" fontAlgn="base" hangingPunct="0">
              <a:spcBef>
                <a:spcPct val="0"/>
              </a:spcBef>
              <a:spcAft>
                <a:spcPct val="0"/>
              </a:spcAft>
              <a:defRPr>
                <a:solidFill>
                  <a:schemeClr val="tx1"/>
                </a:solidFill>
                <a:latin typeface="Arial" charset="0"/>
                <a:ea typeface="Arial" charset="0"/>
                <a:cs typeface="Arial" charset="0"/>
              </a:defRPr>
            </a:lvl8pPr>
            <a:lvl9pPr marL="2914650" indent="-171450" defTabSz="68461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91FA329-197E-EB48-BAE3-E1632BBC6C86}" type="slidenum">
              <a:rPr lang="fr-FR" altLang="es-ES">
                <a:solidFill>
                  <a:srgbClr val="464646"/>
                </a:solidFill>
                <a:latin typeface="Calibri" charset="0"/>
              </a:rPr>
              <a:pPr eaLnBrk="1" hangingPunct="1"/>
              <a:t>21</a:t>
            </a:fld>
            <a:endParaRPr lang="fr-FR" altLang="es-ES" dirty="0">
              <a:solidFill>
                <a:srgbClr val="464646"/>
              </a:solidFill>
              <a:latin typeface="Calibri" charset="0"/>
            </a:endParaRPr>
          </a:p>
        </p:txBody>
      </p:sp>
      <p:sp>
        <p:nvSpPr>
          <p:cNvPr id="114" name="Espace réservé du pied de page 2"/>
          <p:cNvSpPr>
            <a:spLocks noGrp="1"/>
          </p:cNvSpPr>
          <p:nvPr>
            <p:ph type="ftr" sz="quarter" idx="4294967295"/>
          </p:nvPr>
        </p:nvSpPr>
        <p:spPr>
          <a:xfrm>
            <a:off x="544439" y="4876800"/>
            <a:ext cx="3408363" cy="122238"/>
          </a:xfrm>
        </p:spPr>
        <p:txBody>
          <a:bodyPr/>
          <a:lstStyle/>
          <a:p>
            <a:r>
              <a:rPr lang="fr-FR" dirty="0" smtClean="0"/>
              <a:t>Centre de Services Espagne</a:t>
            </a:r>
            <a:endParaRPr lang="en-GB" dirty="0"/>
          </a:p>
        </p:txBody>
      </p:sp>
      <p:sp>
        <p:nvSpPr>
          <p:cNvPr id="18" name="Freeform 67"/>
          <p:cNvSpPr>
            <a:spLocks noChangeAspect="1" noEditPoints="1"/>
          </p:cNvSpPr>
          <p:nvPr/>
        </p:nvSpPr>
        <p:spPr bwMode="auto">
          <a:xfrm>
            <a:off x="8570999" y="226858"/>
            <a:ext cx="384543" cy="378000"/>
          </a:xfrm>
          <a:custGeom>
            <a:avLst/>
            <a:gdLst>
              <a:gd name="T0" fmla="*/ 1610 w 1646"/>
              <a:gd name="T1" fmla="*/ 1290 h 1618"/>
              <a:gd name="T2" fmla="*/ 1645 w 1646"/>
              <a:gd name="T3" fmla="*/ 1377 h 1618"/>
              <a:gd name="T4" fmla="*/ 1546 w 1646"/>
              <a:gd name="T5" fmla="*/ 1485 h 1618"/>
              <a:gd name="T6" fmla="*/ 1215 w 1646"/>
              <a:gd name="T7" fmla="*/ 1588 h 1618"/>
              <a:gd name="T8" fmla="*/ 578 w 1646"/>
              <a:gd name="T9" fmla="*/ 1607 h 1618"/>
              <a:gd name="T10" fmla="*/ 141 w 1646"/>
              <a:gd name="T11" fmla="*/ 1506 h 1618"/>
              <a:gd name="T12" fmla="*/ 9 w 1646"/>
              <a:gd name="T13" fmla="*/ 1403 h 1618"/>
              <a:gd name="T14" fmla="*/ 18 w 1646"/>
              <a:gd name="T15" fmla="*/ 1311 h 1618"/>
              <a:gd name="T16" fmla="*/ 175 w 1646"/>
              <a:gd name="T17" fmla="*/ 1209 h 1618"/>
              <a:gd name="T18" fmla="*/ 134 w 1646"/>
              <a:gd name="T19" fmla="*/ 1266 h 1618"/>
              <a:gd name="T20" fmla="*/ 188 w 1646"/>
              <a:gd name="T21" fmla="*/ 1339 h 1618"/>
              <a:gd name="T22" fmla="*/ 554 w 1646"/>
              <a:gd name="T23" fmla="*/ 1452 h 1618"/>
              <a:gd name="T24" fmla="*/ 1090 w 1646"/>
              <a:gd name="T25" fmla="*/ 1452 h 1618"/>
              <a:gd name="T26" fmla="*/ 1458 w 1646"/>
              <a:gd name="T27" fmla="*/ 1339 h 1618"/>
              <a:gd name="T28" fmla="*/ 1512 w 1646"/>
              <a:gd name="T29" fmla="*/ 1266 h 1618"/>
              <a:gd name="T30" fmla="*/ 1471 w 1646"/>
              <a:gd name="T31" fmla="*/ 1209 h 1618"/>
              <a:gd name="T32" fmla="*/ 514 w 1646"/>
              <a:gd name="T33" fmla="*/ 90 h 1618"/>
              <a:gd name="T34" fmla="*/ 569 w 1646"/>
              <a:gd name="T35" fmla="*/ 205 h 1618"/>
              <a:gd name="T36" fmla="*/ 524 w 1646"/>
              <a:gd name="T37" fmla="*/ 311 h 1618"/>
              <a:gd name="T38" fmla="*/ 419 w 1646"/>
              <a:gd name="T39" fmla="*/ 354 h 1618"/>
              <a:gd name="T40" fmla="*/ 303 w 1646"/>
              <a:gd name="T41" fmla="*/ 300 h 1618"/>
              <a:gd name="T42" fmla="*/ 270 w 1646"/>
              <a:gd name="T43" fmla="*/ 190 h 1618"/>
              <a:gd name="T44" fmla="*/ 336 w 1646"/>
              <a:gd name="T45" fmla="*/ 82 h 1618"/>
              <a:gd name="T46" fmla="*/ 1225 w 1646"/>
              <a:gd name="T47" fmla="*/ 55 h 1618"/>
              <a:gd name="T48" fmla="*/ 1109 w 1646"/>
              <a:gd name="T49" fmla="*/ 111 h 1618"/>
              <a:gd name="T50" fmla="*/ 1076 w 1646"/>
              <a:gd name="T51" fmla="*/ 220 h 1618"/>
              <a:gd name="T52" fmla="*/ 1140 w 1646"/>
              <a:gd name="T53" fmla="*/ 329 h 1618"/>
              <a:gd name="T54" fmla="*/ 1255 w 1646"/>
              <a:gd name="T55" fmla="*/ 352 h 1618"/>
              <a:gd name="T56" fmla="*/ 1356 w 1646"/>
              <a:gd name="T57" fmla="*/ 276 h 1618"/>
              <a:gd name="T58" fmla="*/ 1367 w 1646"/>
              <a:gd name="T59" fmla="*/ 161 h 1618"/>
              <a:gd name="T60" fmla="*/ 1283 w 1646"/>
              <a:gd name="T61" fmla="*/ 67 h 1618"/>
              <a:gd name="T62" fmla="*/ 1225 w 1646"/>
              <a:gd name="T63" fmla="*/ 1033 h 1618"/>
              <a:gd name="T64" fmla="*/ 1446 w 1646"/>
              <a:gd name="T65" fmla="*/ 804 h 1618"/>
              <a:gd name="T66" fmla="*/ 1447 w 1646"/>
              <a:gd name="T67" fmla="*/ 469 h 1618"/>
              <a:gd name="T68" fmla="*/ 1358 w 1646"/>
              <a:gd name="T69" fmla="*/ 388 h 1618"/>
              <a:gd name="T70" fmla="*/ 1117 w 1646"/>
              <a:gd name="T71" fmla="*/ 399 h 1618"/>
              <a:gd name="T72" fmla="*/ 1146 w 1646"/>
              <a:gd name="T73" fmla="*/ 753 h 1618"/>
              <a:gd name="T74" fmla="*/ 1077 w 1646"/>
              <a:gd name="T75" fmla="*/ 916 h 1618"/>
              <a:gd name="T76" fmla="*/ 928 w 1646"/>
              <a:gd name="T77" fmla="*/ 37 h 1618"/>
              <a:gd name="T78" fmla="*/ 988 w 1646"/>
              <a:gd name="T79" fmla="*/ 163 h 1618"/>
              <a:gd name="T80" fmla="*/ 940 w 1646"/>
              <a:gd name="T81" fmla="*/ 278 h 1618"/>
              <a:gd name="T82" fmla="*/ 826 w 1646"/>
              <a:gd name="T83" fmla="*/ 325 h 1618"/>
              <a:gd name="T84" fmla="*/ 699 w 1646"/>
              <a:gd name="T85" fmla="*/ 266 h 1618"/>
              <a:gd name="T86" fmla="*/ 664 w 1646"/>
              <a:gd name="T87" fmla="*/ 146 h 1618"/>
              <a:gd name="T88" fmla="*/ 735 w 1646"/>
              <a:gd name="T89" fmla="*/ 28 h 1618"/>
              <a:gd name="T90" fmla="*/ 986 w 1646"/>
              <a:gd name="T91" fmla="*/ 890 h 1618"/>
              <a:gd name="T92" fmla="*/ 1071 w 1646"/>
              <a:gd name="T93" fmla="*/ 753 h 1618"/>
              <a:gd name="T94" fmla="*/ 1035 w 1646"/>
              <a:gd name="T95" fmla="*/ 412 h 1618"/>
              <a:gd name="T96" fmla="*/ 916 w 1646"/>
              <a:gd name="T97" fmla="*/ 355 h 1618"/>
              <a:gd name="T98" fmla="*/ 627 w 1646"/>
              <a:gd name="T99" fmla="*/ 391 h 1618"/>
              <a:gd name="T100" fmla="*/ 571 w 1646"/>
              <a:gd name="T101" fmla="*/ 509 h 1618"/>
              <a:gd name="T102" fmla="*/ 620 w 1646"/>
              <a:gd name="T103" fmla="*/ 866 h 1618"/>
              <a:gd name="T104" fmla="*/ 986 w 1646"/>
              <a:gd name="T105" fmla="*/ 890 h 1618"/>
              <a:gd name="T106" fmla="*/ 499 w 1646"/>
              <a:gd name="T107" fmla="*/ 777 h 1618"/>
              <a:gd name="T108" fmla="*/ 519 w 1646"/>
              <a:gd name="T109" fmla="*/ 413 h 1618"/>
              <a:gd name="T110" fmla="*/ 299 w 1646"/>
              <a:gd name="T111" fmla="*/ 384 h 1618"/>
              <a:gd name="T112" fmla="*/ 203 w 1646"/>
              <a:gd name="T113" fmla="*/ 457 h 1618"/>
              <a:gd name="T114" fmla="*/ 191 w 1646"/>
              <a:gd name="T115" fmla="*/ 787 h 1618"/>
              <a:gd name="T116" fmla="*/ 419 w 1646"/>
              <a:gd name="T117" fmla="*/ 1033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6" h="1618">
                <a:moveTo>
                  <a:pt x="1471" y="1209"/>
                </a:moveTo>
                <a:lnTo>
                  <a:pt x="1471" y="1209"/>
                </a:lnTo>
                <a:lnTo>
                  <a:pt x="1510" y="1226"/>
                </a:lnTo>
                <a:lnTo>
                  <a:pt x="1545" y="1243"/>
                </a:lnTo>
                <a:lnTo>
                  <a:pt x="1560" y="1252"/>
                </a:lnTo>
                <a:lnTo>
                  <a:pt x="1575" y="1261"/>
                </a:lnTo>
                <a:lnTo>
                  <a:pt x="1588" y="1270"/>
                </a:lnTo>
                <a:lnTo>
                  <a:pt x="1600" y="1281"/>
                </a:lnTo>
                <a:lnTo>
                  <a:pt x="1610" y="1290"/>
                </a:lnTo>
                <a:lnTo>
                  <a:pt x="1620" y="1301"/>
                </a:lnTo>
                <a:lnTo>
                  <a:pt x="1628" y="1311"/>
                </a:lnTo>
                <a:lnTo>
                  <a:pt x="1634" y="1322"/>
                </a:lnTo>
                <a:lnTo>
                  <a:pt x="1639" y="1332"/>
                </a:lnTo>
                <a:lnTo>
                  <a:pt x="1642" y="1343"/>
                </a:lnTo>
                <a:lnTo>
                  <a:pt x="1645" y="1353"/>
                </a:lnTo>
                <a:lnTo>
                  <a:pt x="1646" y="1365"/>
                </a:lnTo>
                <a:lnTo>
                  <a:pt x="1646" y="1365"/>
                </a:lnTo>
                <a:lnTo>
                  <a:pt x="1645" y="1377"/>
                </a:lnTo>
                <a:lnTo>
                  <a:pt x="1642" y="1390"/>
                </a:lnTo>
                <a:lnTo>
                  <a:pt x="1637" y="1403"/>
                </a:lnTo>
                <a:lnTo>
                  <a:pt x="1629" y="1415"/>
                </a:lnTo>
                <a:lnTo>
                  <a:pt x="1620" y="1428"/>
                </a:lnTo>
                <a:lnTo>
                  <a:pt x="1609" y="1440"/>
                </a:lnTo>
                <a:lnTo>
                  <a:pt x="1596" y="1452"/>
                </a:lnTo>
                <a:lnTo>
                  <a:pt x="1581" y="1464"/>
                </a:lnTo>
                <a:lnTo>
                  <a:pt x="1564" y="1474"/>
                </a:lnTo>
                <a:lnTo>
                  <a:pt x="1546" y="1485"/>
                </a:lnTo>
                <a:lnTo>
                  <a:pt x="1526" y="1496"/>
                </a:lnTo>
                <a:lnTo>
                  <a:pt x="1505" y="1506"/>
                </a:lnTo>
                <a:lnTo>
                  <a:pt x="1483" y="1517"/>
                </a:lnTo>
                <a:lnTo>
                  <a:pt x="1458" y="1526"/>
                </a:lnTo>
                <a:lnTo>
                  <a:pt x="1431" y="1535"/>
                </a:lnTo>
                <a:lnTo>
                  <a:pt x="1405" y="1544"/>
                </a:lnTo>
                <a:lnTo>
                  <a:pt x="1346" y="1560"/>
                </a:lnTo>
                <a:lnTo>
                  <a:pt x="1283" y="1575"/>
                </a:lnTo>
                <a:lnTo>
                  <a:pt x="1215" y="1588"/>
                </a:lnTo>
                <a:lnTo>
                  <a:pt x="1143" y="1598"/>
                </a:lnTo>
                <a:lnTo>
                  <a:pt x="1068" y="1607"/>
                </a:lnTo>
                <a:lnTo>
                  <a:pt x="989" y="1613"/>
                </a:lnTo>
                <a:lnTo>
                  <a:pt x="907" y="1617"/>
                </a:lnTo>
                <a:lnTo>
                  <a:pt x="823" y="1618"/>
                </a:lnTo>
                <a:lnTo>
                  <a:pt x="823" y="1618"/>
                </a:lnTo>
                <a:lnTo>
                  <a:pt x="739" y="1617"/>
                </a:lnTo>
                <a:lnTo>
                  <a:pt x="657" y="1613"/>
                </a:lnTo>
                <a:lnTo>
                  <a:pt x="578" y="1607"/>
                </a:lnTo>
                <a:lnTo>
                  <a:pt x="503" y="1598"/>
                </a:lnTo>
                <a:lnTo>
                  <a:pt x="431" y="1588"/>
                </a:lnTo>
                <a:lnTo>
                  <a:pt x="362" y="1575"/>
                </a:lnTo>
                <a:lnTo>
                  <a:pt x="299" y="1560"/>
                </a:lnTo>
                <a:lnTo>
                  <a:pt x="241" y="1544"/>
                </a:lnTo>
                <a:lnTo>
                  <a:pt x="213" y="1535"/>
                </a:lnTo>
                <a:lnTo>
                  <a:pt x="188" y="1526"/>
                </a:lnTo>
                <a:lnTo>
                  <a:pt x="163" y="1517"/>
                </a:lnTo>
                <a:lnTo>
                  <a:pt x="141" y="1506"/>
                </a:lnTo>
                <a:lnTo>
                  <a:pt x="119" y="1496"/>
                </a:lnTo>
                <a:lnTo>
                  <a:pt x="99" y="1485"/>
                </a:lnTo>
                <a:lnTo>
                  <a:pt x="82" y="1474"/>
                </a:lnTo>
                <a:lnTo>
                  <a:pt x="65" y="1464"/>
                </a:lnTo>
                <a:lnTo>
                  <a:pt x="50" y="1452"/>
                </a:lnTo>
                <a:lnTo>
                  <a:pt x="37" y="1440"/>
                </a:lnTo>
                <a:lnTo>
                  <a:pt x="26" y="1428"/>
                </a:lnTo>
                <a:lnTo>
                  <a:pt x="17" y="1415"/>
                </a:lnTo>
                <a:lnTo>
                  <a:pt x="9" y="1403"/>
                </a:lnTo>
                <a:lnTo>
                  <a:pt x="4" y="1390"/>
                </a:lnTo>
                <a:lnTo>
                  <a:pt x="1" y="1377"/>
                </a:lnTo>
                <a:lnTo>
                  <a:pt x="0" y="1365"/>
                </a:lnTo>
                <a:lnTo>
                  <a:pt x="0" y="1365"/>
                </a:lnTo>
                <a:lnTo>
                  <a:pt x="1" y="1353"/>
                </a:lnTo>
                <a:lnTo>
                  <a:pt x="3" y="1343"/>
                </a:lnTo>
                <a:lnTo>
                  <a:pt x="7" y="1332"/>
                </a:lnTo>
                <a:lnTo>
                  <a:pt x="12" y="1322"/>
                </a:lnTo>
                <a:lnTo>
                  <a:pt x="18" y="1311"/>
                </a:lnTo>
                <a:lnTo>
                  <a:pt x="26" y="1301"/>
                </a:lnTo>
                <a:lnTo>
                  <a:pt x="36" y="1290"/>
                </a:lnTo>
                <a:lnTo>
                  <a:pt x="46" y="1281"/>
                </a:lnTo>
                <a:lnTo>
                  <a:pt x="58" y="1270"/>
                </a:lnTo>
                <a:lnTo>
                  <a:pt x="71" y="1261"/>
                </a:lnTo>
                <a:lnTo>
                  <a:pt x="86" y="1252"/>
                </a:lnTo>
                <a:lnTo>
                  <a:pt x="101" y="1243"/>
                </a:lnTo>
                <a:lnTo>
                  <a:pt x="136" y="1226"/>
                </a:lnTo>
                <a:lnTo>
                  <a:pt x="175" y="1209"/>
                </a:lnTo>
                <a:lnTo>
                  <a:pt x="175" y="1209"/>
                </a:lnTo>
                <a:lnTo>
                  <a:pt x="165" y="1215"/>
                </a:lnTo>
                <a:lnTo>
                  <a:pt x="157" y="1222"/>
                </a:lnTo>
                <a:lnTo>
                  <a:pt x="150" y="1230"/>
                </a:lnTo>
                <a:lnTo>
                  <a:pt x="145" y="1236"/>
                </a:lnTo>
                <a:lnTo>
                  <a:pt x="140" y="1244"/>
                </a:lnTo>
                <a:lnTo>
                  <a:pt x="137" y="1252"/>
                </a:lnTo>
                <a:lnTo>
                  <a:pt x="134" y="1259"/>
                </a:lnTo>
                <a:lnTo>
                  <a:pt x="134" y="1266"/>
                </a:lnTo>
                <a:lnTo>
                  <a:pt x="134" y="1266"/>
                </a:lnTo>
                <a:lnTo>
                  <a:pt x="134" y="1276"/>
                </a:lnTo>
                <a:lnTo>
                  <a:pt x="137" y="1285"/>
                </a:lnTo>
                <a:lnTo>
                  <a:pt x="142" y="1294"/>
                </a:lnTo>
                <a:lnTo>
                  <a:pt x="147" y="1303"/>
                </a:lnTo>
                <a:lnTo>
                  <a:pt x="155" y="1311"/>
                </a:lnTo>
                <a:lnTo>
                  <a:pt x="165" y="1320"/>
                </a:lnTo>
                <a:lnTo>
                  <a:pt x="175" y="1330"/>
                </a:lnTo>
                <a:lnTo>
                  <a:pt x="188" y="1339"/>
                </a:lnTo>
                <a:lnTo>
                  <a:pt x="201" y="1348"/>
                </a:lnTo>
                <a:lnTo>
                  <a:pt x="217" y="1356"/>
                </a:lnTo>
                <a:lnTo>
                  <a:pt x="252" y="1373"/>
                </a:lnTo>
                <a:lnTo>
                  <a:pt x="291" y="1389"/>
                </a:lnTo>
                <a:lnTo>
                  <a:pt x="336" y="1405"/>
                </a:lnTo>
                <a:lnTo>
                  <a:pt x="385" y="1419"/>
                </a:lnTo>
                <a:lnTo>
                  <a:pt x="437" y="1431"/>
                </a:lnTo>
                <a:lnTo>
                  <a:pt x="494" y="1443"/>
                </a:lnTo>
                <a:lnTo>
                  <a:pt x="554" y="1452"/>
                </a:lnTo>
                <a:lnTo>
                  <a:pt x="618" y="1460"/>
                </a:lnTo>
                <a:lnTo>
                  <a:pt x="683" y="1467"/>
                </a:lnTo>
                <a:lnTo>
                  <a:pt x="752" y="1471"/>
                </a:lnTo>
                <a:lnTo>
                  <a:pt x="823" y="1472"/>
                </a:lnTo>
                <a:lnTo>
                  <a:pt x="823" y="1472"/>
                </a:lnTo>
                <a:lnTo>
                  <a:pt x="893" y="1471"/>
                </a:lnTo>
                <a:lnTo>
                  <a:pt x="961" y="1467"/>
                </a:lnTo>
                <a:lnTo>
                  <a:pt x="1027" y="1460"/>
                </a:lnTo>
                <a:lnTo>
                  <a:pt x="1090" y="1452"/>
                </a:lnTo>
                <a:lnTo>
                  <a:pt x="1151" y="1443"/>
                </a:lnTo>
                <a:lnTo>
                  <a:pt x="1208" y="1431"/>
                </a:lnTo>
                <a:lnTo>
                  <a:pt x="1261" y="1419"/>
                </a:lnTo>
                <a:lnTo>
                  <a:pt x="1310" y="1405"/>
                </a:lnTo>
                <a:lnTo>
                  <a:pt x="1354" y="1389"/>
                </a:lnTo>
                <a:lnTo>
                  <a:pt x="1394" y="1373"/>
                </a:lnTo>
                <a:lnTo>
                  <a:pt x="1429" y="1356"/>
                </a:lnTo>
                <a:lnTo>
                  <a:pt x="1443" y="1348"/>
                </a:lnTo>
                <a:lnTo>
                  <a:pt x="1458" y="1339"/>
                </a:lnTo>
                <a:lnTo>
                  <a:pt x="1470" y="1330"/>
                </a:lnTo>
                <a:lnTo>
                  <a:pt x="1480" y="1320"/>
                </a:lnTo>
                <a:lnTo>
                  <a:pt x="1489" y="1311"/>
                </a:lnTo>
                <a:lnTo>
                  <a:pt x="1497" y="1303"/>
                </a:lnTo>
                <a:lnTo>
                  <a:pt x="1504" y="1294"/>
                </a:lnTo>
                <a:lnTo>
                  <a:pt x="1508" y="1285"/>
                </a:lnTo>
                <a:lnTo>
                  <a:pt x="1510" y="1276"/>
                </a:lnTo>
                <a:lnTo>
                  <a:pt x="1512" y="1266"/>
                </a:lnTo>
                <a:lnTo>
                  <a:pt x="1512" y="1266"/>
                </a:lnTo>
                <a:lnTo>
                  <a:pt x="1510" y="1259"/>
                </a:lnTo>
                <a:lnTo>
                  <a:pt x="1509" y="1252"/>
                </a:lnTo>
                <a:lnTo>
                  <a:pt x="1505" y="1244"/>
                </a:lnTo>
                <a:lnTo>
                  <a:pt x="1501" y="1236"/>
                </a:lnTo>
                <a:lnTo>
                  <a:pt x="1496" y="1230"/>
                </a:lnTo>
                <a:lnTo>
                  <a:pt x="1488" y="1222"/>
                </a:lnTo>
                <a:lnTo>
                  <a:pt x="1480" y="1215"/>
                </a:lnTo>
                <a:lnTo>
                  <a:pt x="1471" y="1209"/>
                </a:lnTo>
                <a:lnTo>
                  <a:pt x="1471" y="1209"/>
                </a:lnTo>
                <a:close/>
                <a:moveTo>
                  <a:pt x="419" y="55"/>
                </a:moveTo>
                <a:lnTo>
                  <a:pt x="419" y="55"/>
                </a:lnTo>
                <a:lnTo>
                  <a:pt x="435" y="57"/>
                </a:lnTo>
                <a:lnTo>
                  <a:pt x="449" y="59"/>
                </a:lnTo>
                <a:lnTo>
                  <a:pt x="464" y="62"/>
                </a:lnTo>
                <a:lnTo>
                  <a:pt x="477" y="67"/>
                </a:lnTo>
                <a:lnTo>
                  <a:pt x="490" y="74"/>
                </a:lnTo>
                <a:lnTo>
                  <a:pt x="503" y="82"/>
                </a:lnTo>
                <a:lnTo>
                  <a:pt x="514" y="90"/>
                </a:lnTo>
                <a:lnTo>
                  <a:pt x="524" y="100"/>
                </a:lnTo>
                <a:lnTo>
                  <a:pt x="535" y="111"/>
                </a:lnTo>
                <a:lnTo>
                  <a:pt x="543" y="121"/>
                </a:lnTo>
                <a:lnTo>
                  <a:pt x="550" y="134"/>
                </a:lnTo>
                <a:lnTo>
                  <a:pt x="557" y="147"/>
                </a:lnTo>
                <a:lnTo>
                  <a:pt x="561" y="161"/>
                </a:lnTo>
                <a:lnTo>
                  <a:pt x="565" y="175"/>
                </a:lnTo>
                <a:lnTo>
                  <a:pt x="568" y="190"/>
                </a:lnTo>
                <a:lnTo>
                  <a:pt x="569" y="205"/>
                </a:lnTo>
                <a:lnTo>
                  <a:pt x="569" y="205"/>
                </a:lnTo>
                <a:lnTo>
                  <a:pt x="568" y="220"/>
                </a:lnTo>
                <a:lnTo>
                  <a:pt x="565" y="236"/>
                </a:lnTo>
                <a:lnTo>
                  <a:pt x="561" y="250"/>
                </a:lnTo>
                <a:lnTo>
                  <a:pt x="557" y="263"/>
                </a:lnTo>
                <a:lnTo>
                  <a:pt x="550" y="276"/>
                </a:lnTo>
                <a:lnTo>
                  <a:pt x="543" y="288"/>
                </a:lnTo>
                <a:lnTo>
                  <a:pt x="535" y="300"/>
                </a:lnTo>
                <a:lnTo>
                  <a:pt x="524" y="311"/>
                </a:lnTo>
                <a:lnTo>
                  <a:pt x="514" y="321"/>
                </a:lnTo>
                <a:lnTo>
                  <a:pt x="503" y="329"/>
                </a:lnTo>
                <a:lnTo>
                  <a:pt x="490" y="337"/>
                </a:lnTo>
                <a:lnTo>
                  <a:pt x="477" y="344"/>
                </a:lnTo>
                <a:lnTo>
                  <a:pt x="464" y="348"/>
                </a:lnTo>
                <a:lnTo>
                  <a:pt x="449" y="352"/>
                </a:lnTo>
                <a:lnTo>
                  <a:pt x="435" y="354"/>
                </a:lnTo>
                <a:lnTo>
                  <a:pt x="419" y="354"/>
                </a:lnTo>
                <a:lnTo>
                  <a:pt x="419" y="354"/>
                </a:lnTo>
                <a:lnTo>
                  <a:pt x="403" y="354"/>
                </a:lnTo>
                <a:lnTo>
                  <a:pt x="388" y="352"/>
                </a:lnTo>
                <a:lnTo>
                  <a:pt x="374" y="348"/>
                </a:lnTo>
                <a:lnTo>
                  <a:pt x="361" y="344"/>
                </a:lnTo>
                <a:lnTo>
                  <a:pt x="348" y="337"/>
                </a:lnTo>
                <a:lnTo>
                  <a:pt x="336" y="329"/>
                </a:lnTo>
                <a:lnTo>
                  <a:pt x="324" y="321"/>
                </a:lnTo>
                <a:lnTo>
                  <a:pt x="313" y="311"/>
                </a:lnTo>
                <a:lnTo>
                  <a:pt x="303" y="300"/>
                </a:lnTo>
                <a:lnTo>
                  <a:pt x="295" y="288"/>
                </a:lnTo>
                <a:lnTo>
                  <a:pt x="287" y="276"/>
                </a:lnTo>
                <a:lnTo>
                  <a:pt x="280" y="263"/>
                </a:lnTo>
                <a:lnTo>
                  <a:pt x="277" y="250"/>
                </a:lnTo>
                <a:lnTo>
                  <a:pt x="273" y="236"/>
                </a:lnTo>
                <a:lnTo>
                  <a:pt x="270" y="220"/>
                </a:lnTo>
                <a:lnTo>
                  <a:pt x="269" y="205"/>
                </a:lnTo>
                <a:lnTo>
                  <a:pt x="269" y="205"/>
                </a:lnTo>
                <a:lnTo>
                  <a:pt x="270" y="190"/>
                </a:lnTo>
                <a:lnTo>
                  <a:pt x="273" y="175"/>
                </a:lnTo>
                <a:lnTo>
                  <a:pt x="277" y="161"/>
                </a:lnTo>
                <a:lnTo>
                  <a:pt x="280" y="147"/>
                </a:lnTo>
                <a:lnTo>
                  <a:pt x="287" y="134"/>
                </a:lnTo>
                <a:lnTo>
                  <a:pt x="295" y="121"/>
                </a:lnTo>
                <a:lnTo>
                  <a:pt x="303" y="111"/>
                </a:lnTo>
                <a:lnTo>
                  <a:pt x="313" y="100"/>
                </a:lnTo>
                <a:lnTo>
                  <a:pt x="324" y="90"/>
                </a:lnTo>
                <a:lnTo>
                  <a:pt x="336" y="82"/>
                </a:lnTo>
                <a:lnTo>
                  <a:pt x="348" y="74"/>
                </a:lnTo>
                <a:lnTo>
                  <a:pt x="361" y="67"/>
                </a:lnTo>
                <a:lnTo>
                  <a:pt x="374" y="62"/>
                </a:lnTo>
                <a:lnTo>
                  <a:pt x="388" y="59"/>
                </a:lnTo>
                <a:lnTo>
                  <a:pt x="403" y="57"/>
                </a:lnTo>
                <a:lnTo>
                  <a:pt x="419" y="55"/>
                </a:lnTo>
                <a:lnTo>
                  <a:pt x="419" y="55"/>
                </a:lnTo>
                <a:close/>
                <a:moveTo>
                  <a:pt x="1225" y="55"/>
                </a:moveTo>
                <a:lnTo>
                  <a:pt x="1225" y="55"/>
                </a:lnTo>
                <a:lnTo>
                  <a:pt x="1209" y="57"/>
                </a:lnTo>
                <a:lnTo>
                  <a:pt x="1194" y="59"/>
                </a:lnTo>
                <a:lnTo>
                  <a:pt x="1180" y="62"/>
                </a:lnTo>
                <a:lnTo>
                  <a:pt x="1167" y="67"/>
                </a:lnTo>
                <a:lnTo>
                  <a:pt x="1154" y="74"/>
                </a:lnTo>
                <a:lnTo>
                  <a:pt x="1140" y="82"/>
                </a:lnTo>
                <a:lnTo>
                  <a:pt x="1130" y="90"/>
                </a:lnTo>
                <a:lnTo>
                  <a:pt x="1119" y="100"/>
                </a:lnTo>
                <a:lnTo>
                  <a:pt x="1109" y="111"/>
                </a:lnTo>
                <a:lnTo>
                  <a:pt x="1101" y="121"/>
                </a:lnTo>
                <a:lnTo>
                  <a:pt x="1093" y="134"/>
                </a:lnTo>
                <a:lnTo>
                  <a:pt x="1086" y="147"/>
                </a:lnTo>
                <a:lnTo>
                  <a:pt x="1081" y="161"/>
                </a:lnTo>
                <a:lnTo>
                  <a:pt x="1078" y="175"/>
                </a:lnTo>
                <a:lnTo>
                  <a:pt x="1076" y="190"/>
                </a:lnTo>
                <a:lnTo>
                  <a:pt x="1075" y="205"/>
                </a:lnTo>
                <a:lnTo>
                  <a:pt x="1075" y="205"/>
                </a:lnTo>
                <a:lnTo>
                  <a:pt x="1076" y="220"/>
                </a:lnTo>
                <a:lnTo>
                  <a:pt x="1078" y="236"/>
                </a:lnTo>
                <a:lnTo>
                  <a:pt x="1081" y="250"/>
                </a:lnTo>
                <a:lnTo>
                  <a:pt x="1086" y="263"/>
                </a:lnTo>
                <a:lnTo>
                  <a:pt x="1093" y="276"/>
                </a:lnTo>
                <a:lnTo>
                  <a:pt x="1101" y="288"/>
                </a:lnTo>
                <a:lnTo>
                  <a:pt x="1109" y="300"/>
                </a:lnTo>
                <a:lnTo>
                  <a:pt x="1119" y="311"/>
                </a:lnTo>
                <a:lnTo>
                  <a:pt x="1130" y="321"/>
                </a:lnTo>
                <a:lnTo>
                  <a:pt x="1140" y="329"/>
                </a:lnTo>
                <a:lnTo>
                  <a:pt x="1154" y="337"/>
                </a:lnTo>
                <a:lnTo>
                  <a:pt x="1167" y="344"/>
                </a:lnTo>
                <a:lnTo>
                  <a:pt x="1180" y="348"/>
                </a:lnTo>
                <a:lnTo>
                  <a:pt x="1194" y="352"/>
                </a:lnTo>
                <a:lnTo>
                  <a:pt x="1209" y="354"/>
                </a:lnTo>
                <a:lnTo>
                  <a:pt x="1225" y="354"/>
                </a:lnTo>
                <a:lnTo>
                  <a:pt x="1225" y="354"/>
                </a:lnTo>
                <a:lnTo>
                  <a:pt x="1239" y="354"/>
                </a:lnTo>
                <a:lnTo>
                  <a:pt x="1255" y="352"/>
                </a:lnTo>
                <a:lnTo>
                  <a:pt x="1269" y="348"/>
                </a:lnTo>
                <a:lnTo>
                  <a:pt x="1283" y="344"/>
                </a:lnTo>
                <a:lnTo>
                  <a:pt x="1296" y="337"/>
                </a:lnTo>
                <a:lnTo>
                  <a:pt x="1308" y="329"/>
                </a:lnTo>
                <a:lnTo>
                  <a:pt x="1319" y="321"/>
                </a:lnTo>
                <a:lnTo>
                  <a:pt x="1330" y="311"/>
                </a:lnTo>
                <a:lnTo>
                  <a:pt x="1341" y="300"/>
                </a:lnTo>
                <a:lnTo>
                  <a:pt x="1348" y="288"/>
                </a:lnTo>
                <a:lnTo>
                  <a:pt x="1356" y="276"/>
                </a:lnTo>
                <a:lnTo>
                  <a:pt x="1363" y="263"/>
                </a:lnTo>
                <a:lnTo>
                  <a:pt x="1367" y="250"/>
                </a:lnTo>
                <a:lnTo>
                  <a:pt x="1371" y="236"/>
                </a:lnTo>
                <a:lnTo>
                  <a:pt x="1373" y="220"/>
                </a:lnTo>
                <a:lnTo>
                  <a:pt x="1373" y="205"/>
                </a:lnTo>
                <a:lnTo>
                  <a:pt x="1373" y="205"/>
                </a:lnTo>
                <a:lnTo>
                  <a:pt x="1373" y="190"/>
                </a:lnTo>
                <a:lnTo>
                  <a:pt x="1371" y="175"/>
                </a:lnTo>
                <a:lnTo>
                  <a:pt x="1367" y="161"/>
                </a:lnTo>
                <a:lnTo>
                  <a:pt x="1363" y="147"/>
                </a:lnTo>
                <a:lnTo>
                  <a:pt x="1356" y="134"/>
                </a:lnTo>
                <a:lnTo>
                  <a:pt x="1348" y="121"/>
                </a:lnTo>
                <a:lnTo>
                  <a:pt x="1341" y="111"/>
                </a:lnTo>
                <a:lnTo>
                  <a:pt x="1330" y="100"/>
                </a:lnTo>
                <a:lnTo>
                  <a:pt x="1319" y="90"/>
                </a:lnTo>
                <a:lnTo>
                  <a:pt x="1308" y="82"/>
                </a:lnTo>
                <a:lnTo>
                  <a:pt x="1296" y="74"/>
                </a:lnTo>
                <a:lnTo>
                  <a:pt x="1283" y="67"/>
                </a:lnTo>
                <a:lnTo>
                  <a:pt x="1269" y="62"/>
                </a:lnTo>
                <a:lnTo>
                  <a:pt x="1255" y="59"/>
                </a:lnTo>
                <a:lnTo>
                  <a:pt x="1239" y="57"/>
                </a:lnTo>
                <a:lnTo>
                  <a:pt x="1225" y="55"/>
                </a:lnTo>
                <a:lnTo>
                  <a:pt x="1225" y="55"/>
                </a:lnTo>
                <a:close/>
                <a:moveTo>
                  <a:pt x="1077" y="916"/>
                </a:moveTo>
                <a:lnTo>
                  <a:pt x="1077" y="1310"/>
                </a:lnTo>
                <a:lnTo>
                  <a:pt x="1182" y="1310"/>
                </a:lnTo>
                <a:lnTo>
                  <a:pt x="1225" y="1033"/>
                </a:lnTo>
                <a:lnTo>
                  <a:pt x="1267" y="1310"/>
                </a:lnTo>
                <a:lnTo>
                  <a:pt x="1381" y="1310"/>
                </a:lnTo>
                <a:lnTo>
                  <a:pt x="1381" y="873"/>
                </a:lnTo>
                <a:lnTo>
                  <a:pt x="1381" y="873"/>
                </a:lnTo>
                <a:lnTo>
                  <a:pt x="1397" y="864"/>
                </a:lnTo>
                <a:lnTo>
                  <a:pt x="1413" y="852"/>
                </a:lnTo>
                <a:lnTo>
                  <a:pt x="1426" y="837"/>
                </a:lnTo>
                <a:lnTo>
                  <a:pt x="1437" y="822"/>
                </a:lnTo>
                <a:lnTo>
                  <a:pt x="1446" y="804"/>
                </a:lnTo>
                <a:lnTo>
                  <a:pt x="1452" y="787"/>
                </a:lnTo>
                <a:lnTo>
                  <a:pt x="1456" y="768"/>
                </a:lnTo>
                <a:lnTo>
                  <a:pt x="1458" y="748"/>
                </a:lnTo>
                <a:lnTo>
                  <a:pt x="1458" y="524"/>
                </a:lnTo>
                <a:lnTo>
                  <a:pt x="1458" y="524"/>
                </a:lnTo>
                <a:lnTo>
                  <a:pt x="1458" y="509"/>
                </a:lnTo>
                <a:lnTo>
                  <a:pt x="1455" y="495"/>
                </a:lnTo>
                <a:lnTo>
                  <a:pt x="1451" y="482"/>
                </a:lnTo>
                <a:lnTo>
                  <a:pt x="1447" y="469"/>
                </a:lnTo>
                <a:lnTo>
                  <a:pt x="1441" y="457"/>
                </a:lnTo>
                <a:lnTo>
                  <a:pt x="1434" y="445"/>
                </a:lnTo>
                <a:lnTo>
                  <a:pt x="1426" y="433"/>
                </a:lnTo>
                <a:lnTo>
                  <a:pt x="1417" y="424"/>
                </a:lnTo>
                <a:lnTo>
                  <a:pt x="1406" y="415"/>
                </a:lnTo>
                <a:lnTo>
                  <a:pt x="1396" y="407"/>
                </a:lnTo>
                <a:lnTo>
                  <a:pt x="1384" y="399"/>
                </a:lnTo>
                <a:lnTo>
                  <a:pt x="1371" y="394"/>
                </a:lnTo>
                <a:lnTo>
                  <a:pt x="1358" y="388"/>
                </a:lnTo>
                <a:lnTo>
                  <a:pt x="1344" y="384"/>
                </a:lnTo>
                <a:lnTo>
                  <a:pt x="1330" y="383"/>
                </a:lnTo>
                <a:lnTo>
                  <a:pt x="1315" y="382"/>
                </a:lnTo>
                <a:lnTo>
                  <a:pt x="1142" y="382"/>
                </a:lnTo>
                <a:lnTo>
                  <a:pt x="1142" y="382"/>
                </a:lnTo>
                <a:lnTo>
                  <a:pt x="1125" y="383"/>
                </a:lnTo>
                <a:lnTo>
                  <a:pt x="1109" y="386"/>
                </a:lnTo>
                <a:lnTo>
                  <a:pt x="1109" y="386"/>
                </a:lnTo>
                <a:lnTo>
                  <a:pt x="1117" y="399"/>
                </a:lnTo>
                <a:lnTo>
                  <a:pt x="1125" y="413"/>
                </a:lnTo>
                <a:lnTo>
                  <a:pt x="1130" y="429"/>
                </a:lnTo>
                <a:lnTo>
                  <a:pt x="1135" y="444"/>
                </a:lnTo>
                <a:lnTo>
                  <a:pt x="1140" y="459"/>
                </a:lnTo>
                <a:lnTo>
                  <a:pt x="1143" y="477"/>
                </a:lnTo>
                <a:lnTo>
                  <a:pt x="1144" y="492"/>
                </a:lnTo>
                <a:lnTo>
                  <a:pt x="1146" y="509"/>
                </a:lnTo>
                <a:lnTo>
                  <a:pt x="1146" y="753"/>
                </a:lnTo>
                <a:lnTo>
                  <a:pt x="1146" y="753"/>
                </a:lnTo>
                <a:lnTo>
                  <a:pt x="1144" y="777"/>
                </a:lnTo>
                <a:lnTo>
                  <a:pt x="1140" y="799"/>
                </a:lnTo>
                <a:lnTo>
                  <a:pt x="1135" y="820"/>
                </a:lnTo>
                <a:lnTo>
                  <a:pt x="1127" y="841"/>
                </a:lnTo>
                <a:lnTo>
                  <a:pt x="1118" y="862"/>
                </a:lnTo>
                <a:lnTo>
                  <a:pt x="1106" y="881"/>
                </a:lnTo>
                <a:lnTo>
                  <a:pt x="1092" y="899"/>
                </a:lnTo>
                <a:lnTo>
                  <a:pt x="1077" y="916"/>
                </a:lnTo>
                <a:lnTo>
                  <a:pt x="1077" y="916"/>
                </a:lnTo>
                <a:close/>
                <a:moveTo>
                  <a:pt x="826" y="0"/>
                </a:moveTo>
                <a:lnTo>
                  <a:pt x="826" y="0"/>
                </a:lnTo>
                <a:lnTo>
                  <a:pt x="841" y="1"/>
                </a:lnTo>
                <a:lnTo>
                  <a:pt x="859" y="4"/>
                </a:lnTo>
                <a:lnTo>
                  <a:pt x="873" y="8"/>
                </a:lnTo>
                <a:lnTo>
                  <a:pt x="889" y="13"/>
                </a:lnTo>
                <a:lnTo>
                  <a:pt x="903" y="20"/>
                </a:lnTo>
                <a:lnTo>
                  <a:pt x="916" y="28"/>
                </a:lnTo>
                <a:lnTo>
                  <a:pt x="928" y="37"/>
                </a:lnTo>
                <a:lnTo>
                  <a:pt x="940" y="47"/>
                </a:lnTo>
                <a:lnTo>
                  <a:pt x="951" y="59"/>
                </a:lnTo>
                <a:lnTo>
                  <a:pt x="960" y="72"/>
                </a:lnTo>
                <a:lnTo>
                  <a:pt x="968" y="86"/>
                </a:lnTo>
                <a:lnTo>
                  <a:pt x="976" y="100"/>
                </a:lnTo>
                <a:lnTo>
                  <a:pt x="981" y="115"/>
                </a:lnTo>
                <a:lnTo>
                  <a:pt x="985" y="130"/>
                </a:lnTo>
                <a:lnTo>
                  <a:pt x="988" y="146"/>
                </a:lnTo>
                <a:lnTo>
                  <a:pt x="988" y="163"/>
                </a:lnTo>
                <a:lnTo>
                  <a:pt x="988" y="163"/>
                </a:lnTo>
                <a:lnTo>
                  <a:pt x="988" y="179"/>
                </a:lnTo>
                <a:lnTo>
                  <a:pt x="985" y="196"/>
                </a:lnTo>
                <a:lnTo>
                  <a:pt x="981" y="212"/>
                </a:lnTo>
                <a:lnTo>
                  <a:pt x="976" y="226"/>
                </a:lnTo>
                <a:lnTo>
                  <a:pt x="968" y="241"/>
                </a:lnTo>
                <a:lnTo>
                  <a:pt x="960" y="254"/>
                </a:lnTo>
                <a:lnTo>
                  <a:pt x="951" y="266"/>
                </a:lnTo>
                <a:lnTo>
                  <a:pt x="940" y="278"/>
                </a:lnTo>
                <a:lnTo>
                  <a:pt x="928" y="288"/>
                </a:lnTo>
                <a:lnTo>
                  <a:pt x="916" y="298"/>
                </a:lnTo>
                <a:lnTo>
                  <a:pt x="903" y="307"/>
                </a:lnTo>
                <a:lnTo>
                  <a:pt x="889" y="313"/>
                </a:lnTo>
                <a:lnTo>
                  <a:pt x="873" y="319"/>
                </a:lnTo>
                <a:lnTo>
                  <a:pt x="859" y="323"/>
                </a:lnTo>
                <a:lnTo>
                  <a:pt x="841" y="325"/>
                </a:lnTo>
                <a:lnTo>
                  <a:pt x="826" y="325"/>
                </a:lnTo>
                <a:lnTo>
                  <a:pt x="826" y="325"/>
                </a:lnTo>
                <a:lnTo>
                  <a:pt x="809" y="325"/>
                </a:lnTo>
                <a:lnTo>
                  <a:pt x="793" y="323"/>
                </a:lnTo>
                <a:lnTo>
                  <a:pt x="777" y="319"/>
                </a:lnTo>
                <a:lnTo>
                  <a:pt x="762" y="313"/>
                </a:lnTo>
                <a:lnTo>
                  <a:pt x="748" y="307"/>
                </a:lnTo>
                <a:lnTo>
                  <a:pt x="735" y="298"/>
                </a:lnTo>
                <a:lnTo>
                  <a:pt x="722" y="288"/>
                </a:lnTo>
                <a:lnTo>
                  <a:pt x="710" y="278"/>
                </a:lnTo>
                <a:lnTo>
                  <a:pt x="699" y="266"/>
                </a:lnTo>
                <a:lnTo>
                  <a:pt x="690" y="254"/>
                </a:lnTo>
                <a:lnTo>
                  <a:pt x="682" y="241"/>
                </a:lnTo>
                <a:lnTo>
                  <a:pt x="676" y="226"/>
                </a:lnTo>
                <a:lnTo>
                  <a:pt x="670" y="212"/>
                </a:lnTo>
                <a:lnTo>
                  <a:pt x="666" y="196"/>
                </a:lnTo>
                <a:lnTo>
                  <a:pt x="664" y="179"/>
                </a:lnTo>
                <a:lnTo>
                  <a:pt x="662" y="163"/>
                </a:lnTo>
                <a:lnTo>
                  <a:pt x="662" y="163"/>
                </a:lnTo>
                <a:lnTo>
                  <a:pt x="664" y="146"/>
                </a:lnTo>
                <a:lnTo>
                  <a:pt x="666" y="130"/>
                </a:lnTo>
                <a:lnTo>
                  <a:pt x="670" y="115"/>
                </a:lnTo>
                <a:lnTo>
                  <a:pt x="676" y="100"/>
                </a:lnTo>
                <a:lnTo>
                  <a:pt x="682" y="86"/>
                </a:lnTo>
                <a:lnTo>
                  <a:pt x="690" y="72"/>
                </a:lnTo>
                <a:lnTo>
                  <a:pt x="699" y="59"/>
                </a:lnTo>
                <a:lnTo>
                  <a:pt x="710" y="47"/>
                </a:lnTo>
                <a:lnTo>
                  <a:pt x="722" y="37"/>
                </a:lnTo>
                <a:lnTo>
                  <a:pt x="735" y="28"/>
                </a:lnTo>
                <a:lnTo>
                  <a:pt x="748" y="20"/>
                </a:lnTo>
                <a:lnTo>
                  <a:pt x="762" y="13"/>
                </a:lnTo>
                <a:lnTo>
                  <a:pt x="777" y="8"/>
                </a:lnTo>
                <a:lnTo>
                  <a:pt x="793" y="4"/>
                </a:lnTo>
                <a:lnTo>
                  <a:pt x="809" y="1"/>
                </a:lnTo>
                <a:lnTo>
                  <a:pt x="826" y="0"/>
                </a:lnTo>
                <a:lnTo>
                  <a:pt x="826" y="0"/>
                </a:lnTo>
                <a:close/>
                <a:moveTo>
                  <a:pt x="986" y="890"/>
                </a:moveTo>
                <a:lnTo>
                  <a:pt x="986" y="890"/>
                </a:lnTo>
                <a:lnTo>
                  <a:pt x="1003" y="879"/>
                </a:lnTo>
                <a:lnTo>
                  <a:pt x="1021" y="866"/>
                </a:lnTo>
                <a:lnTo>
                  <a:pt x="1035" y="852"/>
                </a:lnTo>
                <a:lnTo>
                  <a:pt x="1047" y="835"/>
                </a:lnTo>
                <a:lnTo>
                  <a:pt x="1057" y="816"/>
                </a:lnTo>
                <a:lnTo>
                  <a:pt x="1064" y="796"/>
                </a:lnTo>
                <a:lnTo>
                  <a:pt x="1069" y="775"/>
                </a:lnTo>
                <a:lnTo>
                  <a:pt x="1071" y="764"/>
                </a:lnTo>
                <a:lnTo>
                  <a:pt x="1071" y="753"/>
                </a:lnTo>
                <a:lnTo>
                  <a:pt x="1071" y="509"/>
                </a:lnTo>
                <a:lnTo>
                  <a:pt x="1071" y="509"/>
                </a:lnTo>
                <a:lnTo>
                  <a:pt x="1069" y="494"/>
                </a:lnTo>
                <a:lnTo>
                  <a:pt x="1067" y="479"/>
                </a:lnTo>
                <a:lnTo>
                  <a:pt x="1064" y="465"/>
                </a:lnTo>
                <a:lnTo>
                  <a:pt x="1059" y="450"/>
                </a:lnTo>
                <a:lnTo>
                  <a:pt x="1052" y="437"/>
                </a:lnTo>
                <a:lnTo>
                  <a:pt x="1044" y="424"/>
                </a:lnTo>
                <a:lnTo>
                  <a:pt x="1035" y="412"/>
                </a:lnTo>
                <a:lnTo>
                  <a:pt x="1024" y="400"/>
                </a:lnTo>
                <a:lnTo>
                  <a:pt x="1014" y="391"/>
                </a:lnTo>
                <a:lnTo>
                  <a:pt x="1002" y="382"/>
                </a:lnTo>
                <a:lnTo>
                  <a:pt x="989" y="374"/>
                </a:lnTo>
                <a:lnTo>
                  <a:pt x="976" y="367"/>
                </a:lnTo>
                <a:lnTo>
                  <a:pt x="961" y="362"/>
                </a:lnTo>
                <a:lnTo>
                  <a:pt x="947" y="358"/>
                </a:lnTo>
                <a:lnTo>
                  <a:pt x="931" y="357"/>
                </a:lnTo>
                <a:lnTo>
                  <a:pt x="916" y="355"/>
                </a:lnTo>
                <a:lnTo>
                  <a:pt x="726" y="355"/>
                </a:lnTo>
                <a:lnTo>
                  <a:pt x="726" y="355"/>
                </a:lnTo>
                <a:lnTo>
                  <a:pt x="710" y="357"/>
                </a:lnTo>
                <a:lnTo>
                  <a:pt x="694" y="358"/>
                </a:lnTo>
                <a:lnTo>
                  <a:pt x="679" y="362"/>
                </a:lnTo>
                <a:lnTo>
                  <a:pt x="665" y="367"/>
                </a:lnTo>
                <a:lnTo>
                  <a:pt x="652" y="374"/>
                </a:lnTo>
                <a:lnTo>
                  <a:pt x="640" y="382"/>
                </a:lnTo>
                <a:lnTo>
                  <a:pt x="627" y="391"/>
                </a:lnTo>
                <a:lnTo>
                  <a:pt x="616" y="400"/>
                </a:lnTo>
                <a:lnTo>
                  <a:pt x="607" y="412"/>
                </a:lnTo>
                <a:lnTo>
                  <a:pt x="598" y="424"/>
                </a:lnTo>
                <a:lnTo>
                  <a:pt x="590" y="437"/>
                </a:lnTo>
                <a:lnTo>
                  <a:pt x="583" y="450"/>
                </a:lnTo>
                <a:lnTo>
                  <a:pt x="578" y="465"/>
                </a:lnTo>
                <a:lnTo>
                  <a:pt x="574" y="479"/>
                </a:lnTo>
                <a:lnTo>
                  <a:pt x="571" y="494"/>
                </a:lnTo>
                <a:lnTo>
                  <a:pt x="571" y="509"/>
                </a:lnTo>
                <a:lnTo>
                  <a:pt x="571" y="753"/>
                </a:lnTo>
                <a:lnTo>
                  <a:pt x="571" y="753"/>
                </a:lnTo>
                <a:lnTo>
                  <a:pt x="571" y="764"/>
                </a:lnTo>
                <a:lnTo>
                  <a:pt x="573" y="775"/>
                </a:lnTo>
                <a:lnTo>
                  <a:pt x="577" y="796"/>
                </a:lnTo>
                <a:lnTo>
                  <a:pt x="585" y="816"/>
                </a:lnTo>
                <a:lnTo>
                  <a:pt x="594" y="835"/>
                </a:lnTo>
                <a:lnTo>
                  <a:pt x="607" y="850"/>
                </a:lnTo>
                <a:lnTo>
                  <a:pt x="620" y="866"/>
                </a:lnTo>
                <a:lnTo>
                  <a:pt x="637" y="879"/>
                </a:lnTo>
                <a:lnTo>
                  <a:pt x="654" y="890"/>
                </a:lnTo>
                <a:lnTo>
                  <a:pt x="654" y="1365"/>
                </a:lnTo>
                <a:lnTo>
                  <a:pt x="780" y="1365"/>
                </a:lnTo>
                <a:lnTo>
                  <a:pt x="826" y="1065"/>
                </a:lnTo>
                <a:lnTo>
                  <a:pt x="872" y="1365"/>
                </a:lnTo>
                <a:lnTo>
                  <a:pt x="986" y="1365"/>
                </a:lnTo>
                <a:lnTo>
                  <a:pt x="986" y="890"/>
                </a:lnTo>
                <a:lnTo>
                  <a:pt x="986" y="890"/>
                </a:lnTo>
                <a:close/>
                <a:moveTo>
                  <a:pt x="566" y="916"/>
                </a:moveTo>
                <a:lnTo>
                  <a:pt x="566" y="916"/>
                </a:lnTo>
                <a:lnTo>
                  <a:pt x="552" y="899"/>
                </a:lnTo>
                <a:lnTo>
                  <a:pt x="537" y="881"/>
                </a:lnTo>
                <a:lnTo>
                  <a:pt x="525" y="862"/>
                </a:lnTo>
                <a:lnTo>
                  <a:pt x="516" y="841"/>
                </a:lnTo>
                <a:lnTo>
                  <a:pt x="508" y="820"/>
                </a:lnTo>
                <a:lnTo>
                  <a:pt x="503" y="799"/>
                </a:lnTo>
                <a:lnTo>
                  <a:pt x="499" y="777"/>
                </a:lnTo>
                <a:lnTo>
                  <a:pt x="498" y="753"/>
                </a:lnTo>
                <a:lnTo>
                  <a:pt x="498" y="509"/>
                </a:lnTo>
                <a:lnTo>
                  <a:pt x="498" y="509"/>
                </a:lnTo>
                <a:lnTo>
                  <a:pt x="499" y="492"/>
                </a:lnTo>
                <a:lnTo>
                  <a:pt x="500" y="477"/>
                </a:lnTo>
                <a:lnTo>
                  <a:pt x="503" y="459"/>
                </a:lnTo>
                <a:lnTo>
                  <a:pt x="507" y="444"/>
                </a:lnTo>
                <a:lnTo>
                  <a:pt x="512" y="429"/>
                </a:lnTo>
                <a:lnTo>
                  <a:pt x="519" y="413"/>
                </a:lnTo>
                <a:lnTo>
                  <a:pt x="527" y="399"/>
                </a:lnTo>
                <a:lnTo>
                  <a:pt x="535" y="386"/>
                </a:lnTo>
                <a:lnTo>
                  <a:pt x="535" y="386"/>
                </a:lnTo>
                <a:lnTo>
                  <a:pt x="519" y="383"/>
                </a:lnTo>
                <a:lnTo>
                  <a:pt x="502" y="382"/>
                </a:lnTo>
                <a:lnTo>
                  <a:pt x="328" y="382"/>
                </a:lnTo>
                <a:lnTo>
                  <a:pt x="328" y="382"/>
                </a:lnTo>
                <a:lnTo>
                  <a:pt x="313" y="383"/>
                </a:lnTo>
                <a:lnTo>
                  <a:pt x="299" y="384"/>
                </a:lnTo>
                <a:lnTo>
                  <a:pt x="286" y="388"/>
                </a:lnTo>
                <a:lnTo>
                  <a:pt x="273" y="394"/>
                </a:lnTo>
                <a:lnTo>
                  <a:pt x="259" y="399"/>
                </a:lnTo>
                <a:lnTo>
                  <a:pt x="248" y="407"/>
                </a:lnTo>
                <a:lnTo>
                  <a:pt x="237" y="415"/>
                </a:lnTo>
                <a:lnTo>
                  <a:pt x="226" y="424"/>
                </a:lnTo>
                <a:lnTo>
                  <a:pt x="217" y="433"/>
                </a:lnTo>
                <a:lnTo>
                  <a:pt x="209" y="445"/>
                </a:lnTo>
                <a:lnTo>
                  <a:pt x="203" y="457"/>
                </a:lnTo>
                <a:lnTo>
                  <a:pt x="196" y="469"/>
                </a:lnTo>
                <a:lnTo>
                  <a:pt x="192" y="482"/>
                </a:lnTo>
                <a:lnTo>
                  <a:pt x="188" y="495"/>
                </a:lnTo>
                <a:lnTo>
                  <a:pt x="186" y="509"/>
                </a:lnTo>
                <a:lnTo>
                  <a:pt x="186" y="524"/>
                </a:lnTo>
                <a:lnTo>
                  <a:pt x="186" y="748"/>
                </a:lnTo>
                <a:lnTo>
                  <a:pt x="186" y="748"/>
                </a:lnTo>
                <a:lnTo>
                  <a:pt x="187" y="768"/>
                </a:lnTo>
                <a:lnTo>
                  <a:pt x="191" y="787"/>
                </a:lnTo>
                <a:lnTo>
                  <a:pt x="198" y="804"/>
                </a:lnTo>
                <a:lnTo>
                  <a:pt x="207" y="822"/>
                </a:lnTo>
                <a:lnTo>
                  <a:pt x="217" y="837"/>
                </a:lnTo>
                <a:lnTo>
                  <a:pt x="230" y="852"/>
                </a:lnTo>
                <a:lnTo>
                  <a:pt x="246" y="864"/>
                </a:lnTo>
                <a:lnTo>
                  <a:pt x="262" y="873"/>
                </a:lnTo>
                <a:lnTo>
                  <a:pt x="262" y="1310"/>
                </a:lnTo>
                <a:lnTo>
                  <a:pt x="377" y="1310"/>
                </a:lnTo>
                <a:lnTo>
                  <a:pt x="419" y="1033"/>
                </a:lnTo>
                <a:lnTo>
                  <a:pt x="461" y="1310"/>
                </a:lnTo>
                <a:lnTo>
                  <a:pt x="566" y="1310"/>
                </a:lnTo>
                <a:lnTo>
                  <a:pt x="566" y="916"/>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fr-FR" dirty="0"/>
          </a:p>
        </p:txBody>
      </p:sp>
      <p:sp>
        <p:nvSpPr>
          <p:cNvPr id="37" name="ZoneTexte 14"/>
          <p:cNvSpPr txBox="1">
            <a:spLocks noChangeArrowheads="1"/>
          </p:cNvSpPr>
          <p:nvPr/>
        </p:nvSpPr>
        <p:spPr bwMode="auto">
          <a:xfrm>
            <a:off x="3673023" y="1978504"/>
            <a:ext cx="15251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1200" dirty="0"/>
              <a:t>Rotation </a:t>
            </a:r>
          </a:p>
          <a:p>
            <a:pPr algn="ctr" eaLnBrk="1" hangingPunct="1">
              <a:spcBef>
                <a:spcPct val="0"/>
              </a:spcBef>
              <a:buClrTx/>
              <a:buSzTx/>
              <a:buFontTx/>
              <a:buNone/>
            </a:pPr>
            <a:r>
              <a:rPr lang="fr-FR" altLang="es-ES" sz="1200" dirty="0"/>
              <a:t>en 2016</a:t>
            </a:r>
          </a:p>
        </p:txBody>
      </p:sp>
      <p:grpSp>
        <p:nvGrpSpPr>
          <p:cNvPr id="39" name="Groupe 46"/>
          <p:cNvGrpSpPr>
            <a:grpSpLocks/>
          </p:cNvGrpSpPr>
          <p:nvPr/>
        </p:nvGrpSpPr>
        <p:grpSpPr bwMode="auto">
          <a:xfrm>
            <a:off x="3913435" y="899645"/>
            <a:ext cx="1079897" cy="1079897"/>
            <a:chOff x="6604074" y="2276648"/>
            <a:chExt cx="1439862" cy="1439815"/>
          </a:xfrm>
        </p:grpSpPr>
        <p:sp>
          <p:nvSpPr>
            <p:cNvPr id="41" name="Ellipse 15"/>
            <p:cNvSpPr>
              <a:spLocks noChangeAspect="1"/>
            </p:cNvSpPr>
            <p:nvPr/>
          </p:nvSpPr>
          <p:spPr>
            <a:xfrm>
              <a:off x="6604074" y="2276648"/>
              <a:ext cx="1439862" cy="1439815"/>
            </a:xfrm>
            <a:prstGeom prst="ellipse">
              <a:avLst/>
            </a:prstGeom>
            <a:solidFill>
              <a:srgbClr val="F15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dirty="0"/>
            </a:p>
          </p:txBody>
        </p:sp>
        <p:cxnSp>
          <p:nvCxnSpPr>
            <p:cNvPr id="42" name="Connecteur droit 16"/>
            <p:cNvCxnSpPr/>
            <p:nvPr/>
          </p:nvCxnSpPr>
          <p:spPr>
            <a:xfrm>
              <a:off x="6778699" y="3048149"/>
              <a:ext cx="109061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ZoneTexte 68"/>
            <p:cNvSpPr txBox="1">
              <a:spLocks noChangeArrowheads="1"/>
            </p:cNvSpPr>
            <p:nvPr/>
          </p:nvSpPr>
          <p:spPr bwMode="auto">
            <a:xfrm>
              <a:off x="6716139" y="3053564"/>
              <a:ext cx="1285634" cy="55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2100" b="1" dirty="0">
                  <a:solidFill>
                    <a:schemeClr val="bg1"/>
                  </a:solidFill>
                </a:rPr>
                <a:t>12,9%</a:t>
              </a:r>
              <a:endParaRPr lang="fr-FR" altLang="es-ES" sz="1200" dirty="0">
                <a:solidFill>
                  <a:schemeClr val="bg1"/>
                </a:solidFill>
              </a:endParaRPr>
            </a:p>
          </p:txBody>
        </p:sp>
      </p:grpSp>
      <p:sp>
        <p:nvSpPr>
          <p:cNvPr id="45" name="ZoneTexte 10"/>
          <p:cNvSpPr txBox="1">
            <a:spLocks noChangeArrowheads="1"/>
          </p:cNvSpPr>
          <p:nvPr/>
        </p:nvSpPr>
        <p:spPr bwMode="auto">
          <a:xfrm>
            <a:off x="4863471" y="1978504"/>
            <a:ext cx="16469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sz="1200" dirty="0">
                <a:solidFill>
                  <a:schemeClr val="tx2"/>
                </a:solidFill>
                <a:ea typeface="Arial" charset="0"/>
                <a:cs typeface="Arial" charset="0"/>
              </a:rPr>
              <a:t>Collaborateurs autonomes en français</a:t>
            </a:r>
            <a:endParaRPr lang="fr-FR" altLang="es-ES" sz="1200" dirty="0"/>
          </a:p>
        </p:txBody>
      </p:sp>
      <p:grpSp>
        <p:nvGrpSpPr>
          <p:cNvPr id="46" name="Groupe 19"/>
          <p:cNvGrpSpPr>
            <a:grpSpLocks/>
          </p:cNvGrpSpPr>
          <p:nvPr/>
        </p:nvGrpSpPr>
        <p:grpSpPr bwMode="auto">
          <a:xfrm>
            <a:off x="4527066" y="723155"/>
            <a:ext cx="1837975" cy="1259048"/>
            <a:chOff x="4448857" y="2461834"/>
            <a:chExt cx="2450412" cy="1679645"/>
          </a:xfrm>
        </p:grpSpPr>
        <p:sp>
          <p:nvSpPr>
            <p:cNvPr id="48" name="Ellipse 23"/>
            <p:cNvSpPr>
              <a:spLocks noChangeAspect="1"/>
            </p:cNvSpPr>
            <p:nvPr/>
          </p:nvSpPr>
          <p:spPr>
            <a:xfrm>
              <a:off x="5343950" y="2700833"/>
              <a:ext cx="1439732" cy="1440646"/>
            </a:xfrm>
            <a:prstGeom prst="ellipse">
              <a:avLst/>
            </a:prstGeom>
            <a:solidFill>
              <a:srgbClr val="FD8B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a:p>
          </p:txBody>
        </p:sp>
        <p:cxnSp>
          <p:nvCxnSpPr>
            <p:cNvPr id="49" name="Connecteur droit 24"/>
            <p:cNvCxnSpPr/>
            <p:nvPr/>
          </p:nvCxnSpPr>
          <p:spPr>
            <a:xfrm>
              <a:off x="5533639" y="3472034"/>
              <a:ext cx="108892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ZoneTexte 69"/>
            <p:cNvSpPr txBox="1">
              <a:spLocks noChangeArrowheads="1"/>
            </p:cNvSpPr>
            <p:nvPr/>
          </p:nvSpPr>
          <p:spPr bwMode="auto">
            <a:xfrm>
              <a:off x="5343652" y="3542910"/>
              <a:ext cx="1555617" cy="46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lnSpc>
                  <a:spcPct val="80000"/>
                </a:lnSpc>
                <a:spcBef>
                  <a:spcPct val="0"/>
                </a:spcBef>
                <a:buClrTx/>
                <a:buSzTx/>
                <a:buFontTx/>
                <a:buNone/>
              </a:pPr>
              <a:r>
                <a:rPr lang="fr-FR" altLang="es-ES" sz="2100" b="1" dirty="0">
                  <a:solidFill>
                    <a:schemeClr val="bg1"/>
                  </a:solidFill>
                </a:rPr>
                <a:t>84%</a:t>
              </a:r>
              <a:endParaRPr lang="fr-FR" altLang="es-ES" sz="1350" dirty="0">
                <a:solidFill>
                  <a:schemeClr val="bg1"/>
                </a:solidFill>
              </a:endParaRPr>
            </a:p>
          </p:txBody>
        </p:sp>
        <p:sp>
          <p:nvSpPr>
            <p:cNvPr id="51" name="Rectangle 71"/>
            <p:cNvSpPr>
              <a:spLocks noChangeAspect="1"/>
            </p:cNvSpPr>
            <p:nvPr/>
          </p:nvSpPr>
          <p:spPr bwMode="auto">
            <a:xfrm>
              <a:off x="4448857" y="2461834"/>
              <a:ext cx="246286" cy="55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endParaRPr lang="es-ES" altLang="es-ES" sz="2100" b="1">
                <a:solidFill>
                  <a:schemeClr val="bg1"/>
                </a:solidFill>
              </a:endParaRPr>
            </a:p>
          </p:txBody>
        </p:sp>
      </p:grpSp>
      <p:sp>
        <p:nvSpPr>
          <p:cNvPr id="58" name="ZoneTexte 14"/>
          <p:cNvSpPr txBox="1">
            <a:spLocks noChangeArrowheads="1"/>
          </p:cNvSpPr>
          <p:nvPr/>
        </p:nvSpPr>
        <p:spPr bwMode="auto">
          <a:xfrm>
            <a:off x="2278318" y="1978504"/>
            <a:ext cx="17103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sz="1200" dirty="0"/>
              <a:t>Jours de formation/</a:t>
            </a:r>
          </a:p>
          <a:p>
            <a:pPr algn="ctr" eaLnBrk="1" hangingPunct="1">
              <a:spcBef>
                <a:spcPct val="0"/>
              </a:spcBef>
              <a:buClrTx/>
              <a:buSzTx/>
              <a:buFontTx/>
              <a:buNone/>
            </a:pPr>
            <a:r>
              <a:rPr lang="fr-FR" sz="1200" dirty="0"/>
              <a:t>collaborateur/an</a:t>
            </a:r>
            <a:endParaRPr lang="en-US" altLang="es-ES" sz="1200" dirty="0"/>
          </a:p>
        </p:txBody>
      </p:sp>
      <p:grpSp>
        <p:nvGrpSpPr>
          <p:cNvPr id="59" name="Groupe 46"/>
          <p:cNvGrpSpPr>
            <a:grpSpLocks/>
          </p:cNvGrpSpPr>
          <p:nvPr/>
        </p:nvGrpSpPr>
        <p:grpSpPr bwMode="auto">
          <a:xfrm>
            <a:off x="2613073" y="903921"/>
            <a:ext cx="1079897" cy="1079896"/>
            <a:chOff x="6604074" y="2305224"/>
            <a:chExt cx="1439862" cy="1439814"/>
          </a:xfrm>
        </p:grpSpPr>
        <p:sp>
          <p:nvSpPr>
            <p:cNvPr id="60" name="Ellipse 15"/>
            <p:cNvSpPr>
              <a:spLocks noChangeAspect="1"/>
            </p:cNvSpPr>
            <p:nvPr/>
          </p:nvSpPr>
          <p:spPr>
            <a:xfrm>
              <a:off x="6604074" y="2305224"/>
              <a:ext cx="1439862" cy="1439814"/>
            </a:xfrm>
            <a:prstGeom prst="ellipse">
              <a:avLst/>
            </a:prstGeom>
            <a:solidFill>
              <a:srgbClr val="F15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dirty="0"/>
            </a:p>
          </p:txBody>
        </p:sp>
        <p:cxnSp>
          <p:nvCxnSpPr>
            <p:cNvPr id="64" name="Connecteur droit 16"/>
            <p:cNvCxnSpPr/>
            <p:nvPr/>
          </p:nvCxnSpPr>
          <p:spPr>
            <a:xfrm>
              <a:off x="6778699" y="3059362"/>
              <a:ext cx="109061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ZoneTexte 68"/>
            <p:cNvSpPr txBox="1">
              <a:spLocks noChangeArrowheads="1"/>
            </p:cNvSpPr>
            <p:nvPr/>
          </p:nvSpPr>
          <p:spPr bwMode="auto">
            <a:xfrm>
              <a:off x="6666553" y="3112188"/>
              <a:ext cx="1285634" cy="55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2100" b="1" dirty="0">
                  <a:solidFill>
                    <a:schemeClr val="bg1"/>
                  </a:solidFill>
                </a:rPr>
                <a:t>6</a:t>
              </a:r>
              <a:endParaRPr lang="fr-FR" altLang="es-ES" sz="1200" dirty="0">
                <a:solidFill>
                  <a:schemeClr val="bg1"/>
                </a:solidFill>
              </a:endParaRPr>
            </a:p>
          </p:txBody>
        </p:sp>
      </p:grpSp>
      <p:grpSp>
        <p:nvGrpSpPr>
          <p:cNvPr id="19" name="Groupe 18"/>
          <p:cNvGrpSpPr>
            <a:grpSpLocks/>
          </p:cNvGrpSpPr>
          <p:nvPr/>
        </p:nvGrpSpPr>
        <p:grpSpPr bwMode="auto">
          <a:xfrm>
            <a:off x="1342782" y="902956"/>
            <a:ext cx="1079897" cy="1079897"/>
            <a:chOff x="988056" y="2337146"/>
            <a:chExt cx="1440000" cy="1440000"/>
          </a:xfrm>
        </p:grpSpPr>
        <p:sp>
          <p:nvSpPr>
            <p:cNvPr id="20" name="Ellipse 5"/>
            <p:cNvSpPr>
              <a:spLocks noChangeAspect="1"/>
            </p:cNvSpPr>
            <p:nvPr/>
          </p:nvSpPr>
          <p:spPr>
            <a:xfrm>
              <a:off x="988056" y="2337146"/>
              <a:ext cx="1440000" cy="1440000"/>
            </a:xfrm>
            <a:prstGeom prst="ellipse">
              <a:avLst/>
            </a:prstGeom>
            <a:solidFill>
              <a:srgbClr val="FD8B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dirty="0"/>
            </a:p>
          </p:txBody>
        </p:sp>
        <p:sp>
          <p:nvSpPr>
            <p:cNvPr id="21" name="ZoneTexte 8"/>
            <p:cNvSpPr txBox="1">
              <a:spLocks noChangeArrowheads="1"/>
            </p:cNvSpPr>
            <p:nvPr/>
          </p:nvSpPr>
          <p:spPr bwMode="auto">
            <a:xfrm>
              <a:off x="1065239" y="3055174"/>
              <a:ext cx="1285635" cy="5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2100" b="1" dirty="0">
                  <a:solidFill>
                    <a:schemeClr val="bg1"/>
                  </a:solidFill>
                </a:rPr>
                <a:t>34</a:t>
              </a:r>
            </a:p>
          </p:txBody>
        </p:sp>
        <p:cxnSp>
          <p:nvCxnSpPr>
            <p:cNvPr id="22" name="Connecteur droit 47"/>
            <p:cNvCxnSpPr/>
            <p:nvPr/>
          </p:nvCxnSpPr>
          <p:spPr>
            <a:xfrm>
              <a:off x="1162698" y="3048414"/>
              <a:ext cx="109071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e 58"/>
            <p:cNvGrpSpPr>
              <a:grpSpLocks noChangeAspect="1"/>
            </p:cNvGrpSpPr>
            <p:nvPr/>
          </p:nvGrpSpPr>
          <p:grpSpPr bwMode="auto">
            <a:xfrm>
              <a:off x="1453407" y="2583977"/>
              <a:ext cx="509299" cy="323978"/>
              <a:chOff x="842577" y="2420504"/>
              <a:chExt cx="1139264" cy="724714"/>
            </a:xfrm>
          </p:grpSpPr>
          <p:grpSp>
            <p:nvGrpSpPr>
              <p:cNvPr id="24" name="Groupe 9"/>
              <p:cNvGrpSpPr/>
              <p:nvPr/>
            </p:nvGrpSpPr>
            <p:grpSpPr>
              <a:xfrm>
                <a:off x="1418221" y="2420504"/>
                <a:ext cx="275800" cy="724714"/>
                <a:chOff x="-1263650" y="2395250"/>
                <a:chExt cx="366712" cy="963612"/>
              </a:xfrm>
              <a:solidFill>
                <a:schemeClr val="bg1"/>
              </a:solidFill>
            </p:grpSpPr>
            <p:sp>
              <p:nvSpPr>
                <p:cNvPr id="34" name="Oval 180"/>
                <p:cNvSpPr>
                  <a:spLocks noChangeArrowheads="1"/>
                </p:cNvSpPr>
                <p:nvPr/>
              </p:nvSpPr>
              <p:spPr bwMode="auto">
                <a:xfrm>
                  <a:off x="-1155698" y="2395250"/>
                  <a:ext cx="153987" cy="153987"/>
                </a:xfrm>
                <a:prstGeom prst="ellipse">
                  <a:avLst/>
                </a:prstGeom>
                <a:grpFill/>
                <a:ln>
                  <a:noFill/>
                </a:ln>
                <a:extLst/>
              </p:spPr>
              <p:txBody>
                <a:bodyPr/>
                <a:lstStyle/>
                <a:p>
                  <a:pPr>
                    <a:defRPr/>
                  </a:pPr>
                  <a:endParaRPr lang="fr-FR" sz="1200" dirty="0"/>
                </a:p>
              </p:txBody>
            </p:sp>
            <p:sp>
              <p:nvSpPr>
                <p:cNvPr id="35" name="Freeform 181"/>
                <p:cNvSpPr>
                  <a:spLocks/>
                </p:cNvSpPr>
                <p:nvPr/>
              </p:nvSpPr>
              <p:spPr bwMode="auto">
                <a:xfrm>
                  <a:off x="-1263650" y="2563524"/>
                  <a:ext cx="366712" cy="795338"/>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a:defRPr/>
                  </a:pPr>
                  <a:endParaRPr lang="fr-FR" sz="1200" dirty="0"/>
                </a:p>
              </p:txBody>
            </p:sp>
          </p:grpSp>
          <p:grpSp>
            <p:nvGrpSpPr>
              <p:cNvPr id="25" name="Groupe 48"/>
              <p:cNvGrpSpPr/>
              <p:nvPr/>
            </p:nvGrpSpPr>
            <p:grpSpPr>
              <a:xfrm>
                <a:off x="1130400" y="2420504"/>
                <a:ext cx="275800" cy="724714"/>
                <a:chOff x="-1263650" y="2395250"/>
                <a:chExt cx="366712" cy="963612"/>
              </a:xfrm>
              <a:solidFill>
                <a:schemeClr val="bg1"/>
              </a:solidFill>
            </p:grpSpPr>
            <p:sp>
              <p:nvSpPr>
                <p:cNvPr id="32" name="Oval 180"/>
                <p:cNvSpPr>
                  <a:spLocks noChangeArrowheads="1"/>
                </p:cNvSpPr>
                <p:nvPr/>
              </p:nvSpPr>
              <p:spPr bwMode="auto">
                <a:xfrm>
                  <a:off x="-1155698" y="2395250"/>
                  <a:ext cx="153987" cy="153987"/>
                </a:xfrm>
                <a:prstGeom prst="ellipse">
                  <a:avLst/>
                </a:prstGeom>
                <a:grpFill/>
                <a:ln>
                  <a:noFill/>
                </a:ln>
                <a:extLst/>
              </p:spPr>
              <p:txBody>
                <a:bodyPr/>
                <a:lstStyle/>
                <a:p>
                  <a:pPr>
                    <a:defRPr/>
                  </a:pPr>
                  <a:endParaRPr lang="fr-FR" sz="1200" dirty="0"/>
                </a:p>
              </p:txBody>
            </p:sp>
            <p:sp>
              <p:nvSpPr>
                <p:cNvPr id="33" name="Freeform 181"/>
                <p:cNvSpPr>
                  <a:spLocks/>
                </p:cNvSpPr>
                <p:nvPr/>
              </p:nvSpPr>
              <p:spPr bwMode="auto">
                <a:xfrm>
                  <a:off x="-1263650" y="2563524"/>
                  <a:ext cx="366712" cy="795338"/>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a:defRPr/>
                  </a:pPr>
                  <a:endParaRPr lang="fr-FR" sz="1200" dirty="0"/>
                </a:p>
              </p:txBody>
            </p:sp>
          </p:grpSp>
          <p:grpSp>
            <p:nvGrpSpPr>
              <p:cNvPr id="26" name="Groupe 51"/>
              <p:cNvGrpSpPr/>
              <p:nvPr/>
            </p:nvGrpSpPr>
            <p:grpSpPr>
              <a:xfrm>
                <a:off x="1706041" y="2420504"/>
                <a:ext cx="275800" cy="724714"/>
                <a:chOff x="-1263650" y="2395250"/>
                <a:chExt cx="366712" cy="963612"/>
              </a:xfrm>
              <a:solidFill>
                <a:schemeClr val="bg1"/>
              </a:solidFill>
            </p:grpSpPr>
            <p:sp>
              <p:nvSpPr>
                <p:cNvPr id="30" name="Oval 180"/>
                <p:cNvSpPr>
                  <a:spLocks noChangeArrowheads="1"/>
                </p:cNvSpPr>
                <p:nvPr/>
              </p:nvSpPr>
              <p:spPr bwMode="auto">
                <a:xfrm>
                  <a:off x="-1155698" y="2395250"/>
                  <a:ext cx="153987" cy="153987"/>
                </a:xfrm>
                <a:prstGeom prst="ellipse">
                  <a:avLst/>
                </a:prstGeom>
                <a:grpFill/>
                <a:ln>
                  <a:noFill/>
                </a:ln>
                <a:extLst/>
              </p:spPr>
              <p:txBody>
                <a:bodyPr/>
                <a:lstStyle/>
                <a:p>
                  <a:pPr>
                    <a:defRPr/>
                  </a:pPr>
                  <a:endParaRPr lang="fr-FR" sz="1200" dirty="0"/>
                </a:p>
              </p:txBody>
            </p:sp>
            <p:sp>
              <p:nvSpPr>
                <p:cNvPr id="31" name="Freeform 181"/>
                <p:cNvSpPr>
                  <a:spLocks/>
                </p:cNvSpPr>
                <p:nvPr/>
              </p:nvSpPr>
              <p:spPr bwMode="auto">
                <a:xfrm>
                  <a:off x="-1263650" y="2563524"/>
                  <a:ext cx="366712" cy="795338"/>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a:defRPr/>
                  </a:pPr>
                  <a:endParaRPr lang="fr-FR" sz="1200" dirty="0"/>
                </a:p>
              </p:txBody>
            </p:sp>
          </p:grpSp>
          <p:grpSp>
            <p:nvGrpSpPr>
              <p:cNvPr id="27" name="Groupe 54"/>
              <p:cNvGrpSpPr/>
              <p:nvPr/>
            </p:nvGrpSpPr>
            <p:grpSpPr>
              <a:xfrm>
                <a:off x="842577" y="2420504"/>
                <a:ext cx="275800" cy="724714"/>
                <a:chOff x="-1263650" y="2395250"/>
                <a:chExt cx="366712" cy="963612"/>
              </a:xfrm>
              <a:solidFill>
                <a:schemeClr val="bg1"/>
              </a:solidFill>
            </p:grpSpPr>
            <p:sp>
              <p:nvSpPr>
                <p:cNvPr id="28" name="Oval 180"/>
                <p:cNvSpPr>
                  <a:spLocks noChangeArrowheads="1"/>
                </p:cNvSpPr>
                <p:nvPr/>
              </p:nvSpPr>
              <p:spPr bwMode="auto">
                <a:xfrm>
                  <a:off x="-1155698" y="2395250"/>
                  <a:ext cx="153987" cy="153987"/>
                </a:xfrm>
                <a:prstGeom prst="ellipse">
                  <a:avLst/>
                </a:prstGeom>
                <a:grpFill/>
                <a:ln>
                  <a:noFill/>
                </a:ln>
                <a:extLst/>
              </p:spPr>
              <p:txBody>
                <a:bodyPr/>
                <a:lstStyle/>
                <a:p>
                  <a:pPr>
                    <a:defRPr/>
                  </a:pPr>
                  <a:endParaRPr lang="fr-FR" sz="1200" dirty="0"/>
                </a:p>
              </p:txBody>
            </p:sp>
            <p:sp>
              <p:nvSpPr>
                <p:cNvPr id="29" name="Freeform 181"/>
                <p:cNvSpPr>
                  <a:spLocks/>
                </p:cNvSpPr>
                <p:nvPr/>
              </p:nvSpPr>
              <p:spPr bwMode="auto">
                <a:xfrm>
                  <a:off x="-1263650" y="2563524"/>
                  <a:ext cx="366712" cy="795338"/>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a:defRPr/>
                  </a:pPr>
                  <a:endParaRPr lang="fr-FR" sz="1200" dirty="0"/>
                </a:p>
              </p:txBody>
            </p:sp>
          </p:grpSp>
        </p:grpSp>
      </p:grpSp>
      <p:sp>
        <p:nvSpPr>
          <p:cNvPr id="2" name="1 Rectángulo"/>
          <p:cNvSpPr/>
          <p:nvPr/>
        </p:nvSpPr>
        <p:spPr>
          <a:xfrm>
            <a:off x="1467219" y="1978496"/>
            <a:ext cx="886012" cy="276999"/>
          </a:xfrm>
          <a:prstGeom prst="rect">
            <a:avLst/>
          </a:prstGeom>
        </p:spPr>
        <p:txBody>
          <a:bodyPr wrap="none">
            <a:spAutoFit/>
          </a:bodyPr>
          <a:lstStyle/>
          <a:p>
            <a:r>
              <a:rPr lang="fr-FR" sz="1200" dirty="0"/>
              <a:t>Âge moyen</a:t>
            </a:r>
          </a:p>
        </p:txBody>
      </p:sp>
      <p:sp>
        <p:nvSpPr>
          <p:cNvPr id="98" name="ZoneTexte 10"/>
          <p:cNvSpPr txBox="1">
            <a:spLocks noChangeArrowheads="1"/>
          </p:cNvSpPr>
          <p:nvPr/>
        </p:nvSpPr>
        <p:spPr bwMode="auto">
          <a:xfrm>
            <a:off x="6360029" y="1978504"/>
            <a:ext cx="16469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sz="1200" dirty="0">
                <a:solidFill>
                  <a:schemeClr val="tx2"/>
                </a:solidFill>
                <a:ea typeface="Arial" charset="0"/>
                <a:cs typeface="Arial" charset="0"/>
              </a:rPr>
              <a:t>Collaborateurs autonomes en anglais</a:t>
            </a:r>
            <a:endParaRPr lang="fr-FR" altLang="es-ES" sz="1200" dirty="0"/>
          </a:p>
        </p:txBody>
      </p:sp>
      <p:grpSp>
        <p:nvGrpSpPr>
          <p:cNvPr id="99" name="Groupe 19"/>
          <p:cNvGrpSpPr>
            <a:grpSpLocks/>
          </p:cNvGrpSpPr>
          <p:nvPr/>
        </p:nvGrpSpPr>
        <p:grpSpPr bwMode="auto">
          <a:xfrm>
            <a:off x="5862183" y="681540"/>
            <a:ext cx="1853303" cy="1291196"/>
            <a:chOff x="4448857" y="2461834"/>
            <a:chExt cx="2470848" cy="1722533"/>
          </a:xfrm>
        </p:grpSpPr>
        <p:sp>
          <p:nvSpPr>
            <p:cNvPr id="101" name="Ellipse 23"/>
            <p:cNvSpPr>
              <a:spLocks noChangeAspect="1"/>
            </p:cNvSpPr>
            <p:nvPr/>
          </p:nvSpPr>
          <p:spPr>
            <a:xfrm>
              <a:off x="5374903" y="2743721"/>
              <a:ext cx="1439732" cy="1440646"/>
            </a:xfrm>
            <a:prstGeom prst="ellipse">
              <a:avLst/>
            </a:prstGeom>
            <a:solidFill>
              <a:srgbClr val="FD8B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a:p>
          </p:txBody>
        </p:sp>
        <p:cxnSp>
          <p:nvCxnSpPr>
            <p:cNvPr id="102" name="Connecteur droit 24"/>
            <p:cNvCxnSpPr/>
            <p:nvPr/>
          </p:nvCxnSpPr>
          <p:spPr>
            <a:xfrm>
              <a:off x="5533639" y="3472034"/>
              <a:ext cx="108892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3" name="ZoneTexte 69"/>
            <p:cNvSpPr txBox="1">
              <a:spLocks noChangeArrowheads="1"/>
            </p:cNvSpPr>
            <p:nvPr/>
          </p:nvSpPr>
          <p:spPr bwMode="auto">
            <a:xfrm>
              <a:off x="5364088" y="3542911"/>
              <a:ext cx="1555617" cy="46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lnSpc>
                  <a:spcPct val="80000"/>
                </a:lnSpc>
                <a:spcBef>
                  <a:spcPct val="0"/>
                </a:spcBef>
                <a:buClrTx/>
                <a:buSzTx/>
                <a:buFontTx/>
                <a:buNone/>
              </a:pPr>
              <a:r>
                <a:rPr lang="fr-FR" altLang="es-ES" sz="2100" b="1" dirty="0">
                  <a:solidFill>
                    <a:schemeClr val="bg1"/>
                  </a:solidFill>
                </a:rPr>
                <a:t>70%</a:t>
              </a:r>
              <a:endParaRPr lang="fr-FR" altLang="es-ES" sz="1350" dirty="0">
                <a:solidFill>
                  <a:schemeClr val="bg1"/>
                </a:solidFill>
              </a:endParaRPr>
            </a:p>
          </p:txBody>
        </p:sp>
        <p:sp>
          <p:nvSpPr>
            <p:cNvPr id="104" name="Rectangle 71"/>
            <p:cNvSpPr>
              <a:spLocks noChangeAspect="1"/>
            </p:cNvSpPr>
            <p:nvPr/>
          </p:nvSpPr>
          <p:spPr bwMode="auto">
            <a:xfrm>
              <a:off x="4448857" y="2461834"/>
              <a:ext cx="246286" cy="55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1800"/>
                </a:spcBef>
                <a:buClr>
                  <a:srgbClr val="CF022B"/>
                </a:buClr>
                <a:buSzPct val="90000"/>
                <a:buBlip>
                  <a:blip r:embed="rId3"/>
                </a:buBlip>
                <a:defRPr sz="2000">
                  <a:solidFill>
                    <a:schemeClr val="tx1"/>
                  </a:solidFill>
                  <a:latin typeface="Calibri" charset="0"/>
                </a:defRPr>
              </a:lvl1pPr>
              <a:lvl2pPr marL="742950" indent="-285750" eaLnBrk="0" hangingPunct="0">
                <a:spcBef>
                  <a:spcPts val="413"/>
                </a:spcBef>
                <a:buSzPct val="80000"/>
                <a:buBlip>
                  <a:blip r:embed="rId4"/>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endParaRPr lang="es-ES" altLang="es-ES" sz="2100" b="1">
                <a:solidFill>
                  <a:schemeClr val="bg1"/>
                </a:solidFill>
              </a:endParaRPr>
            </a:p>
          </p:txBody>
        </p:sp>
      </p:grpSp>
      <p:sp>
        <p:nvSpPr>
          <p:cNvPr id="109" name="Freeform 61"/>
          <p:cNvSpPr>
            <a:spLocks/>
          </p:cNvSpPr>
          <p:nvPr/>
        </p:nvSpPr>
        <p:spPr bwMode="auto">
          <a:xfrm>
            <a:off x="2935578" y="1032618"/>
            <a:ext cx="405000" cy="351000"/>
          </a:xfrm>
          <a:custGeom>
            <a:avLst/>
            <a:gdLst/>
            <a:ahLst/>
            <a:cxnLst/>
            <a:rect l="l" t="t" r="r" b="b"/>
            <a:pathLst>
              <a:path w="1181100" h="933450">
                <a:moveTo>
                  <a:pt x="201613" y="698500"/>
                </a:moveTo>
                <a:lnTo>
                  <a:pt x="982663" y="698500"/>
                </a:lnTo>
                <a:lnTo>
                  <a:pt x="982663" y="768350"/>
                </a:lnTo>
                <a:lnTo>
                  <a:pt x="1073150" y="768350"/>
                </a:lnTo>
                <a:lnTo>
                  <a:pt x="1073150" y="844550"/>
                </a:lnTo>
                <a:lnTo>
                  <a:pt x="1181100" y="844550"/>
                </a:lnTo>
                <a:lnTo>
                  <a:pt x="1181100" y="933450"/>
                </a:lnTo>
                <a:lnTo>
                  <a:pt x="0" y="933450"/>
                </a:lnTo>
                <a:lnTo>
                  <a:pt x="0" y="844550"/>
                </a:lnTo>
                <a:lnTo>
                  <a:pt x="127000" y="844550"/>
                </a:lnTo>
                <a:lnTo>
                  <a:pt x="127000" y="768350"/>
                </a:lnTo>
                <a:lnTo>
                  <a:pt x="201613" y="768350"/>
                </a:lnTo>
                <a:close/>
                <a:moveTo>
                  <a:pt x="608013" y="0"/>
                </a:moveTo>
                <a:lnTo>
                  <a:pt x="1031875" y="173038"/>
                </a:lnTo>
                <a:lnTo>
                  <a:pt x="1031875" y="217488"/>
                </a:lnTo>
                <a:lnTo>
                  <a:pt x="966788" y="217488"/>
                </a:lnTo>
                <a:lnTo>
                  <a:pt x="966788" y="682625"/>
                </a:lnTo>
                <a:lnTo>
                  <a:pt x="892175" y="682625"/>
                </a:lnTo>
                <a:lnTo>
                  <a:pt x="892175" y="217488"/>
                </a:lnTo>
                <a:lnTo>
                  <a:pt x="801688" y="217488"/>
                </a:lnTo>
                <a:lnTo>
                  <a:pt x="801688" y="682625"/>
                </a:lnTo>
                <a:lnTo>
                  <a:pt x="727075" y="682625"/>
                </a:lnTo>
                <a:lnTo>
                  <a:pt x="727075" y="217488"/>
                </a:lnTo>
                <a:lnTo>
                  <a:pt x="638175" y="217488"/>
                </a:lnTo>
                <a:lnTo>
                  <a:pt x="638175" y="682625"/>
                </a:lnTo>
                <a:lnTo>
                  <a:pt x="561976" y="682625"/>
                </a:lnTo>
                <a:lnTo>
                  <a:pt x="561976" y="217488"/>
                </a:lnTo>
                <a:lnTo>
                  <a:pt x="473076" y="217488"/>
                </a:lnTo>
                <a:lnTo>
                  <a:pt x="473076" y="682625"/>
                </a:lnTo>
                <a:lnTo>
                  <a:pt x="396876" y="682625"/>
                </a:lnTo>
                <a:lnTo>
                  <a:pt x="396876" y="217488"/>
                </a:lnTo>
                <a:lnTo>
                  <a:pt x="307976" y="217488"/>
                </a:lnTo>
                <a:lnTo>
                  <a:pt x="307976" y="682625"/>
                </a:lnTo>
                <a:lnTo>
                  <a:pt x="231776" y="682625"/>
                </a:lnTo>
                <a:lnTo>
                  <a:pt x="231776" y="217488"/>
                </a:lnTo>
                <a:lnTo>
                  <a:pt x="160338" y="217488"/>
                </a:lnTo>
                <a:lnTo>
                  <a:pt x="160338" y="173038"/>
                </a:ln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GB"/>
          </a:p>
        </p:txBody>
      </p:sp>
      <p:grpSp>
        <p:nvGrpSpPr>
          <p:cNvPr id="110" name="Groupe 79"/>
          <p:cNvGrpSpPr>
            <a:grpSpLocks noChangeAspect="1"/>
          </p:cNvGrpSpPr>
          <p:nvPr/>
        </p:nvGrpSpPr>
        <p:grpSpPr>
          <a:xfrm>
            <a:off x="4247451" y="1026003"/>
            <a:ext cx="367499" cy="378000"/>
            <a:chOff x="5079209" y="3757595"/>
            <a:chExt cx="1307976" cy="1240592"/>
          </a:xfrm>
          <a:solidFill>
            <a:schemeClr val="bg1"/>
          </a:solidFill>
        </p:grpSpPr>
        <p:sp>
          <p:nvSpPr>
            <p:cNvPr id="111" name="Freeform 11"/>
            <p:cNvSpPr>
              <a:spLocks/>
            </p:cNvSpPr>
            <p:nvPr/>
          </p:nvSpPr>
          <p:spPr bwMode="auto">
            <a:xfrm>
              <a:off x="5488250" y="4401725"/>
              <a:ext cx="520492" cy="596462"/>
            </a:xfrm>
            <a:custGeom>
              <a:avLst/>
              <a:gdLst>
                <a:gd name="T0" fmla="*/ 557 w 1014"/>
                <a:gd name="T1" fmla="*/ 197 h 581"/>
                <a:gd name="T2" fmla="*/ 534 w 1014"/>
                <a:gd name="T3" fmla="*/ 201 h 581"/>
                <a:gd name="T4" fmla="*/ 469 w 1014"/>
                <a:gd name="T5" fmla="*/ 205 h 581"/>
                <a:gd name="T6" fmla="*/ 401 w 1014"/>
                <a:gd name="T7" fmla="*/ 206 h 581"/>
                <a:gd name="T8" fmla="*/ 349 w 1014"/>
                <a:gd name="T9" fmla="*/ 203 h 581"/>
                <a:gd name="T10" fmla="*/ 291 w 1014"/>
                <a:gd name="T11" fmla="*/ 196 h 581"/>
                <a:gd name="T12" fmla="*/ 260 w 1014"/>
                <a:gd name="T13" fmla="*/ 191 h 581"/>
                <a:gd name="T14" fmla="*/ 185 w 1014"/>
                <a:gd name="T15" fmla="*/ 172 h 581"/>
                <a:gd name="T16" fmla="*/ 99 w 1014"/>
                <a:gd name="T17" fmla="*/ 144 h 581"/>
                <a:gd name="T18" fmla="*/ 0 w 1014"/>
                <a:gd name="T19" fmla="*/ 111 h 581"/>
                <a:gd name="T20" fmla="*/ 2 w 1014"/>
                <a:gd name="T21" fmla="*/ 119 h 581"/>
                <a:gd name="T22" fmla="*/ 10 w 1014"/>
                <a:gd name="T23" fmla="*/ 157 h 581"/>
                <a:gd name="T24" fmla="*/ 23 w 1014"/>
                <a:gd name="T25" fmla="*/ 193 h 581"/>
                <a:gd name="T26" fmla="*/ 44 w 1014"/>
                <a:gd name="T27" fmla="*/ 234 h 581"/>
                <a:gd name="T28" fmla="*/ 75 w 1014"/>
                <a:gd name="T29" fmla="*/ 275 h 581"/>
                <a:gd name="T30" fmla="*/ 119 w 1014"/>
                <a:gd name="T31" fmla="*/ 314 h 581"/>
                <a:gd name="T32" fmla="*/ 147 w 1014"/>
                <a:gd name="T33" fmla="*/ 331 h 581"/>
                <a:gd name="T34" fmla="*/ 176 w 1014"/>
                <a:gd name="T35" fmla="*/ 347 h 581"/>
                <a:gd name="T36" fmla="*/ 211 w 1014"/>
                <a:gd name="T37" fmla="*/ 360 h 581"/>
                <a:gd name="T38" fmla="*/ 248 w 1014"/>
                <a:gd name="T39" fmla="*/ 369 h 581"/>
                <a:gd name="T40" fmla="*/ 318 w 1014"/>
                <a:gd name="T41" fmla="*/ 385 h 581"/>
                <a:gd name="T42" fmla="*/ 379 w 1014"/>
                <a:gd name="T43" fmla="*/ 394 h 581"/>
                <a:gd name="T44" fmla="*/ 435 w 1014"/>
                <a:gd name="T45" fmla="*/ 399 h 581"/>
                <a:gd name="T46" fmla="*/ 501 w 1014"/>
                <a:gd name="T47" fmla="*/ 401 h 581"/>
                <a:gd name="T48" fmla="*/ 550 w 1014"/>
                <a:gd name="T49" fmla="*/ 399 h 581"/>
                <a:gd name="T50" fmla="*/ 557 w 1014"/>
                <a:gd name="T51" fmla="*/ 581 h 581"/>
                <a:gd name="T52" fmla="*/ 750 w 1014"/>
                <a:gd name="T53" fmla="*/ 468 h 581"/>
                <a:gd name="T54" fmla="*/ 965 w 1014"/>
                <a:gd name="T55" fmla="*/ 339 h 581"/>
                <a:gd name="T56" fmla="*/ 977 w 1014"/>
                <a:gd name="T57" fmla="*/ 331 h 581"/>
                <a:gd name="T58" fmla="*/ 1004 w 1014"/>
                <a:gd name="T59" fmla="*/ 309 h 581"/>
                <a:gd name="T60" fmla="*/ 1012 w 1014"/>
                <a:gd name="T61" fmla="*/ 297 h 581"/>
                <a:gd name="T62" fmla="*/ 1014 w 1014"/>
                <a:gd name="T63" fmla="*/ 282 h 581"/>
                <a:gd name="T64" fmla="*/ 1009 w 1014"/>
                <a:gd name="T65" fmla="*/ 266 h 581"/>
                <a:gd name="T66" fmla="*/ 993 w 1014"/>
                <a:gd name="T67" fmla="*/ 249 h 581"/>
                <a:gd name="T68" fmla="*/ 965 w 1014"/>
                <a:gd name="T69" fmla="*/ 229 h 581"/>
                <a:gd name="T70" fmla="*/ 557 w 1014"/>
                <a:gd name="T71"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4" h="581">
                  <a:moveTo>
                    <a:pt x="557" y="0"/>
                  </a:moveTo>
                  <a:lnTo>
                    <a:pt x="557" y="197"/>
                  </a:lnTo>
                  <a:lnTo>
                    <a:pt x="557" y="197"/>
                  </a:lnTo>
                  <a:lnTo>
                    <a:pt x="534" y="201"/>
                  </a:lnTo>
                  <a:lnTo>
                    <a:pt x="506" y="203"/>
                  </a:lnTo>
                  <a:lnTo>
                    <a:pt x="469" y="205"/>
                  </a:lnTo>
                  <a:lnTo>
                    <a:pt x="426" y="206"/>
                  </a:lnTo>
                  <a:lnTo>
                    <a:pt x="401" y="206"/>
                  </a:lnTo>
                  <a:lnTo>
                    <a:pt x="375" y="205"/>
                  </a:lnTo>
                  <a:lnTo>
                    <a:pt x="349" y="203"/>
                  </a:lnTo>
                  <a:lnTo>
                    <a:pt x="319" y="199"/>
                  </a:lnTo>
                  <a:lnTo>
                    <a:pt x="291" y="196"/>
                  </a:lnTo>
                  <a:lnTo>
                    <a:pt x="260" y="191"/>
                  </a:lnTo>
                  <a:lnTo>
                    <a:pt x="260" y="191"/>
                  </a:lnTo>
                  <a:lnTo>
                    <a:pt x="225" y="182"/>
                  </a:lnTo>
                  <a:lnTo>
                    <a:pt x="185" y="172"/>
                  </a:lnTo>
                  <a:lnTo>
                    <a:pt x="141" y="158"/>
                  </a:lnTo>
                  <a:lnTo>
                    <a:pt x="99" y="144"/>
                  </a:lnTo>
                  <a:lnTo>
                    <a:pt x="30" y="121"/>
                  </a:lnTo>
                  <a:lnTo>
                    <a:pt x="0" y="111"/>
                  </a:lnTo>
                  <a:lnTo>
                    <a:pt x="0" y="111"/>
                  </a:lnTo>
                  <a:lnTo>
                    <a:pt x="2" y="119"/>
                  </a:lnTo>
                  <a:lnTo>
                    <a:pt x="5" y="141"/>
                  </a:lnTo>
                  <a:lnTo>
                    <a:pt x="10" y="157"/>
                  </a:lnTo>
                  <a:lnTo>
                    <a:pt x="16" y="174"/>
                  </a:lnTo>
                  <a:lnTo>
                    <a:pt x="23" y="193"/>
                  </a:lnTo>
                  <a:lnTo>
                    <a:pt x="31" y="213"/>
                  </a:lnTo>
                  <a:lnTo>
                    <a:pt x="44" y="234"/>
                  </a:lnTo>
                  <a:lnTo>
                    <a:pt x="58" y="254"/>
                  </a:lnTo>
                  <a:lnTo>
                    <a:pt x="75" y="275"/>
                  </a:lnTo>
                  <a:lnTo>
                    <a:pt x="96" y="296"/>
                  </a:lnTo>
                  <a:lnTo>
                    <a:pt x="119" y="314"/>
                  </a:lnTo>
                  <a:lnTo>
                    <a:pt x="133" y="323"/>
                  </a:lnTo>
                  <a:lnTo>
                    <a:pt x="147" y="331"/>
                  </a:lnTo>
                  <a:lnTo>
                    <a:pt x="161" y="339"/>
                  </a:lnTo>
                  <a:lnTo>
                    <a:pt x="176" y="347"/>
                  </a:lnTo>
                  <a:lnTo>
                    <a:pt x="194" y="353"/>
                  </a:lnTo>
                  <a:lnTo>
                    <a:pt x="211" y="360"/>
                  </a:lnTo>
                  <a:lnTo>
                    <a:pt x="211" y="360"/>
                  </a:lnTo>
                  <a:lnTo>
                    <a:pt x="248" y="369"/>
                  </a:lnTo>
                  <a:lnTo>
                    <a:pt x="283" y="378"/>
                  </a:lnTo>
                  <a:lnTo>
                    <a:pt x="318" y="385"/>
                  </a:lnTo>
                  <a:lnTo>
                    <a:pt x="349" y="390"/>
                  </a:lnTo>
                  <a:lnTo>
                    <a:pt x="379" y="394"/>
                  </a:lnTo>
                  <a:lnTo>
                    <a:pt x="408" y="398"/>
                  </a:lnTo>
                  <a:lnTo>
                    <a:pt x="435" y="399"/>
                  </a:lnTo>
                  <a:lnTo>
                    <a:pt x="459" y="400"/>
                  </a:lnTo>
                  <a:lnTo>
                    <a:pt x="501" y="401"/>
                  </a:lnTo>
                  <a:lnTo>
                    <a:pt x="531" y="400"/>
                  </a:lnTo>
                  <a:lnTo>
                    <a:pt x="550" y="399"/>
                  </a:lnTo>
                  <a:lnTo>
                    <a:pt x="557" y="398"/>
                  </a:lnTo>
                  <a:lnTo>
                    <a:pt x="557" y="581"/>
                  </a:lnTo>
                  <a:lnTo>
                    <a:pt x="557" y="581"/>
                  </a:lnTo>
                  <a:lnTo>
                    <a:pt x="750" y="468"/>
                  </a:lnTo>
                  <a:lnTo>
                    <a:pt x="888" y="385"/>
                  </a:lnTo>
                  <a:lnTo>
                    <a:pt x="965" y="339"/>
                  </a:lnTo>
                  <a:lnTo>
                    <a:pt x="965" y="339"/>
                  </a:lnTo>
                  <a:lnTo>
                    <a:pt x="977" y="331"/>
                  </a:lnTo>
                  <a:lnTo>
                    <a:pt x="991" y="321"/>
                  </a:lnTo>
                  <a:lnTo>
                    <a:pt x="1004" y="309"/>
                  </a:lnTo>
                  <a:lnTo>
                    <a:pt x="1009" y="304"/>
                  </a:lnTo>
                  <a:lnTo>
                    <a:pt x="1012" y="297"/>
                  </a:lnTo>
                  <a:lnTo>
                    <a:pt x="1014" y="290"/>
                  </a:lnTo>
                  <a:lnTo>
                    <a:pt x="1014" y="282"/>
                  </a:lnTo>
                  <a:lnTo>
                    <a:pt x="1012" y="274"/>
                  </a:lnTo>
                  <a:lnTo>
                    <a:pt x="1009" y="266"/>
                  </a:lnTo>
                  <a:lnTo>
                    <a:pt x="1004" y="258"/>
                  </a:lnTo>
                  <a:lnTo>
                    <a:pt x="993" y="249"/>
                  </a:lnTo>
                  <a:lnTo>
                    <a:pt x="981" y="240"/>
                  </a:lnTo>
                  <a:lnTo>
                    <a:pt x="965" y="229"/>
                  </a:lnTo>
                  <a:lnTo>
                    <a:pt x="965" y="229"/>
                  </a:lnTo>
                  <a:lnTo>
                    <a:pt x="557" y="0"/>
                  </a:lnTo>
                  <a:lnTo>
                    <a:pt x="557" y="0"/>
                  </a:lnTo>
                  <a:close/>
                </a:path>
              </a:pathLst>
            </a:custGeom>
            <a:grpFill/>
            <a:ln>
              <a:noFill/>
            </a:ln>
          </p:spPr>
          <p:txBody>
            <a:bodyPr vert="horz" wrap="square" lIns="68580" tIns="34290" rIns="68580" bIns="34290" numCol="1" anchor="t" anchorCtr="0" compatLnSpc="1">
              <a:prstTxWarp prst="textNoShape">
                <a:avLst/>
              </a:prstTxWarp>
            </a:bodyPr>
            <a:lstStyle/>
            <a:p>
              <a:endParaRPr lang="fr-FR"/>
            </a:p>
          </p:txBody>
        </p:sp>
        <p:sp>
          <p:nvSpPr>
            <p:cNvPr id="112" name="Freeform 11"/>
            <p:cNvSpPr>
              <a:spLocks/>
            </p:cNvSpPr>
            <p:nvPr/>
          </p:nvSpPr>
          <p:spPr bwMode="auto">
            <a:xfrm rot="13500000">
              <a:off x="5828709" y="3719609"/>
              <a:ext cx="520490" cy="596462"/>
            </a:xfrm>
            <a:custGeom>
              <a:avLst/>
              <a:gdLst>
                <a:gd name="T0" fmla="*/ 557 w 1014"/>
                <a:gd name="T1" fmla="*/ 197 h 581"/>
                <a:gd name="T2" fmla="*/ 534 w 1014"/>
                <a:gd name="T3" fmla="*/ 201 h 581"/>
                <a:gd name="T4" fmla="*/ 469 w 1014"/>
                <a:gd name="T5" fmla="*/ 205 h 581"/>
                <a:gd name="T6" fmla="*/ 401 w 1014"/>
                <a:gd name="T7" fmla="*/ 206 h 581"/>
                <a:gd name="T8" fmla="*/ 349 w 1014"/>
                <a:gd name="T9" fmla="*/ 203 h 581"/>
                <a:gd name="T10" fmla="*/ 291 w 1014"/>
                <a:gd name="T11" fmla="*/ 196 h 581"/>
                <a:gd name="T12" fmla="*/ 260 w 1014"/>
                <a:gd name="T13" fmla="*/ 191 h 581"/>
                <a:gd name="T14" fmla="*/ 185 w 1014"/>
                <a:gd name="T15" fmla="*/ 172 h 581"/>
                <a:gd name="T16" fmla="*/ 99 w 1014"/>
                <a:gd name="T17" fmla="*/ 144 h 581"/>
                <a:gd name="T18" fmla="*/ 0 w 1014"/>
                <a:gd name="T19" fmla="*/ 111 h 581"/>
                <a:gd name="T20" fmla="*/ 2 w 1014"/>
                <a:gd name="T21" fmla="*/ 119 h 581"/>
                <a:gd name="T22" fmla="*/ 10 w 1014"/>
                <a:gd name="T23" fmla="*/ 157 h 581"/>
                <a:gd name="T24" fmla="*/ 23 w 1014"/>
                <a:gd name="T25" fmla="*/ 193 h 581"/>
                <a:gd name="T26" fmla="*/ 44 w 1014"/>
                <a:gd name="T27" fmla="*/ 234 h 581"/>
                <a:gd name="T28" fmla="*/ 75 w 1014"/>
                <a:gd name="T29" fmla="*/ 275 h 581"/>
                <a:gd name="T30" fmla="*/ 119 w 1014"/>
                <a:gd name="T31" fmla="*/ 314 h 581"/>
                <a:gd name="T32" fmla="*/ 147 w 1014"/>
                <a:gd name="T33" fmla="*/ 331 h 581"/>
                <a:gd name="T34" fmla="*/ 176 w 1014"/>
                <a:gd name="T35" fmla="*/ 347 h 581"/>
                <a:gd name="T36" fmla="*/ 211 w 1014"/>
                <a:gd name="T37" fmla="*/ 360 h 581"/>
                <a:gd name="T38" fmla="*/ 248 w 1014"/>
                <a:gd name="T39" fmla="*/ 369 h 581"/>
                <a:gd name="T40" fmla="*/ 318 w 1014"/>
                <a:gd name="T41" fmla="*/ 385 h 581"/>
                <a:gd name="T42" fmla="*/ 379 w 1014"/>
                <a:gd name="T43" fmla="*/ 394 h 581"/>
                <a:gd name="T44" fmla="*/ 435 w 1014"/>
                <a:gd name="T45" fmla="*/ 399 h 581"/>
                <a:gd name="T46" fmla="*/ 501 w 1014"/>
                <a:gd name="T47" fmla="*/ 401 h 581"/>
                <a:gd name="T48" fmla="*/ 550 w 1014"/>
                <a:gd name="T49" fmla="*/ 399 h 581"/>
                <a:gd name="T50" fmla="*/ 557 w 1014"/>
                <a:gd name="T51" fmla="*/ 581 h 581"/>
                <a:gd name="T52" fmla="*/ 750 w 1014"/>
                <a:gd name="T53" fmla="*/ 468 h 581"/>
                <a:gd name="T54" fmla="*/ 965 w 1014"/>
                <a:gd name="T55" fmla="*/ 339 h 581"/>
                <a:gd name="T56" fmla="*/ 977 w 1014"/>
                <a:gd name="T57" fmla="*/ 331 h 581"/>
                <a:gd name="T58" fmla="*/ 1004 w 1014"/>
                <a:gd name="T59" fmla="*/ 309 h 581"/>
                <a:gd name="T60" fmla="*/ 1012 w 1014"/>
                <a:gd name="T61" fmla="*/ 297 h 581"/>
                <a:gd name="T62" fmla="*/ 1014 w 1014"/>
                <a:gd name="T63" fmla="*/ 282 h 581"/>
                <a:gd name="T64" fmla="*/ 1009 w 1014"/>
                <a:gd name="T65" fmla="*/ 266 h 581"/>
                <a:gd name="T66" fmla="*/ 993 w 1014"/>
                <a:gd name="T67" fmla="*/ 249 h 581"/>
                <a:gd name="T68" fmla="*/ 965 w 1014"/>
                <a:gd name="T69" fmla="*/ 229 h 581"/>
                <a:gd name="T70" fmla="*/ 557 w 1014"/>
                <a:gd name="T71"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4" h="581">
                  <a:moveTo>
                    <a:pt x="557" y="0"/>
                  </a:moveTo>
                  <a:lnTo>
                    <a:pt x="557" y="197"/>
                  </a:lnTo>
                  <a:lnTo>
                    <a:pt x="557" y="197"/>
                  </a:lnTo>
                  <a:lnTo>
                    <a:pt x="534" y="201"/>
                  </a:lnTo>
                  <a:lnTo>
                    <a:pt x="506" y="203"/>
                  </a:lnTo>
                  <a:lnTo>
                    <a:pt x="469" y="205"/>
                  </a:lnTo>
                  <a:lnTo>
                    <a:pt x="426" y="206"/>
                  </a:lnTo>
                  <a:lnTo>
                    <a:pt x="401" y="206"/>
                  </a:lnTo>
                  <a:lnTo>
                    <a:pt x="375" y="205"/>
                  </a:lnTo>
                  <a:lnTo>
                    <a:pt x="349" y="203"/>
                  </a:lnTo>
                  <a:lnTo>
                    <a:pt x="319" y="199"/>
                  </a:lnTo>
                  <a:lnTo>
                    <a:pt x="291" y="196"/>
                  </a:lnTo>
                  <a:lnTo>
                    <a:pt x="260" y="191"/>
                  </a:lnTo>
                  <a:lnTo>
                    <a:pt x="260" y="191"/>
                  </a:lnTo>
                  <a:lnTo>
                    <a:pt x="225" y="182"/>
                  </a:lnTo>
                  <a:lnTo>
                    <a:pt x="185" y="172"/>
                  </a:lnTo>
                  <a:lnTo>
                    <a:pt x="141" y="158"/>
                  </a:lnTo>
                  <a:lnTo>
                    <a:pt x="99" y="144"/>
                  </a:lnTo>
                  <a:lnTo>
                    <a:pt x="30" y="121"/>
                  </a:lnTo>
                  <a:lnTo>
                    <a:pt x="0" y="111"/>
                  </a:lnTo>
                  <a:lnTo>
                    <a:pt x="0" y="111"/>
                  </a:lnTo>
                  <a:lnTo>
                    <a:pt x="2" y="119"/>
                  </a:lnTo>
                  <a:lnTo>
                    <a:pt x="5" y="141"/>
                  </a:lnTo>
                  <a:lnTo>
                    <a:pt x="10" y="157"/>
                  </a:lnTo>
                  <a:lnTo>
                    <a:pt x="16" y="174"/>
                  </a:lnTo>
                  <a:lnTo>
                    <a:pt x="23" y="193"/>
                  </a:lnTo>
                  <a:lnTo>
                    <a:pt x="31" y="213"/>
                  </a:lnTo>
                  <a:lnTo>
                    <a:pt x="44" y="234"/>
                  </a:lnTo>
                  <a:lnTo>
                    <a:pt x="58" y="254"/>
                  </a:lnTo>
                  <a:lnTo>
                    <a:pt x="75" y="275"/>
                  </a:lnTo>
                  <a:lnTo>
                    <a:pt x="96" y="296"/>
                  </a:lnTo>
                  <a:lnTo>
                    <a:pt x="119" y="314"/>
                  </a:lnTo>
                  <a:lnTo>
                    <a:pt x="133" y="323"/>
                  </a:lnTo>
                  <a:lnTo>
                    <a:pt x="147" y="331"/>
                  </a:lnTo>
                  <a:lnTo>
                    <a:pt x="161" y="339"/>
                  </a:lnTo>
                  <a:lnTo>
                    <a:pt x="176" y="347"/>
                  </a:lnTo>
                  <a:lnTo>
                    <a:pt x="194" y="353"/>
                  </a:lnTo>
                  <a:lnTo>
                    <a:pt x="211" y="360"/>
                  </a:lnTo>
                  <a:lnTo>
                    <a:pt x="211" y="360"/>
                  </a:lnTo>
                  <a:lnTo>
                    <a:pt x="248" y="369"/>
                  </a:lnTo>
                  <a:lnTo>
                    <a:pt x="283" y="378"/>
                  </a:lnTo>
                  <a:lnTo>
                    <a:pt x="318" y="385"/>
                  </a:lnTo>
                  <a:lnTo>
                    <a:pt x="349" y="390"/>
                  </a:lnTo>
                  <a:lnTo>
                    <a:pt x="379" y="394"/>
                  </a:lnTo>
                  <a:lnTo>
                    <a:pt x="408" y="398"/>
                  </a:lnTo>
                  <a:lnTo>
                    <a:pt x="435" y="399"/>
                  </a:lnTo>
                  <a:lnTo>
                    <a:pt x="459" y="400"/>
                  </a:lnTo>
                  <a:lnTo>
                    <a:pt x="501" y="401"/>
                  </a:lnTo>
                  <a:lnTo>
                    <a:pt x="531" y="400"/>
                  </a:lnTo>
                  <a:lnTo>
                    <a:pt x="550" y="399"/>
                  </a:lnTo>
                  <a:lnTo>
                    <a:pt x="557" y="398"/>
                  </a:lnTo>
                  <a:lnTo>
                    <a:pt x="557" y="581"/>
                  </a:lnTo>
                  <a:lnTo>
                    <a:pt x="557" y="581"/>
                  </a:lnTo>
                  <a:lnTo>
                    <a:pt x="750" y="468"/>
                  </a:lnTo>
                  <a:lnTo>
                    <a:pt x="888" y="385"/>
                  </a:lnTo>
                  <a:lnTo>
                    <a:pt x="965" y="339"/>
                  </a:lnTo>
                  <a:lnTo>
                    <a:pt x="965" y="339"/>
                  </a:lnTo>
                  <a:lnTo>
                    <a:pt x="977" y="331"/>
                  </a:lnTo>
                  <a:lnTo>
                    <a:pt x="991" y="321"/>
                  </a:lnTo>
                  <a:lnTo>
                    <a:pt x="1004" y="309"/>
                  </a:lnTo>
                  <a:lnTo>
                    <a:pt x="1009" y="304"/>
                  </a:lnTo>
                  <a:lnTo>
                    <a:pt x="1012" y="297"/>
                  </a:lnTo>
                  <a:lnTo>
                    <a:pt x="1014" y="290"/>
                  </a:lnTo>
                  <a:lnTo>
                    <a:pt x="1014" y="282"/>
                  </a:lnTo>
                  <a:lnTo>
                    <a:pt x="1012" y="274"/>
                  </a:lnTo>
                  <a:lnTo>
                    <a:pt x="1009" y="266"/>
                  </a:lnTo>
                  <a:lnTo>
                    <a:pt x="1004" y="258"/>
                  </a:lnTo>
                  <a:lnTo>
                    <a:pt x="993" y="249"/>
                  </a:lnTo>
                  <a:lnTo>
                    <a:pt x="981" y="240"/>
                  </a:lnTo>
                  <a:lnTo>
                    <a:pt x="965" y="229"/>
                  </a:lnTo>
                  <a:lnTo>
                    <a:pt x="965" y="229"/>
                  </a:lnTo>
                  <a:lnTo>
                    <a:pt x="557" y="0"/>
                  </a:lnTo>
                  <a:lnTo>
                    <a:pt x="557" y="0"/>
                  </a:lnTo>
                  <a:close/>
                </a:path>
              </a:pathLst>
            </a:custGeom>
            <a:grpFill/>
            <a:ln>
              <a:noFill/>
            </a:ln>
          </p:spPr>
          <p:txBody>
            <a:bodyPr vert="horz" wrap="square" lIns="68580" tIns="34290" rIns="68580" bIns="34290" numCol="1" anchor="t" anchorCtr="0" compatLnSpc="1">
              <a:prstTxWarp prst="textNoShape">
                <a:avLst/>
              </a:prstTxWarp>
            </a:bodyPr>
            <a:lstStyle/>
            <a:p>
              <a:endParaRPr lang="fr-FR"/>
            </a:p>
          </p:txBody>
        </p:sp>
        <p:sp>
          <p:nvSpPr>
            <p:cNvPr id="113" name="Freeform 11"/>
            <p:cNvSpPr>
              <a:spLocks/>
            </p:cNvSpPr>
            <p:nvPr/>
          </p:nvSpPr>
          <p:spPr bwMode="auto">
            <a:xfrm rot="6718674">
              <a:off x="5117194" y="3734718"/>
              <a:ext cx="520490" cy="596460"/>
            </a:xfrm>
            <a:custGeom>
              <a:avLst/>
              <a:gdLst>
                <a:gd name="T0" fmla="*/ 557 w 1014"/>
                <a:gd name="T1" fmla="*/ 197 h 581"/>
                <a:gd name="T2" fmla="*/ 534 w 1014"/>
                <a:gd name="T3" fmla="*/ 201 h 581"/>
                <a:gd name="T4" fmla="*/ 469 w 1014"/>
                <a:gd name="T5" fmla="*/ 205 h 581"/>
                <a:gd name="T6" fmla="*/ 401 w 1014"/>
                <a:gd name="T7" fmla="*/ 206 h 581"/>
                <a:gd name="T8" fmla="*/ 349 w 1014"/>
                <a:gd name="T9" fmla="*/ 203 h 581"/>
                <a:gd name="T10" fmla="*/ 291 w 1014"/>
                <a:gd name="T11" fmla="*/ 196 h 581"/>
                <a:gd name="T12" fmla="*/ 260 w 1014"/>
                <a:gd name="T13" fmla="*/ 191 h 581"/>
                <a:gd name="T14" fmla="*/ 185 w 1014"/>
                <a:gd name="T15" fmla="*/ 172 h 581"/>
                <a:gd name="T16" fmla="*/ 99 w 1014"/>
                <a:gd name="T17" fmla="*/ 144 h 581"/>
                <a:gd name="T18" fmla="*/ 0 w 1014"/>
                <a:gd name="T19" fmla="*/ 111 h 581"/>
                <a:gd name="T20" fmla="*/ 2 w 1014"/>
                <a:gd name="T21" fmla="*/ 119 h 581"/>
                <a:gd name="T22" fmla="*/ 10 w 1014"/>
                <a:gd name="T23" fmla="*/ 157 h 581"/>
                <a:gd name="T24" fmla="*/ 23 w 1014"/>
                <a:gd name="T25" fmla="*/ 193 h 581"/>
                <a:gd name="T26" fmla="*/ 44 w 1014"/>
                <a:gd name="T27" fmla="*/ 234 h 581"/>
                <a:gd name="T28" fmla="*/ 75 w 1014"/>
                <a:gd name="T29" fmla="*/ 275 h 581"/>
                <a:gd name="T30" fmla="*/ 119 w 1014"/>
                <a:gd name="T31" fmla="*/ 314 h 581"/>
                <a:gd name="T32" fmla="*/ 147 w 1014"/>
                <a:gd name="T33" fmla="*/ 331 h 581"/>
                <a:gd name="T34" fmla="*/ 176 w 1014"/>
                <a:gd name="T35" fmla="*/ 347 h 581"/>
                <a:gd name="T36" fmla="*/ 211 w 1014"/>
                <a:gd name="T37" fmla="*/ 360 h 581"/>
                <a:gd name="T38" fmla="*/ 248 w 1014"/>
                <a:gd name="T39" fmla="*/ 369 h 581"/>
                <a:gd name="T40" fmla="*/ 318 w 1014"/>
                <a:gd name="T41" fmla="*/ 385 h 581"/>
                <a:gd name="T42" fmla="*/ 379 w 1014"/>
                <a:gd name="T43" fmla="*/ 394 h 581"/>
                <a:gd name="T44" fmla="*/ 435 w 1014"/>
                <a:gd name="T45" fmla="*/ 399 h 581"/>
                <a:gd name="T46" fmla="*/ 501 w 1014"/>
                <a:gd name="T47" fmla="*/ 401 h 581"/>
                <a:gd name="T48" fmla="*/ 550 w 1014"/>
                <a:gd name="T49" fmla="*/ 399 h 581"/>
                <a:gd name="T50" fmla="*/ 557 w 1014"/>
                <a:gd name="T51" fmla="*/ 581 h 581"/>
                <a:gd name="T52" fmla="*/ 750 w 1014"/>
                <a:gd name="T53" fmla="*/ 468 h 581"/>
                <a:gd name="T54" fmla="*/ 965 w 1014"/>
                <a:gd name="T55" fmla="*/ 339 h 581"/>
                <a:gd name="T56" fmla="*/ 977 w 1014"/>
                <a:gd name="T57" fmla="*/ 331 h 581"/>
                <a:gd name="T58" fmla="*/ 1004 w 1014"/>
                <a:gd name="T59" fmla="*/ 309 h 581"/>
                <a:gd name="T60" fmla="*/ 1012 w 1014"/>
                <a:gd name="T61" fmla="*/ 297 h 581"/>
                <a:gd name="T62" fmla="*/ 1014 w 1014"/>
                <a:gd name="T63" fmla="*/ 282 h 581"/>
                <a:gd name="T64" fmla="*/ 1009 w 1014"/>
                <a:gd name="T65" fmla="*/ 266 h 581"/>
                <a:gd name="T66" fmla="*/ 993 w 1014"/>
                <a:gd name="T67" fmla="*/ 249 h 581"/>
                <a:gd name="T68" fmla="*/ 965 w 1014"/>
                <a:gd name="T69" fmla="*/ 229 h 581"/>
                <a:gd name="T70" fmla="*/ 557 w 1014"/>
                <a:gd name="T71"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4" h="581">
                  <a:moveTo>
                    <a:pt x="557" y="0"/>
                  </a:moveTo>
                  <a:lnTo>
                    <a:pt x="557" y="197"/>
                  </a:lnTo>
                  <a:lnTo>
                    <a:pt x="557" y="197"/>
                  </a:lnTo>
                  <a:lnTo>
                    <a:pt x="534" y="201"/>
                  </a:lnTo>
                  <a:lnTo>
                    <a:pt x="506" y="203"/>
                  </a:lnTo>
                  <a:lnTo>
                    <a:pt x="469" y="205"/>
                  </a:lnTo>
                  <a:lnTo>
                    <a:pt x="426" y="206"/>
                  </a:lnTo>
                  <a:lnTo>
                    <a:pt x="401" y="206"/>
                  </a:lnTo>
                  <a:lnTo>
                    <a:pt x="375" y="205"/>
                  </a:lnTo>
                  <a:lnTo>
                    <a:pt x="349" y="203"/>
                  </a:lnTo>
                  <a:lnTo>
                    <a:pt x="319" y="199"/>
                  </a:lnTo>
                  <a:lnTo>
                    <a:pt x="291" y="196"/>
                  </a:lnTo>
                  <a:lnTo>
                    <a:pt x="260" y="191"/>
                  </a:lnTo>
                  <a:lnTo>
                    <a:pt x="260" y="191"/>
                  </a:lnTo>
                  <a:lnTo>
                    <a:pt x="225" y="182"/>
                  </a:lnTo>
                  <a:lnTo>
                    <a:pt x="185" y="172"/>
                  </a:lnTo>
                  <a:lnTo>
                    <a:pt x="141" y="158"/>
                  </a:lnTo>
                  <a:lnTo>
                    <a:pt x="99" y="144"/>
                  </a:lnTo>
                  <a:lnTo>
                    <a:pt x="30" y="121"/>
                  </a:lnTo>
                  <a:lnTo>
                    <a:pt x="0" y="111"/>
                  </a:lnTo>
                  <a:lnTo>
                    <a:pt x="0" y="111"/>
                  </a:lnTo>
                  <a:lnTo>
                    <a:pt x="2" y="119"/>
                  </a:lnTo>
                  <a:lnTo>
                    <a:pt x="5" y="141"/>
                  </a:lnTo>
                  <a:lnTo>
                    <a:pt x="10" y="157"/>
                  </a:lnTo>
                  <a:lnTo>
                    <a:pt x="16" y="174"/>
                  </a:lnTo>
                  <a:lnTo>
                    <a:pt x="23" y="193"/>
                  </a:lnTo>
                  <a:lnTo>
                    <a:pt x="31" y="213"/>
                  </a:lnTo>
                  <a:lnTo>
                    <a:pt x="44" y="234"/>
                  </a:lnTo>
                  <a:lnTo>
                    <a:pt x="58" y="254"/>
                  </a:lnTo>
                  <a:lnTo>
                    <a:pt x="75" y="275"/>
                  </a:lnTo>
                  <a:lnTo>
                    <a:pt x="96" y="296"/>
                  </a:lnTo>
                  <a:lnTo>
                    <a:pt x="119" y="314"/>
                  </a:lnTo>
                  <a:lnTo>
                    <a:pt x="133" y="323"/>
                  </a:lnTo>
                  <a:lnTo>
                    <a:pt x="147" y="331"/>
                  </a:lnTo>
                  <a:lnTo>
                    <a:pt x="161" y="339"/>
                  </a:lnTo>
                  <a:lnTo>
                    <a:pt x="176" y="347"/>
                  </a:lnTo>
                  <a:lnTo>
                    <a:pt x="194" y="353"/>
                  </a:lnTo>
                  <a:lnTo>
                    <a:pt x="211" y="360"/>
                  </a:lnTo>
                  <a:lnTo>
                    <a:pt x="211" y="360"/>
                  </a:lnTo>
                  <a:lnTo>
                    <a:pt x="248" y="369"/>
                  </a:lnTo>
                  <a:lnTo>
                    <a:pt x="283" y="378"/>
                  </a:lnTo>
                  <a:lnTo>
                    <a:pt x="318" y="385"/>
                  </a:lnTo>
                  <a:lnTo>
                    <a:pt x="349" y="390"/>
                  </a:lnTo>
                  <a:lnTo>
                    <a:pt x="379" y="394"/>
                  </a:lnTo>
                  <a:lnTo>
                    <a:pt x="408" y="398"/>
                  </a:lnTo>
                  <a:lnTo>
                    <a:pt x="435" y="399"/>
                  </a:lnTo>
                  <a:lnTo>
                    <a:pt x="459" y="400"/>
                  </a:lnTo>
                  <a:lnTo>
                    <a:pt x="501" y="401"/>
                  </a:lnTo>
                  <a:lnTo>
                    <a:pt x="531" y="400"/>
                  </a:lnTo>
                  <a:lnTo>
                    <a:pt x="550" y="399"/>
                  </a:lnTo>
                  <a:lnTo>
                    <a:pt x="557" y="398"/>
                  </a:lnTo>
                  <a:lnTo>
                    <a:pt x="557" y="581"/>
                  </a:lnTo>
                  <a:lnTo>
                    <a:pt x="557" y="581"/>
                  </a:lnTo>
                  <a:lnTo>
                    <a:pt x="750" y="468"/>
                  </a:lnTo>
                  <a:lnTo>
                    <a:pt x="888" y="385"/>
                  </a:lnTo>
                  <a:lnTo>
                    <a:pt x="965" y="339"/>
                  </a:lnTo>
                  <a:lnTo>
                    <a:pt x="965" y="339"/>
                  </a:lnTo>
                  <a:lnTo>
                    <a:pt x="977" y="331"/>
                  </a:lnTo>
                  <a:lnTo>
                    <a:pt x="991" y="321"/>
                  </a:lnTo>
                  <a:lnTo>
                    <a:pt x="1004" y="309"/>
                  </a:lnTo>
                  <a:lnTo>
                    <a:pt x="1009" y="304"/>
                  </a:lnTo>
                  <a:lnTo>
                    <a:pt x="1012" y="297"/>
                  </a:lnTo>
                  <a:lnTo>
                    <a:pt x="1014" y="290"/>
                  </a:lnTo>
                  <a:lnTo>
                    <a:pt x="1014" y="282"/>
                  </a:lnTo>
                  <a:lnTo>
                    <a:pt x="1012" y="274"/>
                  </a:lnTo>
                  <a:lnTo>
                    <a:pt x="1009" y="266"/>
                  </a:lnTo>
                  <a:lnTo>
                    <a:pt x="1004" y="258"/>
                  </a:lnTo>
                  <a:lnTo>
                    <a:pt x="993" y="249"/>
                  </a:lnTo>
                  <a:lnTo>
                    <a:pt x="981" y="240"/>
                  </a:lnTo>
                  <a:lnTo>
                    <a:pt x="965" y="229"/>
                  </a:lnTo>
                  <a:lnTo>
                    <a:pt x="965" y="229"/>
                  </a:lnTo>
                  <a:lnTo>
                    <a:pt x="557" y="0"/>
                  </a:lnTo>
                  <a:lnTo>
                    <a:pt x="557" y="0"/>
                  </a:lnTo>
                  <a:close/>
                </a:path>
              </a:pathLst>
            </a:custGeom>
            <a:grpFill/>
            <a:ln>
              <a:noFill/>
            </a:ln>
          </p:spPr>
          <p:txBody>
            <a:bodyPr vert="horz" wrap="square" lIns="68580" tIns="34290" rIns="68580" bIns="34290" numCol="1" anchor="t" anchorCtr="0" compatLnSpc="1">
              <a:prstTxWarp prst="textNoShape">
                <a:avLst/>
              </a:prstTxWarp>
            </a:bodyPr>
            <a:lstStyle/>
            <a:p>
              <a:endParaRPr lang="fr-FR"/>
            </a:p>
          </p:txBody>
        </p:sp>
      </p:grpSp>
      <p:grpSp>
        <p:nvGrpSpPr>
          <p:cNvPr id="115" name="Group 5"/>
          <p:cNvGrpSpPr>
            <a:grpSpLocks noChangeAspect="1"/>
          </p:cNvGrpSpPr>
          <p:nvPr/>
        </p:nvGrpSpPr>
        <p:grpSpPr bwMode="auto">
          <a:xfrm>
            <a:off x="5639207" y="1092102"/>
            <a:ext cx="250378" cy="297000"/>
            <a:chOff x="3493" y="2817"/>
            <a:chExt cx="1015" cy="1204"/>
          </a:xfrm>
          <a:solidFill>
            <a:schemeClr val="bg1"/>
          </a:solidFill>
        </p:grpSpPr>
        <p:sp>
          <p:nvSpPr>
            <p:cNvPr id="116" name="Freeform 6"/>
            <p:cNvSpPr>
              <a:spLocks noEditPoints="1"/>
            </p:cNvSpPr>
            <p:nvPr/>
          </p:nvSpPr>
          <p:spPr bwMode="auto">
            <a:xfrm>
              <a:off x="3493" y="2817"/>
              <a:ext cx="834" cy="1204"/>
            </a:xfrm>
            <a:custGeom>
              <a:avLst/>
              <a:gdLst>
                <a:gd name="T0" fmla="*/ 779 w 834"/>
                <a:gd name="T1" fmla="*/ 1150 h 1204"/>
                <a:gd name="T2" fmla="*/ 54 w 834"/>
                <a:gd name="T3" fmla="*/ 1150 h 1204"/>
                <a:gd name="T4" fmla="*/ 54 w 834"/>
                <a:gd name="T5" fmla="*/ 127 h 1204"/>
                <a:gd name="T6" fmla="*/ 203 w 834"/>
                <a:gd name="T7" fmla="*/ 127 h 1204"/>
                <a:gd name="T8" fmla="*/ 203 w 834"/>
                <a:gd name="T9" fmla="*/ 233 h 1204"/>
                <a:gd name="T10" fmla="*/ 666 w 834"/>
                <a:gd name="T11" fmla="*/ 233 h 1204"/>
                <a:gd name="T12" fmla="*/ 666 w 834"/>
                <a:gd name="T13" fmla="*/ 127 h 1204"/>
                <a:gd name="T14" fmla="*/ 779 w 834"/>
                <a:gd name="T15" fmla="*/ 127 h 1204"/>
                <a:gd name="T16" fmla="*/ 779 w 834"/>
                <a:gd name="T17" fmla="*/ 562 h 1204"/>
                <a:gd name="T18" fmla="*/ 834 w 834"/>
                <a:gd name="T19" fmla="*/ 510 h 1204"/>
                <a:gd name="T20" fmla="*/ 834 w 834"/>
                <a:gd name="T21" fmla="*/ 75 h 1204"/>
                <a:gd name="T22" fmla="*/ 666 w 834"/>
                <a:gd name="T23" fmla="*/ 75 h 1204"/>
                <a:gd name="T24" fmla="*/ 666 w 834"/>
                <a:gd name="T25" fmla="*/ 0 h 1204"/>
                <a:gd name="T26" fmla="*/ 524 w 834"/>
                <a:gd name="T27" fmla="*/ 0 h 1204"/>
                <a:gd name="T28" fmla="*/ 524 w 834"/>
                <a:gd name="T29" fmla="*/ 54 h 1204"/>
                <a:gd name="T30" fmla="*/ 347 w 834"/>
                <a:gd name="T31" fmla="*/ 54 h 1204"/>
                <a:gd name="T32" fmla="*/ 347 w 834"/>
                <a:gd name="T33" fmla="*/ 0 h 1204"/>
                <a:gd name="T34" fmla="*/ 203 w 834"/>
                <a:gd name="T35" fmla="*/ 0 h 1204"/>
                <a:gd name="T36" fmla="*/ 203 w 834"/>
                <a:gd name="T37" fmla="*/ 75 h 1204"/>
                <a:gd name="T38" fmla="*/ 0 w 834"/>
                <a:gd name="T39" fmla="*/ 75 h 1204"/>
                <a:gd name="T40" fmla="*/ 0 w 834"/>
                <a:gd name="T41" fmla="*/ 1204 h 1204"/>
                <a:gd name="T42" fmla="*/ 834 w 834"/>
                <a:gd name="T43" fmla="*/ 1204 h 1204"/>
                <a:gd name="T44" fmla="*/ 834 w 834"/>
                <a:gd name="T45" fmla="*/ 845 h 1204"/>
                <a:gd name="T46" fmla="*/ 779 w 834"/>
                <a:gd name="T47" fmla="*/ 914 h 1204"/>
                <a:gd name="T48" fmla="*/ 779 w 834"/>
                <a:gd name="T49" fmla="*/ 1150 h 1204"/>
                <a:gd name="T50" fmla="*/ 779 w 834"/>
                <a:gd name="T51" fmla="*/ 1150 h 1204"/>
                <a:gd name="T52" fmla="*/ 779 w 834"/>
                <a:gd name="T53" fmla="*/ 115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4" h="1204">
                  <a:moveTo>
                    <a:pt x="779" y="1150"/>
                  </a:moveTo>
                  <a:lnTo>
                    <a:pt x="54" y="1150"/>
                  </a:lnTo>
                  <a:lnTo>
                    <a:pt x="54" y="127"/>
                  </a:lnTo>
                  <a:lnTo>
                    <a:pt x="203" y="127"/>
                  </a:lnTo>
                  <a:lnTo>
                    <a:pt x="203" y="233"/>
                  </a:lnTo>
                  <a:lnTo>
                    <a:pt x="666" y="233"/>
                  </a:lnTo>
                  <a:lnTo>
                    <a:pt x="666" y="127"/>
                  </a:lnTo>
                  <a:lnTo>
                    <a:pt x="779" y="127"/>
                  </a:lnTo>
                  <a:lnTo>
                    <a:pt x="779" y="562"/>
                  </a:lnTo>
                  <a:lnTo>
                    <a:pt x="834" y="510"/>
                  </a:lnTo>
                  <a:lnTo>
                    <a:pt x="834" y="75"/>
                  </a:lnTo>
                  <a:lnTo>
                    <a:pt x="666" y="75"/>
                  </a:lnTo>
                  <a:lnTo>
                    <a:pt x="666" y="0"/>
                  </a:lnTo>
                  <a:lnTo>
                    <a:pt x="524" y="0"/>
                  </a:lnTo>
                  <a:lnTo>
                    <a:pt x="524" y="54"/>
                  </a:lnTo>
                  <a:lnTo>
                    <a:pt x="347" y="54"/>
                  </a:lnTo>
                  <a:lnTo>
                    <a:pt x="347" y="0"/>
                  </a:lnTo>
                  <a:lnTo>
                    <a:pt x="203" y="0"/>
                  </a:lnTo>
                  <a:lnTo>
                    <a:pt x="203" y="75"/>
                  </a:lnTo>
                  <a:lnTo>
                    <a:pt x="0" y="75"/>
                  </a:lnTo>
                  <a:lnTo>
                    <a:pt x="0" y="1204"/>
                  </a:lnTo>
                  <a:lnTo>
                    <a:pt x="834" y="1204"/>
                  </a:lnTo>
                  <a:lnTo>
                    <a:pt x="834" y="845"/>
                  </a:lnTo>
                  <a:lnTo>
                    <a:pt x="779" y="914"/>
                  </a:lnTo>
                  <a:lnTo>
                    <a:pt x="779" y="1150"/>
                  </a:lnTo>
                  <a:close/>
                  <a:moveTo>
                    <a:pt x="779" y="1150"/>
                  </a:moveTo>
                  <a:lnTo>
                    <a:pt x="779" y="1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17" name="Freeform 7"/>
            <p:cNvSpPr>
              <a:spLocks noEditPoints="1"/>
            </p:cNvSpPr>
            <p:nvPr/>
          </p:nvSpPr>
          <p:spPr bwMode="auto">
            <a:xfrm>
              <a:off x="3493" y="2817"/>
              <a:ext cx="834" cy="1204"/>
            </a:xfrm>
            <a:custGeom>
              <a:avLst/>
              <a:gdLst>
                <a:gd name="T0" fmla="*/ 779 w 834"/>
                <a:gd name="T1" fmla="*/ 1150 h 1204"/>
                <a:gd name="T2" fmla="*/ 54 w 834"/>
                <a:gd name="T3" fmla="*/ 1150 h 1204"/>
                <a:gd name="T4" fmla="*/ 54 w 834"/>
                <a:gd name="T5" fmla="*/ 127 h 1204"/>
                <a:gd name="T6" fmla="*/ 203 w 834"/>
                <a:gd name="T7" fmla="*/ 127 h 1204"/>
                <a:gd name="T8" fmla="*/ 203 w 834"/>
                <a:gd name="T9" fmla="*/ 233 h 1204"/>
                <a:gd name="T10" fmla="*/ 666 w 834"/>
                <a:gd name="T11" fmla="*/ 233 h 1204"/>
                <a:gd name="T12" fmla="*/ 666 w 834"/>
                <a:gd name="T13" fmla="*/ 127 h 1204"/>
                <a:gd name="T14" fmla="*/ 779 w 834"/>
                <a:gd name="T15" fmla="*/ 127 h 1204"/>
                <a:gd name="T16" fmla="*/ 779 w 834"/>
                <a:gd name="T17" fmla="*/ 562 h 1204"/>
                <a:gd name="T18" fmla="*/ 834 w 834"/>
                <a:gd name="T19" fmla="*/ 510 h 1204"/>
                <a:gd name="T20" fmla="*/ 834 w 834"/>
                <a:gd name="T21" fmla="*/ 75 h 1204"/>
                <a:gd name="T22" fmla="*/ 666 w 834"/>
                <a:gd name="T23" fmla="*/ 75 h 1204"/>
                <a:gd name="T24" fmla="*/ 666 w 834"/>
                <a:gd name="T25" fmla="*/ 0 h 1204"/>
                <a:gd name="T26" fmla="*/ 524 w 834"/>
                <a:gd name="T27" fmla="*/ 0 h 1204"/>
                <a:gd name="T28" fmla="*/ 524 w 834"/>
                <a:gd name="T29" fmla="*/ 54 h 1204"/>
                <a:gd name="T30" fmla="*/ 347 w 834"/>
                <a:gd name="T31" fmla="*/ 54 h 1204"/>
                <a:gd name="T32" fmla="*/ 347 w 834"/>
                <a:gd name="T33" fmla="*/ 0 h 1204"/>
                <a:gd name="T34" fmla="*/ 203 w 834"/>
                <a:gd name="T35" fmla="*/ 0 h 1204"/>
                <a:gd name="T36" fmla="*/ 203 w 834"/>
                <a:gd name="T37" fmla="*/ 75 h 1204"/>
                <a:gd name="T38" fmla="*/ 0 w 834"/>
                <a:gd name="T39" fmla="*/ 75 h 1204"/>
                <a:gd name="T40" fmla="*/ 0 w 834"/>
                <a:gd name="T41" fmla="*/ 1204 h 1204"/>
                <a:gd name="T42" fmla="*/ 834 w 834"/>
                <a:gd name="T43" fmla="*/ 1204 h 1204"/>
                <a:gd name="T44" fmla="*/ 834 w 834"/>
                <a:gd name="T45" fmla="*/ 845 h 1204"/>
                <a:gd name="T46" fmla="*/ 779 w 834"/>
                <a:gd name="T47" fmla="*/ 914 h 1204"/>
                <a:gd name="T48" fmla="*/ 779 w 834"/>
                <a:gd name="T49" fmla="*/ 1150 h 1204"/>
                <a:gd name="T50" fmla="*/ 779 w 834"/>
                <a:gd name="T51" fmla="*/ 1150 h 1204"/>
                <a:gd name="T52" fmla="*/ 779 w 834"/>
                <a:gd name="T53" fmla="*/ 115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4" h="1204">
                  <a:moveTo>
                    <a:pt x="779" y="1150"/>
                  </a:moveTo>
                  <a:lnTo>
                    <a:pt x="54" y="1150"/>
                  </a:lnTo>
                  <a:lnTo>
                    <a:pt x="54" y="127"/>
                  </a:lnTo>
                  <a:lnTo>
                    <a:pt x="203" y="127"/>
                  </a:lnTo>
                  <a:lnTo>
                    <a:pt x="203" y="233"/>
                  </a:lnTo>
                  <a:lnTo>
                    <a:pt x="666" y="233"/>
                  </a:lnTo>
                  <a:lnTo>
                    <a:pt x="666" y="127"/>
                  </a:lnTo>
                  <a:lnTo>
                    <a:pt x="779" y="127"/>
                  </a:lnTo>
                  <a:lnTo>
                    <a:pt x="779" y="562"/>
                  </a:lnTo>
                  <a:lnTo>
                    <a:pt x="834" y="510"/>
                  </a:lnTo>
                  <a:lnTo>
                    <a:pt x="834" y="75"/>
                  </a:lnTo>
                  <a:lnTo>
                    <a:pt x="666" y="75"/>
                  </a:lnTo>
                  <a:lnTo>
                    <a:pt x="666" y="0"/>
                  </a:lnTo>
                  <a:lnTo>
                    <a:pt x="524" y="0"/>
                  </a:lnTo>
                  <a:lnTo>
                    <a:pt x="524" y="54"/>
                  </a:lnTo>
                  <a:lnTo>
                    <a:pt x="347" y="54"/>
                  </a:lnTo>
                  <a:lnTo>
                    <a:pt x="347" y="0"/>
                  </a:lnTo>
                  <a:lnTo>
                    <a:pt x="203" y="0"/>
                  </a:lnTo>
                  <a:lnTo>
                    <a:pt x="203" y="75"/>
                  </a:lnTo>
                  <a:lnTo>
                    <a:pt x="0" y="75"/>
                  </a:lnTo>
                  <a:lnTo>
                    <a:pt x="0" y="1204"/>
                  </a:lnTo>
                  <a:lnTo>
                    <a:pt x="834" y="1204"/>
                  </a:lnTo>
                  <a:lnTo>
                    <a:pt x="834" y="845"/>
                  </a:lnTo>
                  <a:lnTo>
                    <a:pt x="779" y="914"/>
                  </a:lnTo>
                  <a:lnTo>
                    <a:pt x="779" y="1150"/>
                  </a:lnTo>
                  <a:moveTo>
                    <a:pt x="779" y="1150"/>
                  </a:moveTo>
                  <a:lnTo>
                    <a:pt x="779" y="115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18" name="Rectangle 8"/>
            <p:cNvSpPr>
              <a:spLocks noChangeArrowheads="1"/>
            </p:cNvSpPr>
            <p:nvPr/>
          </p:nvSpPr>
          <p:spPr bwMode="auto">
            <a:xfrm>
              <a:off x="3649" y="3192"/>
              <a:ext cx="557"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19" name="Rectangle 9"/>
            <p:cNvSpPr>
              <a:spLocks noChangeArrowheads="1"/>
            </p:cNvSpPr>
            <p:nvPr/>
          </p:nvSpPr>
          <p:spPr bwMode="auto">
            <a:xfrm>
              <a:off x="3649" y="3291"/>
              <a:ext cx="557"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20" name="Rectangle 10"/>
            <p:cNvSpPr>
              <a:spLocks noChangeArrowheads="1"/>
            </p:cNvSpPr>
            <p:nvPr/>
          </p:nvSpPr>
          <p:spPr bwMode="auto">
            <a:xfrm>
              <a:off x="3649" y="3393"/>
              <a:ext cx="557"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21" name="Freeform 11"/>
            <p:cNvSpPr>
              <a:spLocks noEditPoints="1"/>
            </p:cNvSpPr>
            <p:nvPr/>
          </p:nvSpPr>
          <p:spPr bwMode="auto">
            <a:xfrm>
              <a:off x="3968" y="3310"/>
              <a:ext cx="540" cy="565"/>
            </a:xfrm>
            <a:custGeom>
              <a:avLst/>
              <a:gdLst>
                <a:gd name="T0" fmla="*/ 540 w 540"/>
                <a:gd name="T1" fmla="*/ 85 h 565"/>
                <a:gd name="T2" fmla="*/ 453 w 540"/>
                <a:gd name="T3" fmla="*/ 0 h 565"/>
                <a:gd name="T4" fmla="*/ 413 w 540"/>
                <a:gd name="T5" fmla="*/ 43 h 565"/>
                <a:gd name="T6" fmla="*/ 394 w 540"/>
                <a:gd name="T7" fmla="*/ 24 h 565"/>
                <a:gd name="T8" fmla="*/ 42 w 540"/>
                <a:gd name="T9" fmla="*/ 390 h 565"/>
                <a:gd name="T10" fmla="*/ 40 w 540"/>
                <a:gd name="T11" fmla="*/ 402 h 565"/>
                <a:gd name="T12" fmla="*/ 0 w 540"/>
                <a:gd name="T13" fmla="*/ 565 h 565"/>
                <a:gd name="T14" fmla="*/ 160 w 540"/>
                <a:gd name="T15" fmla="*/ 520 h 565"/>
                <a:gd name="T16" fmla="*/ 172 w 540"/>
                <a:gd name="T17" fmla="*/ 515 h 565"/>
                <a:gd name="T18" fmla="*/ 524 w 540"/>
                <a:gd name="T19" fmla="*/ 149 h 565"/>
                <a:gd name="T20" fmla="*/ 500 w 540"/>
                <a:gd name="T21" fmla="*/ 126 h 565"/>
                <a:gd name="T22" fmla="*/ 540 w 540"/>
                <a:gd name="T23" fmla="*/ 85 h 565"/>
                <a:gd name="T24" fmla="*/ 451 w 540"/>
                <a:gd name="T25" fmla="*/ 118 h 565"/>
                <a:gd name="T26" fmla="*/ 132 w 540"/>
                <a:gd name="T27" fmla="*/ 452 h 565"/>
                <a:gd name="T28" fmla="*/ 106 w 540"/>
                <a:gd name="T29" fmla="*/ 428 h 565"/>
                <a:gd name="T30" fmla="*/ 425 w 540"/>
                <a:gd name="T31" fmla="*/ 95 h 565"/>
                <a:gd name="T32" fmla="*/ 451 w 540"/>
                <a:gd name="T33" fmla="*/ 118 h 565"/>
                <a:gd name="T34" fmla="*/ 394 w 540"/>
                <a:gd name="T35" fmla="*/ 64 h 565"/>
                <a:gd name="T36" fmla="*/ 415 w 540"/>
                <a:gd name="T37" fmla="*/ 85 h 565"/>
                <a:gd name="T38" fmla="*/ 96 w 540"/>
                <a:gd name="T39" fmla="*/ 418 h 565"/>
                <a:gd name="T40" fmla="*/ 75 w 540"/>
                <a:gd name="T41" fmla="*/ 397 h 565"/>
                <a:gd name="T42" fmla="*/ 394 w 540"/>
                <a:gd name="T43" fmla="*/ 64 h 565"/>
                <a:gd name="T44" fmla="*/ 66 w 540"/>
                <a:gd name="T45" fmla="*/ 515 h 565"/>
                <a:gd name="T46" fmla="*/ 47 w 540"/>
                <a:gd name="T47" fmla="*/ 496 h 565"/>
                <a:gd name="T48" fmla="*/ 63 w 540"/>
                <a:gd name="T49" fmla="*/ 426 h 565"/>
                <a:gd name="T50" fmla="*/ 137 w 540"/>
                <a:gd name="T51" fmla="*/ 496 h 565"/>
                <a:gd name="T52" fmla="*/ 66 w 540"/>
                <a:gd name="T53" fmla="*/ 515 h 565"/>
                <a:gd name="T54" fmla="*/ 163 w 540"/>
                <a:gd name="T55" fmla="*/ 482 h 565"/>
                <a:gd name="T56" fmla="*/ 141 w 540"/>
                <a:gd name="T57" fmla="*/ 463 h 565"/>
                <a:gd name="T58" fmla="*/ 460 w 540"/>
                <a:gd name="T59" fmla="*/ 128 h 565"/>
                <a:gd name="T60" fmla="*/ 481 w 540"/>
                <a:gd name="T61" fmla="*/ 149 h 565"/>
                <a:gd name="T62" fmla="*/ 163 w 540"/>
                <a:gd name="T63" fmla="*/ 482 h 565"/>
                <a:gd name="T64" fmla="*/ 163 w 540"/>
                <a:gd name="T65" fmla="*/ 482 h 565"/>
                <a:gd name="T66" fmla="*/ 163 w 540"/>
                <a:gd name="T67" fmla="*/ 48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565">
                  <a:moveTo>
                    <a:pt x="540" y="85"/>
                  </a:moveTo>
                  <a:lnTo>
                    <a:pt x="453" y="0"/>
                  </a:lnTo>
                  <a:lnTo>
                    <a:pt x="413" y="43"/>
                  </a:lnTo>
                  <a:lnTo>
                    <a:pt x="394" y="24"/>
                  </a:lnTo>
                  <a:lnTo>
                    <a:pt x="42" y="390"/>
                  </a:lnTo>
                  <a:lnTo>
                    <a:pt x="40" y="402"/>
                  </a:lnTo>
                  <a:lnTo>
                    <a:pt x="0" y="565"/>
                  </a:lnTo>
                  <a:lnTo>
                    <a:pt x="160" y="520"/>
                  </a:lnTo>
                  <a:lnTo>
                    <a:pt x="172" y="515"/>
                  </a:lnTo>
                  <a:lnTo>
                    <a:pt x="524" y="149"/>
                  </a:lnTo>
                  <a:lnTo>
                    <a:pt x="500" y="126"/>
                  </a:lnTo>
                  <a:lnTo>
                    <a:pt x="540" y="85"/>
                  </a:lnTo>
                  <a:close/>
                  <a:moveTo>
                    <a:pt x="451" y="118"/>
                  </a:moveTo>
                  <a:lnTo>
                    <a:pt x="132" y="452"/>
                  </a:lnTo>
                  <a:lnTo>
                    <a:pt x="106" y="428"/>
                  </a:lnTo>
                  <a:lnTo>
                    <a:pt x="425" y="95"/>
                  </a:lnTo>
                  <a:lnTo>
                    <a:pt x="451" y="118"/>
                  </a:lnTo>
                  <a:close/>
                  <a:moveTo>
                    <a:pt x="394" y="64"/>
                  </a:moveTo>
                  <a:lnTo>
                    <a:pt x="415" y="85"/>
                  </a:lnTo>
                  <a:lnTo>
                    <a:pt x="96" y="418"/>
                  </a:lnTo>
                  <a:lnTo>
                    <a:pt x="75" y="397"/>
                  </a:lnTo>
                  <a:lnTo>
                    <a:pt x="394" y="64"/>
                  </a:lnTo>
                  <a:close/>
                  <a:moveTo>
                    <a:pt x="66" y="515"/>
                  </a:moveTo>
                  <a:lnTo>
                    <a:pt x="47" y="496"/>
                  </a:lnTo>
                  <a:lnTo>
                    <a:pt x="63" y="426"/>
                  </a:lnTo>
                  <a:lnTo>
                    <a:pt x="137" y="496"/>
                  </a:lnTo>
                  <a:lnTo>
                    <a:pt x="66" y="515"/>
                  </a:lnTo>
                  <a:close/>
                  <a:moveTo>
                    <a:pt x="163" y="482"/>
                  </a:moveTo>
                  <a:lnTo>
                    <a:pt x="141" y="463"/>
                  </a:lnTo>
                  <a:lnTo>
                    <a:pt x="460" y="128"/>
                  </a:lnTo>
                  <a:lnTo>
                    <a:pt x="481" y="149"/>
                  </a:lnTo>
                  <a:lnTo>
                    <a:pt x="163" y="482"/>
                  </a:lnTo>
                  <a:close/>
                  <a:moveTo>
                    <a:pt x="163" y="482"/>
                  </a:moveTo>
                  <a:lnTo>
                    <a:pt x="163" y="4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22" name="Freeform 12"/>
            <p:cNvSpPr>
              <a:spLocks noEditPoints="1"/>
            </p:cNvSpPr>
            <p:nvPr/>
          </p:nvSpPr>
          <p:spPr bwMode="auto">
            <a:xfrm>
              <a:off x="3968" y="3310"/>
              <a:ext cx="540" cy="565"/>
            </a:xfrm>
            <a:custGeom>
              <a:avLst/>
              <a:gdLst>
                <a:gd name="T0" fmla="*/ 540 w 540"/>
                <a:gd name="T1" fmla="*/ 85 h 565"/>
                <a:gd name="T2" fmla="*/ 453 w 540"/>
                <a:gd name="T3" fmla="*/ 0 h 565"/>
                <a:gd name="T4" fmla="*/ 413 w 540"/>
                <a:gd name="T5" fmla="*/ 43 h 565"/>
                <a:gd name="T6" fmla="*/ 394 w 540"/>
                <a:gd name="T7" fmla="*/ 24 h 565"/>
                <a:gd name="T8" fmla="*/ 42 w 540"/>
                <a:gd name="T9" fmla="*/ 390 h 565"/>
                <a:gd name="T10" fmla="*/ 40 w 540"/>
                <a:gd name="T11" fmla="*/ 402 h 565"/>
                <a:gd name="T12" fmla="*/ 0 w 540"/>
                <a:gd name="T13" fmla="*/ 565 h 565"/>
                <a:gd name="T14" fmla="*/ 160 w 540"/>
                <a:gd name="T15" fmla="*/ 520 h 565"/>
                <a:gd name="T16" fmla="*/ 172 w 540"/>
                <a:gd name="T17" fmla="*/ 515 h 565"/>
                <a:gd name="T18" fmla="*/ 524 w 540"/>
                <a:gd name="T19" fmla="*/ 149 h 565"/>
                <a:gd name="T20" fmla="*/ 500 w 540"/>
                <a:gd name="T21" fmla="*/ 126 h 565"/>
                <a:gd name="T22" fmla="*/ 540 w 540"/>
                <a:gd name="T23" fmla="*/ 85 h 565"/>
                <a:gd name="T24" fmla="*/ 451 w 540"/>
                <a:gd name="T25" fmla="*/ 118 h 565"/>
                <a:gd name="T26" fmla="*/ 132 w 540"/>
                <a:gd name="T27" fmla="*/ 452 h 565"/>
                <a:gd name="T28" fmla="*/ 106 w 540"/>
                <a:gd name="T29" fmla="*/ 428 h 565"/>
                <a:gd name="T30" fmla="*/ 425 w 540"/>
                <a:gd name="T31" fmla="*/ 95 h 565"/>
                <a:gd name="T32" fmla="*/ 451 w 540"/>
                <a:gd name="T33" fmla="*/ 118 h 565"/>
                <a:gd name="T34" fmla="*/ 394 w 540"/>
                <a:gd name="T35" fmla="*/ 64 h 565"/>
                <a:gd name="T36" fmla="*/ 415 w 540"/>
                <a:gd name="T37" fmla="*/ 85 h 565"/>
                <a:gd name="T38" fmla="*/ 96 w 540"/>
                <a:gd name="T39" fmla="*/ 418 h 565"/>
                <a:gd name="T40" fmla="*/ 75 w 540"/>
                <a:gd name="T41" fmla="*/ 397 h 565"/>
                <a:gd name="T42" fmla="*/ 394 w 540"/>
                <a:gd name="T43" fmla="*/ 64 h 565"/>
                <a:gd name="T44" fmla="*/ 66 w 540"/>
                <a:gd name="T45" fmla="*/ 515 h 565"/>
                <a:gd name="T46" fmla="*/ 47 w 540"/>
                <a:gd name="T47" fmla="*/ 496 h 565"/>
                <a:gd name="T48" fmla="*/ 63 w 540"/>
                <a:gd name="T49" fmla="*/ 426 h 565"/>
                <a:gd name="T50" fmla="*/ 137 w 540"/>
                <a:gd name="T51" fmla="*/ 496 h 565"/>
                <a:gd name="T52" fmla="*/ 66 w 540"/>
                <a:gd name="T53" fmla="*/ 515 h 565"/>
                <a:gd name="T54" fmla="*/ 163 w 540"/>
                <a:gd name="T55" fmla="*/ 482 h 565"/>
                <a:gd name="T56" fmla="*/ 141 w 540"/>
                <a:gd name="T57" fmla="*/ 463 h 565"/>
                <a:gd name="T58" fmla="*/ 460 w 540"/>
                <a:gd name="T59" fmla="*/ 128 h 565"/>
                <a:gd name="T60" fmla="*/ 481 w 540"/>
                <a:gd name="T61" fmla="*/ 149 h 565"/>
                <a:gd name="T62" fmla="*/ 163 w 540"/>
                <a:gd name="T63" fmla="*/ 482 h 565"/>
                <a:gd name="T64" fmla="*/ 163 w 540"/>
                <a:gd name="T65" fmla="*/ 482 h 565"/>
                <a:gd name="T66" fmla="*/ 163 w 540"/>
                <a:gd name="T67" fmla="*/ 48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565">
                  <a:moveTo>
                    <a:pt x="540" y="85"/>
                  </a:moveTo>
                  <a:lnTo>
                    <a:pt x="453" y="0"/>
                  </a:lnTo>
                  <a:lnTo>
                    <a:pt x="413" y="43"/>
                  </a:lnTo>
                  <a:lnTo>
                    <a:pt x="394" y="24"/>
                  </a:lnTo>
                  <a:lnTo>
                    <a:pt x="42" y="390"/>
                  </a:lnTo>
                  <a:lnTo>
                    <a:pt x="40" y="402"/>
                  </a:lnTo>
                  <a:lnTo>
                    <a:pt x="0" y="565"/>
                  </a:lnTo>
                  <a:lnTo>
                    <a:pt x="160" y="520"/>
                  </a:lnTo>
                  <a:lnTo>
                    <a:pt x="172" y="515"/>
                  </a:lnTo>
                  <a:lnTo>
                    <a:pt x="524" y="149"/>
                  </a:lnTo>
                  <a:lnTo>
                    <a:pt x="500" y="126"/>
                  </a:lnTo>
                  <a:lnTo>
                    <a:pt x="540" y="85"/>
                  </a:lnTo>
                  <a:moveTo>
                    <a:pt x="451" y="118"/>
                  </a:moveTo>
                  <a:lnTo>
                    <a:pt x="132" y="452"/>
                  </a:lnTo>
                  <a:lnTo>
                    <a:pt x="106" y="428"/>
                  </a:lnTo>
                  <a:lnTo>
                    <a:pt x="425" y="95"/>
                  </a:lnTo>
                  <a:lnTo>
                    <a:pt x="451" y="118"/>
                  </a:lnTo>
                  <a:moveTo>
                    <a:pt x="394" y="64"/>
                  </a:moveTo>
                  <a:lnTo>
                    <a:pt x="415" y="85"/>
                  </a:lnTo>
                  <a:lnTo>
                    <a:pt x="96" y="418"/>
                  </a:lnTo>
                  <a:lnTo>
                    <a:pt x="75" y="397"/>
                  </a:lnTo>
                  <a:lnTo>
                    <a:pt x="394" y="64"/>
                  </a:lnTo>
                  <a:moveTo>
                    <a:pt x="66" y="515"/>
                  </a:moveTo>
                  <a:lnTo>
                    <a:pt x="47" y="496"/>
                  </a:lnTo>
                  <a:lnTo>
                    <a:pt x="63" y="426"/>
                  </a:lnTo>
                  <a:lnTo>
                    <a:pt x="137" y="496"/>
                  </a:lnTo>
                  <a:lnTo>
                    <a:pt x="66" y="515"/>
                  </a:lnTo>
                  <a:moveTo>
                    <a:pt x="163" y="482"/>
                  </a:moveTo>
                  <a:lnTo>
                    <a:pt x="141" y="463"/>
                  </a:lnTo>
                  <a:lnTo>
                    <a:pt x="460" y="128"/>
                  </a:lnTo>
                  <a:lnTo>
                    <a:pt x="481" y="149"/>
                  </a:lnTo>
                  <a:lnTo>
                    <a:pt x="163" y="482"/>
                  </a:lnTo>
                  <a:moveTo>
                    <a:pt x="163" y="482"/>
                  </a:moveTo>
                  <a:lnTo>
                    <a:pt x="163" y="48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grpSp>
        <p:nvGrpSpPr>
          <p:cNvPr id="123" name="Group 5"/>
          <p:cNvGrpSpPr>
            <a:grpSpLocks noChangeAspect="1"/>
          </p:cNvGrpSpPr>
          <p:nvPr/>
        </p:nvGrpSpPr>
        <p:grpSpPr bwMode="auto">
          <a:xfrm>
            <a:off x="7000499" y="1059582"/>
            <a:ext cx="250378" cy="297000"/>
            <a:chOff x="3493" y="2817"/>
            <a:chExt cx="1015" cy="1204"/>
          </a:xfrm>
          <a:solidFill>
            <a:schemeClr val="bg1"/>
          </a:solidFill>
        </p:grpSpPr>
        <p:sp>
          <p:nvSpPr>
            <p:cNvPr id="124" name="Freeform 6"/>
            <p:cNvSpPr>
              <a:spLocks noEditPoints="1"/>
            </p:cNvSpPr>
            <p:nvPr/>
          </p:nvSpPr>
          <p:spPr bwMode="auto">
            <a:xfrm>
              <a:off x="3493" y="2817"/>
              <a:ext cx="834" cy="1204"/>
            </a:xfrm>
            <a:custGeom>
              <a:avLst/>
              <a:gdLst>
                <a:gd name="T0" fmla="*/ 779 w 834"/>
                <a:gd name="T1" fmla="*/ 1150 h 1204"/>
                <a:gd name="T2" fmla="*/ 54 w 834"/>
                <a:gd name="T3" fmla="*/ 1150 h 1204"/>
                <a:gd name="T4" fmla="*/ 54 w 834"/>
                <a:gd name="T5" fmla="*/ 127 h 1204"/>
                <a:gd name="T6" fmla="*/ 203 w 834"/>
                <a:gd name="T7" fmla="*/ 127 h 1204"/>
                <a:gd name="T8" fmla="*/ 203 w 834"/>
                <a:gd name="T9" fmla="*/ 233 h 1204"/>
                <a:gd name="T10" fmla="*/ 666 w 834"/>
                <a:gd name="T11" fmla="*/ 233 h 1204"/>
                <a:gd name="T12" fmla="*/ 666 w 834"/>
                <a:gd name="T13" fmla="*/ 127 h 1204"/>
                <a:gd name="T14" fmla="*/ 779 w 834"/>
                <a:gd name="T15" fmla="*/ 127 h 1204"/>
                <a:gd name="T16" fmla="*/ 779 w 834"/>
                <a:gd name="T17" fmla="*/ 562 h 1204"/>
                <a:gd name="T18" fmla="*/ 834 w 834"/>
                <a:gd name="T19" fmla="*/ 510 h 1204"/>
                <a:gd name="T20" fmla="*/ 834 w 834"/>
                <a:gd name="T21" fmla="*/ 75 h 1204"/>
                <a:gd name="T22" fmla="*/ 666 w 834"/>
                <a:gd name="T23" fmla="*/ 75 h 1204"/>
                <a:gd name="T24" fmla="*/ 666 w 834"/>
                <a:gd name="T25" fmla="*/ 0 h 1204"/>
                <a:gd name="T26" fmla="*/ 524 w 834"/>
                <a:gd name="T27" fmla="*/ 0 h 1204"/>
                <a:gd name="T28" fmla="*/ 524 w 834"/>
                <a:gd name="T29" fmla="*/ 54 h 1204"/>
                <a:gd name="T30" fmla="*/ 347 w 834"/>
                <a:gd name="T31" fmla="*/ 54 h 1204"/>
                <a:gd name="T32" fmla="*/ 347 w 834"/>
                <a:gd name="T33" fmla="*/ 0 h 1204"/>
                <a:gd name="T34" fmla="*/ 203 w 834"/>
                <a:gd name="T35" fmla="*/ 0 h 1204"/>
                <a:gd name="T36" fmla="*/ 203 w 834"/>
                <a:gd name="T37" fmla="*/ 75 h 1204"/>
                <a:gd name="T38" fmla="*/ 0 w 834"/>
                <a:gd name="T39" fmla="*/ 75 h 1204"/>
                <a:gd name="T40" fmla="*/ 0 w 834"/>
                <a:gd name="T41" fmla="*/ 1204 h 1204"/>
                <a:gd name="T42" fmla="*/ 834 w 834"/>
                <a:gd name="T43" fmla="*/ 1204 h 1204"/>
                <a:gd name="T44" fmla="*/ 834 w 834"/>
                <a:gd name="T45" fmla="*/ 845 h 1204"/>
                <a:gd name="T46" fmla="*/ 779 w 834"/>
                <a:gd name="T47" fmla="*/ 914 h 1204"/>
                <a:gd name="T48" fmla="*/ 779 w 834"/>
                <a:gd name="T49" fmla="*/ 1150 h 1204"/>
                <a:gd name="T50" fmla="*/ 779 w 834"/>
                <a:gd name="T51" fmla="*/ 1150 h 1204"/>
                <a:gd name="T52" fmla="*/ 779 w 834"/>
                <a:gd name="T53" fmla="*/ 115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4" h="1204">
                  <a:moveTo>
                    <a:pt x="779" y="1150"/>
                  </a:moveTo>
                  <a:lnTo>
                    <a:pt x="54" y="1150"/>
                  </a:lnTo>
                  <a:lnTo>
                    <a:pt x="54" y="127"/>
                  </a:lnTo>
                  <a:lnTo>
                    <a:pt x="203" y="127"/>
                  </a:lnTo>
                  <a:lnTo>
                    <a:pt x="203" y="233"/>
                  </a:lnTo>
                  <a:lnTo>
                    <a:pt x="666" y="233"/>
                  </a:lnTo>
                  <a:lnTo>
                    <a:pt x="666" y="127"/>
                  </a:lnTo>
                  <a:lnTo>
                    <a:pt x="779" y="127"/>
                  </a:lnTo>
                  <a:lnTo>
                    <a:pt x="779" y="562"/>
                  </a:lnTo>
                  <a:lnTo>
                    <a:pt x="834" y="510"/>
                  </a:lnTo>
                  <a:lnTo>
                    <a:pt x="834" y="75"/>
                  </a:lnTo>
                  <a:lnTo>
                    <a:pt x="666" y="75"/>
                  </a:lnTo>
                  <a:lnTo>
                    <a:pt x="666" y="0"/>
                  </a:lnTo>
                  <a:lnTo>
                    <a:pt x="524" y="0"/>
                  </a:lnTo>
                  <a:lnTo>
                    <a:pt x="524" y="54"/>
                  </a:lnTo>
                  <a:lnTo>
                    <a:pt x="347" y="54"/>
                  </a:lnTo>
                  <a:lnTo>
                    <a:pt x="347" y="0"/>
                  </a:lnTo>
                  <a:lnTo>
                    <a:pt x="203" y="0"/>
                  </a:lnTo>
                  <a:lnTo>
                    <a:pt x="203" y="75"/>
                  </a:lnTo>
                  <a:lnTo>
                    <a:pt x="0" y="75"/>
                  </a:lnTo>
                  <a:lnTo>
                    <a:pt x="0" y="1204"/>
                  </a:lnTo>
                  <a:lnTo>
                    <a:pt x="834" y="1204"/>
                  </a:lnTo>
                  <a:lnTo>
                    <a:pt x="834" y="845"/>
                  </a:lnTo>
                  <a:lnTo>
                    <a:pt x="779" y="914"/>
                  </a:lnTo>
                  <a:lnTo>
                    <a:pt x="779" y="1150"/>
                  </a:lnTo>
                  <a:close/>
                  <a:moveTo>
                    <a:pt x="779" y="1150"/>
                  </a:moveTo>
                  <a:lnTo>
                    <a:pt x="779" y="1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25" name="Freeform 7"/>
            <p:cNvSpPr>
              <a:spLocks noEditPoints="1"/>
            </p:cNvSpPr>
            <p:nvPr/>
          </p:nvSpPr>
          <p:spPr bwMode="auto">
            <a:xfrm>
              <a:off x="3493" y="2817"/>
              <a:ext cx="834" cy="1204"/>
            </a:xfrm>
            <a:custGeom>
              <a:avLst/>
              <a:gdLst>
                <a:gd name="T0" fmla="*/ 779 w 834"/>
                <a:gd name="T1" fmla="*/ 1150 h 1204"/>
                <a:gd name="T2" fmla="*/ 54 w 834"/>
                <a:gd name="T3" fmla="*/ 1150 h 1204"/>
                <a:gd name="T4" fmla="*/ 54 w 834"/>
                <a:gd name="T5" fmla="*/ 127 h 1204"/>
                <a:gd name="T6" fmla="*/ 203 w 834"/>
                <a:gd name="T7" fmla="*/ 127 h 1204"/>
                <a:gd name="T8" fmla="*/ 203 w 834"/>
                <a:gd name="T9" fmla="*/ 233 h 1204"/>
                <a:gd name="T10" fmla="*/ 666 w 834"/>
                <a:gd name="T11" fmla="*/ 233 h 1204"/>
                <a:gd name="T12" fmla="*/ 666 w 834"/>
                <a:gd name="T13" fmla="*/ 127 h 1204"/>
                <a:gd name="T14" fmla="*/ 779 w 834"/>
                <a:gd name="T15" fmla="*/ 127 h 1204"/>
                <a:gd name="T16" fmla="*/ 779 w 834"/>
                <a:gd name="T17" fmla="*/ 562 h 1204"/>
                <a:gd name="T18" fmla="*/ 834 w 834"/>
                <a:gd name="T19" fmla="*/ 510 h 1204"/>
                <a:gd name="T20" fmla="*/ 834 w 834"/>
                <a:gd name="T21" fmla="*/ 75 h 1204"/>
                <a:gd name="T22" fmla="*/ 666 w 834"/>
                <a:gd name="T23" fmla="*/ 75 h 1204"/>
                <a:gd name="T24" fmla="*/ 666 w 834"/>
                <a:gd name="T25" fmla="*/ 0 h 1204"/>
                <a:gd name="T26" fmla="*/ 524 w 834"/>
                <a:gd name="T27" fmla="*/ 0 h 1204"/>
                <a:gd name="T28" fmla="*/ 524 w 834"/>
                <a:gd name="T29" fmla="*/ 54 h 1204"/>
                <a:gd name="T30" fmla="*/ 347 w 834"/>
                <a:gd name="T31" fmla="*/ 54 h 1204"/>
                <a:gd name="T32" fmla="*/ 347 w 834"/>
                <a:gd name="T33" fmla="*/ 0 h 1204"/>
                <a:gd name="T34" fmla="*/ 203 w 834"/>
                <a:gd name="T35" fmla="*/ 0 h 1204"/>
                <a:gd name="T36" fmla="*/ 203 w 834"/>
                <a:gd name="T37" fmla="*/ 75 h 1204"/>
                <a:gd name="T38" fmla="*/ 0 w 834"/>
                <a:gd name="T39" fmla="*/ 75 h 1204"/>
                <a:gd name="T40" fmla="*/ 0 w 834"/>
                <a:gd name="T41" fmla="*/ 1204 h 1204"/>
                <a:gd name="T42" fmla="*/ 834 w 834"/>
                <a:gd name="T43" fmla="*/ 1204 h 1204"/>
                <a:gd name="T44" fmla="*/ 834 w 834"/>
                <a:gd name="T45" fmla="*/ 845 h 1204"/>
                <a:gd name="T46" fmla="*/ 779 w 834"/>
                <a:gd name="T47" fmla="*/ 914 h 1204"/>
                <a:gd name="T48" fmla="*/ 779 w 834"/>
                <a:gd name="T49" fmla="*/ 1150 h 1204"/>
                <a:gd name="T50" fmla="*/ 779 w 834"/>
                <a:gd name="T51" fmla="*/ 1150 h 1204"/>
                <a:gd name="T52" fmla="*/ 779 w 834"/>
                <a:gd name="T53" fmla="*/ 115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4" h="1204">
                  <a:moveTo>
                    <a:pt x="779" y="1150"/>
                  </a:moveTo>
                  <a:lnTo>
                    <a:pt x="54" y="1150"/>
                  </a:lnTo>
                  <a:lnTo>
                    <a:pt x="54" y="127"/>
                  </a:lnTo>
                  <a:lnTo>
                    <a:pt x="203" y="127"/>
                  </a:lnTo>
                  <a:lnTo>
                    <a:pt x="203" y="233"/>
                  </a:lnTo>
                  <a:lnTo>
                    <a:pt x="666" y="233"/>
                  </a:lnTo>
                  <a:lnTo>
                    <a:pt x="666" y="127"/>
                  </a:lnTo>
                  <a:lnTo>
                    <a:pt x="779" y="127"/>
                  </a:lnTo>
                  <a:lnTo>
                    <a:pt x="779" y="562"/>
                  </a:lnTo>
                  <a:lnTo>
                    <a:pt x="834" y="510"/>
                  </a:lnTo>
                  <a:lnTo>
                    <a:pt x="834" y="75"/>
                  </a:lnTo>
                  <a:lnTo>
                    <a:pt x="666" y="75"/>
                  </a:lnTo>
                  <a:lnTo>
                    <a:pt x="666" y="0"/>
                  </a:lnTo>
                  <a:lnTo>
                    <a:pt x="524" y="0"/>
                  </a:lnTo>
                  <a:lnTo>
                    <a:pt x="524" y="54"/>
                  </a:lnTo>
                  <a:lnTo>
                    <a:pt x="347" y="54"/>
                  </a:lnTo>
                  <a:lnTo>
                    <a:pt x="347" y="0"/>
                  </a:lnTo>
                  <a:lnTo>
                    <a:pt x="203" y="0"/>
                  </a:lnTo>
                  <a:lnTo>
                    <a:pt x="203" y="75"/>
                  </a:lnTo>
                  <a:lnTo>
                    <a:pt x="0" y="75"/>
                  </a:lnTo>
                  <a:lnTo>
                    <a:pt x="0" y="1204"/>
                  </a:lnTo>
                  <a:lnTo>
                    <a:pt x="834" y="1204"/>
                  </a:lnTo>
                  <a:lnTo>
                    <a:pt x="834" y="845"/>
                  </a:lnTo>
                  <a:lnTo>
                    <a:pt x="779" y="914"/>
                  </a:lnTo>
                  <a:lnTo>
                    <a:pt x="779" y="1150"/>
                  </a:lnTo>
                  <a:moveTo>
                    <a:pt x="779" y="1150"/>
                  </a:moveTo>
                  <a:lnTo>
                    <a:pt x="779" y="115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26" name="Rectangle 8"/>
            <p:cNvSpPr>
              <a:spLocks noChangeArrowheads="1"/>
            </p:cNvSpPr>
            <p:nvPr/>
          </p:nvSpPr>
          <p:spPr bwMode="auto">
            <a:xfrm>
              <a:off x="3649" y="3192"/>
              <a:ext cx="557"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27" name="Rectangle 9"/>
            <p:cNvSpPr>
              <a:spLocks noChangeArrowheads="1"/>
            </p:cNvSpPr>
            <p:nvPr/>
          </p:nvSpPr>
          <p:spPr bwMode="auto">
            <a:xfrm>
              <a:off x="3649" y="3291"/>
              <a:ext cx="557"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28" name="Rectangle 10"/>
            <p:cNvSpPr>
              <a:spLocks noChangeArrowheads="1"/>
            </p:cNvSpPr>
            <p:nvPr/>
          </p:nvSpPr>
          <p:spPr bwMode="auto">
            <a:xfrm>
              <a:off x="3649" y="3393"/>
              <a:ext cx="557"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29" name="Freeform 11"/>
            <p:cNvSpPr>
              <a:spLocks noEditPoints="1"/>
            </p:cNvSpPr>
            <p:nvPr/>
          </p:nvSpPr>
          <p:spPr bwMode="auto">
            <a:xfrm>
              <a:off x="3968" y="3310"/>
              <a:ext cx="540" cy="565"/>
            </a:xfrm>
            <a:custGeom>
              <a:avLst/>
              <a:gdLst>
                <a:gd name="T0" fmla="*/ 540 w 540"/>
                <a:gd name="T1" fmla="*/ 85 h 565"/>
                <a:gd name="T2" fmla="*/ 453 w 540"/>
                <a:gd name="T3" fmla="*/ 0 h 565"/>
                <a:gd name="T4" fmla="*/ 413 w 540"/>
                <a:gd name="T5" fmla="*/ 43 h 565"/>
                <a:gd name="T6" fmla="*/ 394 w 540"/>
                <a:gd name="T7" fmla="*/ 24 h 565"/>
                <a:gd name="T8" fmla="*/ 42 w 540"/>
                <a:gd name="T9" fmla="*/ 390 h 565"/>
                <a:gd name="T10" fmla="*/ 40 w 540"/>
                <a:gd name="T11" fmla="*/ 402 h 565"/>
                <a:gd name="T12" fmla="*/ 0 w 540"/>
                <a:gd name="T13" fmla="*/ 565 h 565"/>
                <a:gd name="T14" fmla="*/ 160 w 540"/>
                <a:gd name="T15" fmla="*/ 520 h 565"/>
                <a:gd name="T16" fmla="*/ 172 w 540"/>
                <a:gd name="T17" fmla="*/ 515 h 565"/>
                <a:gd name="T18" fmla="*/ 524 w 540"/>
                <a:gd name="T19" fmla="*/ 149 h 565"/>
                <a:gd name="T20" fmla="*/ 500 w 540"/>
                <a:gd name="T21" fmla="*/ 126 h 565"/>
                <a:gd name="T22" fmla="*/ 540 w 540"/>
                <a:gd name="T23" fmla="*/ 85 h 565"/>
                <a:gd name="T24" fmla="*/ 451 w 540"/>
                <a:gd name="T25" fmla="*/ 118 h 565"/>
                <a:gd name="T26" fmla="*/ 132 w 540"/>
                <a:gd name="T27" fmla="*/ 452 h 565"/>
                <a:gd name="T28" fmla="*/ 106 w 540"/>
                <a:gd name="T29" fmla="*/ 428 h 565"/>
                <a:gd name="T30" fmla="*/ 425 w 540"/>
                <a:gd name="T31" fmla="*/ 95 h 565"/>
                <a:gd name="T32" fmla="*/ 451 w 540"/>
                <a:gd name="T33" fmla="*/ 118 h 565"/>
                <a:gd name="T34" fmla="*/ 394 w 540"/>
                <a:gd name="T35" fmla="*/ 64 h 565"/>
                <a:gd name="T36" fmla="*/ 415 w 540"/>
                <a:gd name="T37" fmla="*/ 85 h 565"/>
                <a:gd name="T38" fmla="*/ 96 w 540"/>
                <a:gd name="T39" fmla="*/ 418 h 565"/>
                <a:gd name="T40" fmla="*/ 75 w 540"/>
                <a:gd name="T41" fmla="*/ 397 h 565"/>
                <a:gd name="T42" fmla="*/ 394 w 540"/>
                <a:gd name="T43" fmla="*/ 64 h 565"/>
                <a:gd name="T44" fmla="*/ 66 w 540"/>
                <a:gd name="T45" fmla="*/ 515 h 565"/>
                <a:gd name="T46" fmla="*/ 47 w 540"/>
                <a:gd name="T47" fmla="*/ 496 h 565"/>
                <a:gd name="T48" fmla="*/ 63 w 540"/>
                <a:gd name="T49" fmla="*/ 426 h 565"/>
                <a:gd name="T50" fmla="*/ 137 w 540"/>
                <a:gd name="T51" fmla="*/ 496 h 565"/>
                <a:gd name="T52" fmla="*/ 66 w 540"/>
                <a:gd name="T53" fmla="*/ 515 h 565"/>
                <a:gd name="T54" fmla="*/ 163 w 540"/>
                <a:gd name="T55" fmla="*/ 482 h 565"/>
                <a:gd name="T56" fmla="*/ 141 w 540"/>
                <a:gd name="T57" fmla="*/ 463 h 565"/>
                <a:gd name="T58" fmla="*/ 460 w 540"/>
                <a:gd name="T59" fmla="*/ 128 h 565"/>
                <a:gd name="T60" fmla="*/ 481 w 540"/>
                <a:gd name="T61" fmla="*/ 149 h 565"/>
                <a:gd name="T62" fmla="*/ 163 w 540"/>
                <a:gd name="T63" fmla="*/ 482 h 565"/>
                <a:gd name="T64" fmla="*/ 163 w 540"/>
                <a:gd name="T65" fmla="*/ 482 h 565"/>
                <a:gd name="T66" fmla="*/ 163 w 540"/>
                <a:gd name="T67" fmla="*/ 48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565">
                  <a:moveTo>
                    <a:pt x="540" y="85"/>
                  </a:moveTo>
                  <a:lnTo>
                    <a:pt x="453" y="0"/>
                  </a:lnTo>
                  <a:lnTo>
                    <a:pt x="413" y="43"/>
                  </a:lnTo>
                  <a:lnTo>
                    <a:pt x="394" y="24"/>
                  </a:lnTo>
                  <a:lnTo>
                    <a:pt x="42" y="390"/>
                  </a:lnTo>
                  <a:lnTo>
                    <a:pt x="40" y="402"/>
                  </a:lnTo>
                  <a:lnTo>
                    <a:pt x="0" y="565"/>
                  </a:lnTo>
                  <a:lnTo>
                    <a:pt x="160" y="520"/>
                  </a:lnTo>
                  <a:lnTo>
                    <a:pt x="172" y="515"/>
                  </a:lnTo>
                  <a:lnTo>
                    <a:pt x="524" y="149"/>
                  </a:lnTo>
                  <a:lnTo>
                    <a:pt x="500" y="126"/>
                  </a:lnTo>
                  <a:lnTo>
                    <a:pt x="540" y="85"/>
                  </a:lnTo>
                  <a:close/>
                  <a:moveTo>
                    <a:pt x="451" y="118"/>
                  </a:moveTo>
                  <a:lnTo>
                    <a:pt x="132" y="452"/>
                  </a:lnTo>
                  <a:lnTo>
                    <a:pt x="106" y="428"/>
                  </a:lnTo>
                  <a:lnTo>
                    <a:pt x="425" y="95"/>
                  </a:lnTo>
                  <a:lnTo>
                    <a:pt x="451" y="118"/>
                  </a:lnTo>
                  <a:close/>
                  <a:moveTo>
                    <a:pt x="394" y="64"/>
                  </a:moveTo>
                  <a:lnTo>
                    <a:pt x="415" y="85"/>
                  </a:lnTo>
                  <a:lnTo>
                    <a:pt x="96" y="418"/>
                  </a:lnTo>
                  <a:lnTo>
                    <a:pt x="75" y="397"/>
                  </a:lnTo>
                  <a:lnTo>
                    <a:pt x="394" y="64"/>
                  </a:lnTo>
                  <a:close/>
                  <a:moveTo>
                    <a:pt x="66" y="515"/>
                  </a:moveTo>
                  <a:lnTo>
                    <a:pt x="47" y="496"/>
                  </a:lnTo>
                  <a:lnTo>
                    <a:pt x="63" y="426"/>
                  </a:lnTo>
                  <a:lnTo>
                    <a:pt x="137" y="496"/>
                  </a:lnTo>
                  <a:lnTo>
                    <a:pt x="66" y="515"/>
                  </a:lnTo>
                  <a:close/>
                  <a:moveTo>
                    <a:pt x="163" y="482"/>
                  </a:moveTo>
                  <a:lnTo>
                    <a:pt x="141" y="463"/>
                  </a:lnTo>
                  <a:lnTo>
                    <a:pt x="460" y="128"/>
                  </a:lnTo>
                  <a:lnTo>
                    <a:pt x="481" y="149"/>
                  </a:lnTo>
                  <a:lnTo>
                    <a:pt x="163" y="482"/>
                  </a:lnTo>
                  <a:close/>
                  <a:moveTo>
                    <a:pt x="163" y="482"/>
                  </a:moveTo>
                  <a:lnTo>
                    <a:pt x="163" y="4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30" name="Freeform 12"/>
            <p:cNvSpPr>
              <a:spLocks noEditPoints="1"/>
            </p:cNvSpPr>
            <p:nvPr/>
          </p:nvSpPr>
          <p:spPr bwMode="auto">
            <a:xfrm>
              <a:off x="3968" y="3310"/>
              <a:ext cx="540" cy="565"/>
            </a:xfrm>
            <a:custGeom>
              <a:avLst/>
              <a:gdLst>
                <a:gd name="T0" fmla="*/ 540 w 540"/>
                <a:gd name="T1" fmla="*/ 85 h 565"/>
                <a:gd name="T2" fmla="*/ 453 w 540"/>
                <a:gd name="T3" fmla="*/ 0 h 565"/>
                <a:gd name="T4" fmla="*/ 413 w 540"/>
                <a:gd name="T5" fmla="*/ 43 h 565"/>
                <a:gd name="T6" fmla="*/ 394 w 540"/>
                <a:gd name="T7" fmla="*/ 24 h 565"/>
                <a:gd name="T8" fmla="*/ 42 w 540"/>
                <a:gd name="T9" fmla="*/ 390 h 565"/>
                <a:gd name="T10" fmla="*/ 40 w 540"/>
                <a:gd name="T11" fmla="*/ 402 h 565"/>
                <a:gd name="T12" fmla="*/ 0 w 540"/>
                <a:gd name="T13" fmla="*/ 565 h 565"/>
                <a:gd name="T14" fmla="*/ 160 w 540"/>
                <a:gd name="T15" fmla="*/ 520 h 565"/>
                <a:gd name="T16" fmla="*/ 172 w 540"/>
                <a:gd name="T17" fmla="*/ 515 h 565"/>
                <a:gd name="T18" fmla="*/ 524 w 540"/>
                <a:gd name="T19" fmla="*/ 149 h 565"/>
                <a:gd name="T20" fmla="*/ 500 w 540"/>
                <a:gd name="T21" fmla="*/ 126 h 565"/>
                <a:gd name="T22" fmla="*/ 540 w 540"/>
                <a:gd name="T23" fmla="*/ 85 h 565"/>
                <a:gd name="T24" fmla="*/ 451 w 540"/>
                <a:gd name="T25" fmla="*/ 118 h 565"/>
                <a:gd name="T26" fmla="*/ 132 w 540"/>
                <a:gd name="T27" fmla="*/ 452 h 565"/>
                <a:gd name="T28" fmla="*/ 106 w 540"/>
                <a:gd name="T29" fmla="*/ 428 h 565"/>
                <a:gd name="T30" fmla="*/ 425 w 540"/>
                <a:gd name="T31" fmla="*/ 95 h 565"/>
                <a:gd name="T32" fmla="*/ 451 w 540"/>
                <a:gd name="T33" fmla="*/ 118 h 565"/>
                <a:gd name="T34" fmla="*/ 394 w 540"/>
                <a:gd name="T35" fmla="*/ 64 h 565"/>
                <a:gd name="T36" fmla="*/ 415 w 540"/>
                <a:gd name="T37" fmla="*/ 85 h 565"/>
                <a:gd name="T38" fmla="*/ 96 w 540"/>
                <a:gd name="T39" fmla="*/ 418 h 565"/>
                <a:gd name="T40" fmla="*/ 75 w 540"/>
                <a:gd name="T41" fmla="*/ 397 h 565"/>
                <a:gd name="T42" fmla="*/ 394 w 540"/>
                <a:gd name="T43" fmla="*/ 64 h 565"/>
                <a:gd name="T44" fmla="*/ 66 w 540"/>
                <a:gd name="T45" fmla="*/ 515 h 565"/>
                <a:gd name="T46" fmla="*/ 47 w 540"/>
                <a:gd name="T47" fmla="*/ 496 h 565"/>
                <a:gd name="T48" fmla="*/ 63 w 540"/>
                <a:gd name="T49" fmla="*/ 426 h 565"/>
                <a:gd name="T50" fmla="*/ 137 w 540"/>
                <a:gd name="T51" fmla="*/ 496 h 565"/>
                <a:gd name="T52" fmla="*/ 66 w 540"/>
                <a:gd name="T53" fmla="*/ 515 h 565"/>
                <a:gd name="T54" fmla="*/ 163 w 540"/>
                <a:gd name="T55" fmla="*/ 482 h 565"/>
                <a:gd name="T56" fmla="*/ 141 w 540"/>
                <a:gd name="T57" fmla="*/ 463 h 565"/>
                <a:gd name="T58" fmla="*/ 460 w 540"/>
                <a:gd name="T59" fmla="*/ 128 h 565"/>
                <a:gd name="T60" fmla="*/ 481 w 540"/>
                <a:gd name="T61" fmla="*/ 149 h 565"/>
                <a:gd name="T62" fmla="*/ 163 w 540"/>
                <a:gd name="T63" fmla="*/ 482 h 565"/>
                <a:gd name="T64" fmla="*/ 163 w 540"/>
                <a:gd name="T65" fmla="*/ 482 h 565"/>
                <a:gd name="T66" fmla="*/ 163 w 540"/>
                <a:gd name="T67" fmla="*/ 48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565">
                  <a:moveTo>
                    <a:pt x="540" y="85"/>
                  </a:moveTo>
                  <a:lnTo>
                    <a:pt x="453" y="0"/>
                  </a:lnTo>
                  <a:lnTo>
                    <a:pt x="413" y="43"/>
                  </a:lnTo>
                  <a:lnTo>
                    <a:pt x="394" y="24"/>
                  </a:lnTo>
                  <a:lnTo>
                    <a:pt x="42" y="390"/>
                  </a:lnTo>
                  <a:lnTo>
                    <a:pt x="40" y="402"/>
                  </a:lnTo>
                  <a:lnTo>
                    <a:pt x="0" y="565"/>
                  </a:lnTo>
                  <a:lnTo>
                    <a:pt x="160" y="520"/>
                  </a:lnTo>
                  <a:lnTo>
                    <a:pt x="172" y="515"/>
                  </a:lnTo>
                  <a:lnTo>
                    <a:pt x="524" y="149"/>
                  </a:lnTo>
                  <a:lnTo>
                    <a:pt x="500" y="126"/>
                  </a:lnTo>
                  <a:lnTo>
                    <a:pt x="540" y="85"/>
                  </a:lnTo>
                  <a:moveTo>
                    <a:pt x="451" y="118"/>
                  </a:moveTo>
                  <a:lnTo>
                    <a:pt x="132" y="452"/>
                  </a:lnTo>
                  <a:lnTo>
                    <a:pt x="106" y="428"/>
                  </a:lnTo>
                  <a:lnTo>
                    <a:pt x="425" y="95"/>
                  </a:lnTo>
                  <a:lnTo>
                    <a:pt x="451" y="118"/>
                  </a:lnTo>
                  <a:moveTo>
                    <a:pt x="394" y="64"/>
                  </a:moveTo>
                  <a:lnTo>
                    <a:pt x="415" y="85"/>
                  </a:lnTo>
                  <a:lnTo>
                    <a:pt x="96" y="418"/>
                  </a:lnTo>
                  <a:lnTo>
                    <a:pt x="75" y="397"/>
                  </a:lnTo>
                  <a:lnTo>
                    <a:pt x="394" y="64"/>
                  </a:lnTo>
                  <a:moveTo>
                    <a:pt x="66" y="515"/>
                  </a:moveTo>
                  <a:lnTo>
                    <a:pt x="47" y="496"/>
                  </a:lnTo>
                  <a:lnTo>
                    <a:pt x="63" y="426"/>
                  </a:lnTo>
                  <a:lnTo>
                    <a:pt x="137" y="496"/>
                  </a:lnTo>
                  <a:lnTo>
                    <a:pt x="66" y="515"/>
                  </a:lnTo>
                  <a:moveTo>
                    <a:pt x="163" y="482"/>
                  </a:moveTo>
                  <a:lnTo>
                    <a:pt x="141" y="463"/>
                  </a:lnTo>
                  <a:lnTo>
                    <a:pt x="460" y="128"/>
                  </a:lnTo>
                  <a:lnTo>
                    <a:pt x="481" y="149"/>
                  </a:lnTo>
                  <a:lnTo>
                    <a:pt x="163" y="482"/>
                  </a:lnTo>
                  <a:moveTo>
                    <a:pt x="163" y="482"/>
                  </a:moveTo>
                  <a:lnTo>
                    <a:pt x="163" y="48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pic>
        <p:nvPicPr>
          <p:cNvPr id="7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1063" y="2618503"/>
            <a:ext cx="3821875" cy="22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6300848"/>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a:graphicFrameLocks noChangeAspect="1"/>
          </p:cNvGraphicFramePr>
          <p:nvPr>
            <p:extLst>
              <p:ext uri="{D42A27DB-BD31-4B8C-83A1-F6EECF244321}">
                <p14:modId xmlns:p14="http://schemas.microsoft.com/office/powerpoint/2010/main" val="757525268"/>
              </p:ext>
            </p:extLst>
          </p:nvPr>
        </p:nvGraphicFramePr>
        <p:xfrm>
          <a:off x="0" y="132700"/>
          <a:ext cx="9084172" cy="4979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4429218" y="419512"/>
            <a:ext cx="1350150" cy="646331"/>
          </a:xfrm>
          <a:prstGeom prst="rect">
            <a:avLst/>
          </a:prstGeom>
        </p:spPr>
        <p:txBody>
          <a:bodyPr wrap="square">
            <a:spAutoFit/>
          </a:bodyPr>
          <a:lstStyle/>
          <a:p>
            <a:pPr algn="ctr"/>
            <a:r>
              <a:rPr lang="fr-FR" sz="1200" b="1" dirty="0">
                <a:ln w="18415" cmpd="sng">
                  <a:noFill/>
                  <a:prstDash val="solid"/>
                </a:ln>
                <a:solidFill>
                  <a:schemeClr val="bg1"/>
                </a:solidFill>
                <a:effectLst>
                  <a:outerShdw blurRad="63500" dir="3600000" algn="tl" rotWithShape="0">
                    <a:srgbClr val="000000">
                      <a:alpha val="70000"/>
                    </a:srgbClr>
                  </a:outerShdw>
                </a:effectLst>
                <a:latin typeface="Arial" pitchFamily="34" charset="0"/>
              </a:rPr>
              <a:t>Découverte, Focus, Vérifier</a:t>
            </a:r>
          </a:p>
          <a:p>
            <a:pPr lvl="0" algn="ctr"/>
            <a:endParaRPr lang="en-US" sz="1200" b="1" dirty="0">
              <a:solidFill>
                <a:schemeClr val="bg1"/>
              </a:solidFill>
            </a:endParaRPr>
          </a:p>
        </p:txBody>
      </p:sp>
      <p:grpSp>
        <p:nvGrpSpPr>
          <p:cNvPr id="8" name="Grupo 7"/>
          <p:cNvGrpSpPr/>
          <p:nvPr/>
        </p:nvGrpSpPr>
        <p:grpSpPr>
          <a:xfrm>
            <a:off x="4269734" y="835574"/>
            <a:ext cx="1642784" cy="851572"/>
            <a:chOff x="4333372" y="802085"/>
            <a:chExt cx="1642784" cy="851572"/>
          </a:xfrm>
        </p:grpSpPr>
        <p:sp>
          <p:nvSpPr>
            <p:cNvPr id="2" name="Oval 1"/>
            <p:cNvSpPr/>
            <p:nvPr/>
          </p:nvSpPr>
          <p:spPr>
            <a:xfrm>
              <a:off x="4333372" y="802085"/>
              <a:ext cx="811766" cy="473530"/>
            </a:xfrm>
            <a:prstGeom prst="ellipse">
              <a:avLst/>
            </a:prstGeom>
            <a:solidFill>
              <a:srgbClr val="FFFFFF">
                <a:alpha val="27843"/>
              </a:srgbClr>
            </a:solidFill>
          </p:spPr>
          <p:txBody>
            <a:bodyPr wrap="none" lIns="0" tIns="0" rIns="0" bIns="0" anchor="ctr">
              <a:noAutofit/>
            </a:bodyPr>
            <a:lstStyle/>
            <a:p>
              <a:pPr lvl="0" algn="ctr"/>
              <a:r>
                <a:rPr lang="fr-FR" sz="900" dirty="0">
                  <a:solidFill>
                    <a:schemeClr val="bg1"/>
                  </a:solidFill>
                </a:rPr>
                <a:t>Étude de la </a:t>
              </a:r>
            </a:p>
            <a:p>
              <a:pPr lvl="0" algn="ctr"/>
              <a:r>
                <a:rPr lang="fr-FR" sz="900" dirty="0">
                  <a:solidFill>
                    <a:schemeClr val="bg1"/>
                  </a:solidFill>
                </a:rPr>
                <a:t>documentation</a:t>
              </a:r>
              <a:endParaRPr lang="en-US" sz="900" dirty="0">
                <a:solidFill>
                  <a:schemeClr val="bg1"/>
                </a:solidFill>
              </a:endParaRPr>
            </a:p>
          </p:txBody>
        </p:sp>
        <p:sp>
          <p:nvSpPr>
            <p:cNvPr id="11" name="Oval 10"/>
            <p:cNvSpPr/>
            <p:nvPr/>
          </p:nvSpPr>
          <p:spPr>
            <a:xfrm>
              <a:off x="5164390" y="802085"/>
              <a:ext cx="811766" cy="473530"/>
            </a:xfrm>
            <a:prstGeom prst="ellipse">
              <a:avLst/>
            </a:prstGeom>
            <a:solidFill>
              <a:srgbClr val="FFFFFF">
                <a:alpha val="27843"/>
              </a:srgbClr>
            </a:solidFill>
          </p:spPr>
          <p:txBody>
            <a:bodyPr wrap="none" lIns="0" tIns="0" rIns="0" bIns="0" anchor="ctr">
              <a:noAutofit/>
            </a:bodyPr>
            <a:lstStyle/>
            <a:p>
              <a:pPr lvl="0" algn="ctr"/>
              <a:r>
                <a:rPr lang="fr-FR" sz="900" dirty="0">
                  <a:solidFill>
                    <a:schemeClr val="bg1"/>
                  </a:solidFill>
                </a:rPr>
                <a:t>Présentation </a:t>
              </a:r>
            </a:p>
            <a:p>
              <a:pPr lvl="0" algn="ctr"/>
              <a:r>
                <a:rPr lang="fr-FR" sz="900" dirty="0">
                  <a:solidFill>
                    <a:schemeClr val="bg1"/>
                  </a:solidFill>
                </a:rPr>
                <a:t>inversée</a:t>
              </a:r>
              <a:endParaRPr lang="fr-FR" sz="1050" b="1" dirty="0">
                <a:ln w="18415" cmpd="sng">
                  <a:noFill/>
                  <a:prstDash val="solid"/>
                </a:ln>
                <a:solidFill>
                  <a:schemeClr val="bg1"/>
                </a:solidFill>
                <a:effectLst>
                  <a:outerShdw blurRad="63500" dir="3600000" algn="tl" rotWithShape="0">
                    <a:srgbClr val="000000">
                      <a:alpha val="70000"/>
                    </a:srgbClr>
                  </a:outerShdw>
                </a:effectLst>
                <a:latin typeface="Arial" pitchFamily="34" charset="0"/>
              </a:endParaRPr>
            </a:p>
          </p:txBody>
        </p:sp>
        <p:sp>
          <p:nvSpPr>
            <p:cNvPr id="12" name="Oval 11"/>
            <p:cNvSpPr/>
            <p:nvPr/>
          </p:nvSpPr>
          <p:spPr>
            <a:xfrm>
              <a:off x="4754113" y="1180127"/>
              <a:ext cx="811766" cy="473530"/>
            </a:xfrm>
            <a:prstGeom prst="ellipse">
              <a:avLst/>
            </a:prstGeom>
            <a:solidFill>
              <a:srgbClr val="FFFFFF">
                <a:alpha val="27843"/>
              </a:srgbClr>
            </a:solidFill>
          </p:spPr>
          <p:txBody>
            <a:bodyPr wrap="none" lIns="0" tIns="0" rIns="0" bIns="0" anchor="ctr">
              <a:noAutofit/>
            </a:bodyPr>
            <a:lstStyle/>
            <a:p>
              <a:pPr lvl="0"/>
              <a:r>
                <a:rPr lang="fr-FR" sz="900" dirty="0">
                  <a:solidFill>
                    <a:schemeClr val="bg1"/>
                  </a:solidFill>
                </a:rPr>
                <a:t>   Atelier </a:t>
              </a:r>
            </a:p>
            <a:p>
              <a:pPr lvl="0"/>
              <a:r>
                <a:rPr lang="fr-FR" sz="900" dirty="0">
                  <a:solidFill>
                    <a:schemeClr val="bg1"/>
                  </a:solidFill>
                </a:rPr>
                <a:t>    dédié</a:t>
              </a:r>
            </a:p>
          </p:txBody>
        </p:sp>
      </p:grpSp>
      <p:sp>
        <p:nvSpPr>
          <p:cNvPr id="13" name="Isosceles Triangle 12"/>
          <p:cNvSpPr/>
          <p:nvPr/>
        </p:nvSpPr>
        <p:spPr>
          <a:xfrm rot="8100000">
            <a:off x="4290197" y="840697"/>
            <a:ext cx="129228" cy="11140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Isosceles Triangle 13"/>
          <p:cNvSpPr/>
          <p:nvPr/>
        </p:nvSpPr>
        <p:spPr>
          <a:xfrm rot="2700000">
            <a:off x="5369063" y="1142962"/>
            <a:ext cx="129228" cy="11140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p:cNvCxnSpPr/>
          <p:nvPr/>
        </p:nvCxnSpPr>
        <p:spPr>
          <a:xfrm>
            <a:off x="1907704" y="1563638"/>
            <a:ext cx="12421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87624" y="2750970"/>
            <a:ext cx="12421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95736" y="3939902"/>
            <a:ext cx="13591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36296" y="2931790"/>
            <a:ext cx="12421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60892" y="1419622"/>
            <a:ext cx="12421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348600" y="4155926"/>
            <a:ext cx="12421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483224" y="813474"/>
            <a:ext cx="12421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Espace réservé du numéro de diapositive 1"/>
          <p:cNvSpPr>
            <a:spLocks noGrp="1"/>
          </p:cNvSpPr>
          <p:nvPr>
            <p:ph type="sldNum" sz="quarter" idx="15"/>
          </p:nvPr>
        </p:nvSpPr>
        <p:spPr/>
        <p:txBody>
          <a:bodyPr/>
          <a:lstStyle/>
          <a:p>
            <a:fld id="{AF43E6FD-AB27-4108-A2FC-346BB5F75E3F}" type="slidenum">
              <a:rPr lang="en-US" smtClean="0"/>
              <a:pPr/>
              <a:t>22</a:t>
            </a:fld>
            <a:endParaRPr lang="en-US" dirty="0"/>
          </a:p>
        </p:txBody>
      </p:sp>
      <p:sp>
        <p:nvSpPr>
          <p:cNvPr id="27" name="Marcador de texto 3"/>
          <p:cNvSpPr txBox="1">
            <a:spLocks/>
          </p:cNvSpPr>
          <p:nvPr/>
        </p:nvSpPr>
        <p:spPr>
          <a:xfrm>
            <a:off x="582819" y="481325"/>
            <a:ext cx="6034088" cy="202406"/>
          </a:xfrm>
          <a:prstGeom prst="rect">
            <a:avLst/>
          </a:prstGeom>
        </p:spPr>
        <p:txBody>
          <a:bodyPr vert="horz" lIns="0" tIns="34283" rIns="0" bIns="34283" rtlCol="0" anchor="ctr">
            <a:noAutofit/>
          </a:bodyPr>
          <a:lstStyle>
            <a:lvl1pPr indent="0">
              <a:lnSpc>
                <a:spcPct val="90000"/>
              </a:lnSpc>
              <a:spcBef>
                <a:spcPct val="0"/>
              </a:spcBef>
              <a:buClr>
                <a:srgbClr val="CF022B"/>
              </a:buClr>
              <a:buSzPct val="90000"/>
              <a:buFont typeface="Arial" panose="020B0604020202020204" pitchFamily="34" charset="0"/>
              <a:buNone/>
              <a:tabLst/>
              <a:defRPr lang="fr-FR" cap="all" normalizeH="0" baseline="0" smtClean="0">
                <a:solidFill>
                  <a:srgbClr val="CF022B"/>
                </a:solidFill>
                <a:latin typeface="+mj-lt"/>
                <a:ea typeface="+mj-ea"/>
                <a:cs typeface="+mj-cs"/>
              </a:defRPr>
            </a:lvl1pPr>
            <a:lvl2pPr marL="715963" indent="-242888">
              <a:spcBef>
                <a:spcPts val="411"/>
              </a:spcBef>
              <a:buClr>
                <a:schemeClr val="accent4"/>
              </a:buClr>
              <a:buSzPct val="100000"/>
              <a:buFont typeface="Wingdings" panose="05000000000000000000" pitchFamily="2" charset="2"/>
              <a:buChar char=""/>
              <a:tabLst/>
              <a:defRPr lang="fr-FR" smtClean="0"/>
            </a:lvl2pPr>
            <a:lvl3pPr marL="989013" marR="0" indent="-203200" defTabSz="725488" fontAlgn="auto">
              <a:lnSpc>
                <a:spcPct val="100000"/>
              </a:lnSpc>
              <a:spcBef>
                <a:spcPts val="411"/>
              </a:spcBef>
              <a:spcAft>
                <a:spcPts val="0"/>
              </a:spcAft>
              <a:buClrTx/>
              <a:buSzTx/>
              <a:buFont typeface="Calibri" panose="020F0502020204030204" pitchFamily="34" charset="0"/>
              <a:buChar char="‐"/>
              <a:tabLst/>
              <a:defRPr lang="fr-FR" sz="1600" i="0" baseline="0" smtClean="0"/>
            </a:lvl3pPr>
            <a:lvl4pPr marL="990600" indent="-206375">
              <a:spcBef>
                <a:spcPts val="0"/>
              </a:spcBef>
              <a:buFont typeface="Calibri" panose="020F0502020204030204" pitchFamily="34" charset="0"/>
              <a:buChar char="‐"/>
              <a:tabLst/>
              <a:defRPr lang="fr-FR" sz="1600" i="0" smtClean="0"/>
            </a:lvl4pPr>
            <a:lvl5pPr marL="985838" marR="0" indent="-198438" fontAlgn="auto">
              <a:lnSpc>
                <a:spcPct val="100000"/>
              </a:lnSpc>
              <a:spcBef>
                <a:spcPts val="0"/>
              </a:spcBef>
              <a:spcAft>
                <a:spcPts val="0"/>
              </a:spcAft>
              <a:buClrTx/>
              <a:buSzTx/>
              <a:buFont typeface="Calibri" panose="020F0502020204030204" pitchFamily="34" charset="0"/>
              <a:buChar char="‐"/>
              <a:tabLst/>
              <a:defRPr lang="en-GB" sz="1600" i="0"/>
            </a:lvl5pPr>
            <a:lvl6pPr marL="1079500" indent="-88900">
              <a:spcBef>
                <a:spcPct val="20000"/>
              </a:spcBef>
              <a:buFont typeface="Calibri" panose="020F0502020204030204" pitchFamily="34" charset="0"/>
              <a:buChar char="‐"/>
              <a:defRPr sz="1600"/>
            </a:lvl6pPr>
            <a:lvl7pPr marL="360000" indent="0">
              <a:spcBef>
                <a:spcPct val="20000"/>
              </a:spcBef>
              <a:buFont typeface="Calibri" panose="020F0502020204030204" pitchFamily="34" charset="0"/>
              <a:buChar char="‐"/>
              <a:defRPr sz="1600"/>
            </a:lvl7pPr>
            <a:lvl8pPr marL="3428245" indent="-228550">
              <a:spcBef>
                <a:spcPct val="20000"/>
              </a:spcBef>
              <a:buFont typeface="Arial" pitchFamily="34" charset="0"/>
              <a:buChar char="•"/>
              <a:defRPr sz="2000"/>
            </a:lvl8pPr>
            <a:lvl9pPr marL="3885345" indent="-228550">
              <a:spcBef>
                <a:spcPct val="20000"/>
              </a:spcBef>
              <a:buFont typeface="Arial" pitchFamily="34" charset="0"/>
              <a:buChar char="•"/>
              <a:defRPr sz="2000"/>
            </a:lvl9pPr>
          </a:lstStyle>
          <a:p>
            <a:r>
              <a:rPr lang="fr-FR" dirty="0"/>
              <a:t>Gestion de la connaissance</a:t>
            </a:r>
          </a:p>
        </p:txBody>
      </p:sp>
      <p:sp>
        <p:nvSpPr>
          <p:cNvPr id="28" name="Título 4"/>
          <p:cNvSpPr txBox="1">
            <a:spLocks/>
          </p:cNvSpPr>
          <p:nvPr/>
        </p:nvSpPr>
        <p:spPr bwMode="gray">
          <a:xfrm>
            <a:off x="582876" y="223995"/>
            <a:ext cx="6034031" cy="249410"/>
          </a:xfrm>
          <a:prstGeom prst="rect">
            <a:avLst/>
          </a:prstGeom>
        </p:spPr>
        <p:txBody>
          <a:bodyPr vert="horz" lIns="0" tIns="34283" rIns="0" bIns="34283" rtlCol="0" anchor="b">
            <a:noAutofit/>
          </a:bodyPr>
          <a:lstStyle>
            <a:lvl1pPr algn="l" defTabSz="914199" rtl="0" eaLnBrk="1" latinLnBrk="0" hangingPunct="1">
              <a:lnSpc>
                <a:spcPct val="90000"/>
              </a:lnSpc>
              <a:spcBef>
                <a:spcPct val="0"/>
              </a:spcBef>
              <a:buNone/>
              <a:defRPr sz="2200"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r-FR" sz="1650" dirty="0"/>
              <a:t>Centre de services Espagne</a:t>
            </a:r>
          </a:p>
        </p:txBody>
      </p:sp>
      <p:sp>
        <p:nvSpPr>
          <p:cNvPr id="25" name="Isosceles Triangle 12"/>
          <p:cNvSpPr/>
          <p:nvPr/>
        </p:nvSpPr>
        <p:spPr>
          <a:xfrm rot="8100000">
            <a:off x="4854358" y="1188834"/>
            <a:ext cx="129228" cy="11140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25 Imagen"/>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20984" y="132700"/>
            <a:ext cx="363188" cy="432000"/>
          </a:xfrm>
          <a:prstGeom prst="rect">
            <a:avLst/>
          </a:prstGeom>
        </p:spPr>
      </p:pic>
      <p:sp>
        <p:nvSpPr>
          <p:cNvPr id="29" name="Espace réservé du pied de page 2"/>
          <p:cNvSpPr txBox="1">
            <a:spLocks/>
          </p:cNvSpPr>
          <p:nvPr/>
        </p:nvSpPr>
        <p:spPr bwMode="gray">
          <a:xfrm>
            <a:off x="544439" y="4876800"/>
            <a:ext cx="3408363"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smtClean="0"/>
              <a:t>Centre de Services Espagne</a:t>
            </a:r>
            <a:endParaRPr lang="en-GB" dirty="0"/>
          </a:p>
        </p:txBody>
      </p:sp>
    </p:spTree>
    <p:extLst>
      <p:ext uri="{BB962C8B-B14F-4D97-AF65-F5344CB8AC3E}">
        <p14:creationId xmlns:p14="http://schemas.microsoft.com/office/powerpoint/2010/main" val="4245977199"/>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fr-FR" dirty="0" smtClean="0"/>
              <a:t>Centre de services Espagne</a:t>
            </a:r>
            <a:endParaRPr lang="fr-FR" dirty="0"/>
          </a:p>
        </p:txBody>
      </p:sp>
      <p:sp>
        <p:nvSpPr>
          <p:cNvPr id="3" name="Marcador de texto 2"/>
          <p:cNvSpPr>
            <a:spLocks noGrp="1"/>
          </p:cNvSpPr>
          <p:nvPr>
            <p:ph type="body" sz="quarter" idx="13"/>
          </p:nvPr>
        </p:nvSpPr>
        <p:spPr/>
        <p:txBody>
          <a:bodyPr/>
          <a:lstStyle/>
          <a:p>
            <a:r>
              <a:rPr lang="fr-FR" dirty="0" smtClean="0"/>
              <a:t>Industrialisation</a:t>
            </a:r>
            <a:endParaRPr lang="fr-FR" dirty="0"/>
          </a:p>
        </p:txBody>
      </p:sp>
      <p:sp>
        <p:nvSpPr>
          <p:cNvPr id="39953" name="Espace réservé du numéro de diapositive 2"/>
          <p:cNvSpPr>
            <a:spLocks noGrp="1"/>
          </p:cNvSpPr>
          <p:nvPr>
            <p:ph type="sldNum" sz="quarter" idx="1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557213" indent="-214313" eaLnBrk="0" hangingPunct="0">
              <a:defRPr>
                <a:solidFill>
                  <a:schemeClr val="tx1"/>
                </a:solidFill>
                <a:latin typeface="Arial" charset="0"/>
                <a:ea typeface="Arial" charset="0"/>
                <a:cs typeface="Arial" charset="0"/>
              </a:defRPr>
            </a:lvl2pPr>
            <a:lvl3pPr marL="857250" indent="-171450" eaLnBrk="0" hangingPunct="0">
              <a:defRPr>
                <a:solidFill>
                  <a:schemeClr val="tx1"/>
                </a:solidFill>
                <a:latin typeface="Arial" charset="0"/>
                <a:ea typeface="Arial" charset="0"/>
                <a:cs typeface="Arial" charset="0"/>
              </a:defRPr>
            </a:lvl3pPr>
            <a:lvl4pPr marL="1200150" indent="-171450" eaLnBrk="0" hangingPunct="0">
              <a:defRPr>
                <a:solidFill>
                  <a:schemeClr val="tx1"/>
                </a:solidFill>
                <a:latin typeface="Arial" charset="0"/>
                <a:ea typeface="Arial" charset="0"/>
                <a:cs typeface="Arial" charset="0"/>
              </a:defRPr>
            </a:lvl4pPr>
            <a:lvl5pPr marL="1543050" indent="-171450" eaLnBrk="0" hangingPunct="0">
              <a:defRPr>
                <a:solidFill>
                  <a:schemeClr val="tx1"/>
                </a:solidFill>
                <a:latin typeface="Arial" charset="0"/>
                <a:ea typeface="Arial" charset="0"/>
                <a:cs typeface="Arial" charset="0"/>
              </a:defRPr>
            </a:lvl5pPr>
            <a:lvl6pPr marL="1885950" indent="-171450" defTabSz="684610" eaLnBrk="0" fontAlgn="base" hangingPunct="0">
              <a:spcBef>
                <a:spcPct val="0"/>
              </a:spcBef>
              <a:spcAft>
                <a:spcPct val="0"/>
              </a:spcAft>
              <a:defRPr>
                <a:solidFill>
                  <a:schemeClr val="tx1"/>
                </a:solidFill>
                <a:latin typeface="Arial" charset="0"/>
                <a:ea typeface="Arial" charset="0"/>
                <a:cs typeface="Arial" charset="0"/>
              </a:defRPr>
            </a:lvl6pPr>
            <a:lvl7pPr marL="2228850" indent="-171450" defTabSz="684610" eaLnBrk="0" fontAlgn="base" hangingPunct="0">
              <a:spcBef>
                <a:spcPct val="0"/>
              </a:spcBef>
              <a:spcAft>
                <a:spcPct val="0"/>
              </a:spcAft>
              <a:defRPr>
                <a:solidFill>
                  <a:schemeClr val="tx1"/>
                </a:solidFill>
                <a:latin typeface="Arial" charset="0"/>
                <a:ea typeface="Arial" charset="0"/>
                <a:cs typeface="Arial" charset="0"/>
              </a:defRPr>
            </a:lvl7pPr>
            <a:lvl8pPr marL="2571750" indent="-171450" defTabSz="684610" eaLnBrk="0" fontAlgn="base" hangingPunct="0">
              <a:spcBef>
                <a:spcPct val="0"/>
              </a:spcBef>
              <a:spcAft>
                <a:spcPct val="0"/>
              </a:spcAft>
              <a:defRPr>
                <a:solidFill>
                  <a:schemeClr val="tx1"/>
                </a:solidFill>
                <a:latin typeface="Arial" charset="0"/>
                <a:ea typeface="Arial" charset="0"/>
                <a:cs typeface="Arial" charset="0"/>
              </a:defRPr>
            </a:lvl8pPr>
            <a:lvl9pPr marL="2914650" indent="-171450" defTabSz="68461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132DECF-1571-5F42-8EF4-CC2AE6BCCC50}" type="slidenum">
              <a:rPr lang="fr-FR" altLang="es-ES">
                <a:solidFill>
                  <a:srgbClr val="464646"/>
                </a:solidFill>
                <a:latin typeface="Calibri" charset="0"/>
              </a:rPr>
              <a:pPr eaLnBrk="1" hangingPunct="1"/>
              <a:t>23</a:t>
            </a:fld>
            <a:endParaRPr lang="fr-FR" altLang="es-ES">
              <a:solidFill>
                <a:srgbClr val="464646"/>
              </a:solidFill>
              <a:latin typeface="Calibri" charset="0"/>
            </a:endParaRPr>
          </a:p>
        </p:txBody>
      </p:sp>
      <p:sp>
        <p:nvSpPr>
          <p:cNvPr id="24" name="Espace réservé du pied de page 2"/>
          <p:cNvSpPr>
            <a:spLocks noGrp="1"/>
          </p:cNvSpPr>
          <p:nvPr>
            <p:ph type="ftr" sz="quarter" idx="4294967295"/>
          </p:nvPr>
        </p:nvSpPr>
        <p:spPr>
          <a:xfrm>
            <a:off x="544439" y="4876800"/>
            <a:ext cx="3408363" cy="122238"/>
          </a:xfrm>
        </p:spPr>
        <p:txBody>
          <a:bodyPr/>
          <a:lstStyle/>
          <a:p>
            <a:r>
              <a:rPr lang="fr-FR" dirty="0" smtClean="0"/>
              <a:t>Centre de Services Espagne</a:t>
            </a:r>
            <a:endParaRPr lang="en-GB" dirty="0"/>
          </a:p>
        </p:txBody>
      </p:sp>
      <p:pic>
        <p:nvPicPr>
          <p:cNvPr id="2" name="1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53012" y="152809"/>
            <a:ext cx="668767" cy="639002"/>
          </a:xfrm>
          <a:prstGeom prst="rect">
            <a:avLst/>
          </a:prstGeom>
        </p:spPr>
      </p:pic>
      <p:grpSp>
        <p:nvGrpSpPr>
          <p:cNvPr id="8" name="7 Grupo"/>
          <p:cNvGrpSpPr/>
          <p:nvPr/>
        </p:nvGrpSpPr>
        <p:grpSpPr>
          <a:xfrm>
            <a:off x="1638417" y="791811"/>
            <a:ext cx="5867168" cy="3994195"/>
            <a:chOff x="1020583" y="1127743"/>
            <a:chExt cx="7822890" cy="5325593"/>
          </a:xfrm>
        </p:grpSpPr>
        <p:grpSp>
          <p:nvGrpSpPr>
            <p:cNvPr id="15" name="14 Grupo"/>
            <p:cNvGrpSpPr/>
            <p:nvPr/>
          </p:nvGrpSpPr>
          <p:grpSpPr>
            <a:xfrm>
              <a:off x="1020583" y="1127743"/>
              <a:ext cx="7822890" cy="5325593"/>
              <a:chOff x="445934" y="1601563"/>
              <a:chExt cx="3406033" cy="1643693"/>
            </a:xfrm>
          </p:grpSpPr>
          <p:sp>
            <p:nvSpPr>
              <p:cNvPr id="16" name="Rectángulo redondeado 6"/>
              <p:cNvSpPr/>
              <p:nvPr/>
            </p:nvSpPr>
            <p:spPr>
              <a:xfrm>
                <a:off x="581366" y="1744918"/>
                <a:ext cx="3122414" cy="1500338"/>
              </a:xfrm>
              <a:prstGeom prst="roundRect">
                <a:avLst>
                  <a:gd name="adj" fmla="val 6609"/>
                </a:avLst>
              </a:prstGeom>
              <a:solidFill>
                <a:schemeClr val="bg1"/>
              </a:solidFill>
              <a:ln>
                <a:solidFill>
                  <a:srgbClr val="F2D6D7"/>
                </a:solidFill>
              </a:ln>
              <a:effectLst>
                <a:outerShdw blurRad="1778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4"/>
              <p:cNvSpPr/>
              <p:nvPr/>
            </p:nvSpPr>
            <p:spPr>
              <a:xfrm>
                <a:off x="445934" y="1601563"/>
                <a:ext cx="3406033" cy="151988"/>
              </a:xfrm>
              <a:prstGeom prst="rect">
                <a:avLst/>
              </a:prstGeom>
            </p:spPr>
            <p:txBody>
              <a:bodyPr wrap="square">
                <a:spAutoFit/>
              </a:bodyPr>
              <a:lstStyle/>
              <a:p>
                <a:pPr algn="ctr"/>
                <a:r>
                  <a:rPr lang="fr-FR" dirty="0">
                    <a:solidFill>
                      <a:schemeClr val="accent6"/>
                    </a:solidFill>
                  </a:rPr>
                  <a:t>Des méthodes et outils disponibles, au service des projets</a:t>
                </a:r>
              </a:p>
            </p:txBody>
          </p:sp>
        </p:grpSp>
        <p:grpSp>
          <p:nvGrpSpPr>
            <p:cNvPr id="6" name="5 Grupo"/>
            <p:cNvGrpSpPr/>
            <p:nvPr/>
          </p:nvGrpSpPr>
          <p:grpSpPr>
            <a:xfrm>
              <a:off x="4421931" y="1827462"/>
              <a:ext cx="3724475" cy="3529237"/>
              <a:chOff x="391730" y="3399415"/>
              <a:chExt cx="4133366" cy="3497951"/>
            </a:xfrm>
          </p:grpSpPr>
          <p:sp>
            <p:nvSpPr>
              <p:cNvPr id="20" name="Rectángulo redondeado 6"/>
              <p:cNvSpPr/>
              <p:nvPr/>
            </p:nvSpPr>
            <p:spPr>
              <a:xfrm>
                <a:off x="391730" y="3399415"/>
                <a:ext cx="4133366" cy="3497951"/>
              </a:xfrm>
              <a:prstGeom prst="roundRect">
                <a:avLst>
                  <a:gd name="adj" fmla="val 6609"/>
                </a:avLst>
              </a:prstGeom>
              <a:solidFill>
                <a:schemeClr val="bg1"/>
              </a:solidFill>
              <a:ln>
                <a:solidFill>
                  <a:srgbClr val="F2D6D7"/>
                </a:solidFill>
              </a:ln>
              <a:effectLst>
                <a:outerShdw blurRad="1778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5" name="4 Imagen"/>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2864" y="4022729"/>
                <a:ext cx="3835417" cy="2603266"/>
              </a:xfrm>
              <a:prstGeom prst="rect">
                <a:avLst/>
              </a:prstGeom>
            </p:spPr>
          </p:pic>
        </p:grpSp>
        <p:sp>
          <p:nvSpPr>
            <p:cNvPr id="25" name="AutoShape 33"/>
            <p:cNvSpPr>
              <a:spLocks noChangeArrowheads="1"/>
            </p:cNvSpPr>
            <p:nvPr/>
          </p:nvSpPr>
          <p:spPr bwMode="auto">
            <a:xfrm>
              <a:off x="5643513" y="1984757"/>
              <a:ext cx="1104075" cy="349923"/>
            </a:xfrm>
            <a:prstGeom prst="roundRect">
              <a:avLst>
                <a:gd name="adj" fmla="val 16667"/>
              </a:avLst>
            </a:prstGeom>
            <a:solidFill>
              <a:srgbClr val="FFFFFF">
                <a:alpha val="70195"/>
              </a:srgbClr>
            </a:solidFill>
            <a:ln w="12700" algn="ctr">
              <a:solidFill>
                <a:srgbClr val="969696"/>
              </a:solidFill>
              <a:round/>
              <a:headEnd type="none" w="sm" len="sm"/>
              <a:tailEnd type="none" w="sm" len="sm"/>
            </a:ln>
          </p:spPr>
          <p:txBody>
            <a:bodyPr lIns="0" tIns="27000" rIns="0" bIns="27000" anchor="ctr"/>
            <a:lstStyle/>
            <a:p>
              <a:pPr algn="ctr"/>
              <a:r>
                <a:rPr lang="fr-FR" sz="1200" dirty="0">
                  <a:solidFill>
                    <a:schemeClr val="accent6"/>
                  </a:solidFill>
                </a:rPr>
                <a:t>Outils</a:t>
              </a:r>
            </a:p>
          </p:txBody>
        </p:sp>
        <p:sp>
          <p:nvSpPr>
            <p:cNvPr id="26" name="AutoShape 33"/>
            <p:cNvSpPr>
              <a:spLocks noChangeArrowheads="1"/>
            </p:cNvSpPr>
            <p:nvPr/>
          </p:nvSpPr>
          <p:spPr bwMode="auto">
            <a:xfrm>
              <a:off x="3203848" y="3884174"/>
              <a:ext cx="1111928" cy="322690"/>
            </a:xfrm>
            <a:prstGeom prst="roundRect">
              <a:avLst>
                <a:gd name="adj" fmla="val 16667"/>
              </a:avLst>
            </a:prstGeom>
            <a:solidFill>
              <a:srgbClr val="CF022B"/>
            </a:solidFill>
            <a:ln w="12700" algn="ctr">
              <a:solidFill>
                <a:srgbClr val="969696"/>
              </a:solidFill>
              <a:round/>
              <a:headEnd type="none" w="sm" len="sm"/>
              <a:tailEnd type="none" w="sm" len="sm"/>
            </a:ln>
            <a:effectLst/>
            <a:scene3d>
              <a:camera prst="orthographicFront"/>
              <a:lightRig rig="threePt" dir="t"/>
            </a:scene3d>
            <a:sp3d>
              <a:bevelT/>
            </a:sp3d>
          </p:spPr>
          <p:txBody>
            <a:bodyPr lIns="27000" tIns="54000" rIns="27000" bIns="54000" anchor="ctr"/>
            <a:lstStyle/>
            <a:p>
              <a:pPr algn="ctr">
                <a:defRPr/>
              </a:pPr>
              <a:r>
                <a:rPr lang="fr-FR" sz="750" b="1">
                  <a:solidFill>
                    <a:schemeClr val="bg1"/>
                  </a:solidFill>
                </a:rPr>
                <a:t>Pilotage</a:t>
              </a:r>
            </a:p>
          </p:txBody>
        </p:sp>
        <p:sp>
          <p:nvSpPr>
            <p:cNvPr id="27" name="AutoShape 33"/>
            <p:cNvSpPr>
              <a:spLocks noChangeArrowheads="1"/>
            </p:cNvSpPr>
            <p:nvPr/>
          </p:nvSpPr>
          <p:spPr bwMode="auto">
            <a:xfrm>
              <a:off x="3203848" y="3383765"/>
              <a:ext cx="1111928" cy="322690"/>
            </a:xfrm>
            <a:prstGeom prst="roundRect">
              <a:avLst>
                <a:gd name="adj" fmla="val 16667"/>
              </a:avLst>
            </a:prstGeom>
            <a:solidFill>
              <a:srgbClr val="CF022B"/>
            </a:solidFill>
            <a:ln w="12700" algn="ctr">
              <a:solidFill>
                <a:srgbClr val="969696"/>
              </a:solidFill>
              <a:round/>
              <a:headEnd type="none" w="sm" len="sm"/>
              <a:tailEnd type="none" w="sm" len="sm"/>
            </a:ln>
            <a:effectLst/>
            <a:scene3d>
              <a:camera prst="orthographicFront"/>
              <a:lightRig rig="threePt" dir="t"/>
            </a:scene3d>
            <a:sp3d>
              <a:bevelT/>
            </a:sp3d>
          </p:spPr>
          <p:txBody>
            <a:bodyPr lIns="27000" tIns="54000" rIns="27000" bIns="54000" anchor="ctr"/>
            <a:lstStyle/>
            <a:p>
              <a:pPr algn="ctr">
                <a:defRPr/>
              </a:pPr>
              <a:r>
                <a:rPr lang="fr-FR" sz="750" b="1">
                  <a:solidFill>
                    <a:schemeClr val="bg1"/>
                  </a:solidFill>
                </a:rPr>
                <a:t>Qualité</a:t>
              </a:r>
            </a:p>
          </p:txBody>
        </p:sp>
        <p:sp>
          <p:nvSpPr>
            <p:cNvPr id="28" name="AutoShape 33"/>
            <p:cNvSpPr>
              <a:spLocks noChangeArrowheads="1"/>
            </p:cNvSpPr>
            <p:nvPr/>
          </p:nvSpPr>
          <p:spPr bwMode="auto">
            <a:xfrm>
              <a:off x="3203848" y="2420888"/>
              <a:ext cx="1111928" cy="322692"/>
            </a:xfrm>
            <a:prstGeom prst="roundRect">
              <a:avLst>
                <a:gd name="adj" fmla="val 16667"/>
              </a:avLst>
            </a:prstGeom>
            <a:solidFill>
              <a:srgbClr val="CF022B"/>
            </a:solidFill>
            <a:ln w="12700" algn="ctr">
              <a:solidFill>
                <a:srgbClr val="969696"/>
              </a:solidFill>
              <a:round/>
              <a:headEnd type="none" w="sm" len="sm"/>
              <a:tailEnd type="none" w="sm" len="sm"/>
            </a:ln>
            <a:effectLst/>
            <a:scene3d>
              <a:camera prst="orthographicFront"/>
              <a:lightRig rig="threePt" dir="t"/>
            </a:scene3d>
            <a:sp3d>
              <a:bevelT/>
            </a:sp3d>
          </p:spPr>
          <p:txBody>
            <a:bodyPr lIns="27000" tIns="54000" rIns="27000" bIns="54000" anchor="ctr"/>
            <a:lstStyle/>
            <a:p>
              <a:pPr algn="ctr">
                <a:defRPr/>
              </a:pPr>
              <a:r>
                <a:rPr lang="fr-FR" sz="750" b="1" dirty="0">
                  <a:solidFill>
                    <a:schemeClr val="bg1"/>
                  </a:solidFill>
                </a:rPr>
                <a:t>Ingénierie</a:t>
              </a:r>
            </a:p>
          </p:txBody>
        </p:sp>
        <p:sp>
          <p:nvSpPr>
            <p:cNvPr id="29" name="AutoShape 33"/>
            <p:cNvSpPr>
              <a:spLocks noChangeArrowheads="1"/>
            </p:cNvSpPr>
            <p:nvPr/>
          </p:nvSpPr>
          <p:spPr bwMode="auto">
            <a:xfrm>
              <a:off x="3203848" y="2878165"/>
              <a:ext cx="1111928" cy="322692"/>
            </a:xfrm>
            <a:prstGeom prst="roundRect">
              <a:avLst>
                <a:gd name="adj" fmla="val 16667"/>
              </a:avLst>
            </a:prstGeom>
            <a:solidFill>
              <a:srgbClr val="CF022B"/>
            </a:solidFill>
            <a:ln w="12700" algn="ctr">
              <a:solidFill>
                <a:srgbClr val="969696"/>
              </a:solidFill>
              <a:round/>
              <a:headEnd type="none" w="sm" len="sm"/>
              <a:tailEnd type="none" w="sm" len="sm"/>
            </a:ln>
            <a:effectLst/>
            <a:scene3d>
              <a:camera prst="orthographicFront"/>
              <a:lightRig rig="threePt" dir="t"/>
            </a:scene3d>
            <a:sp3d>
              <a:bevelT/>
            </a:sp3d>
          </p:spPr>
          <p:txBody>
            <a:bodyPr lIns="27000" tIns="54000" rIns="27000" bIns="54000" anchor="ctr"/>
            <a:lstStyle/>
            <a:p>
              <a:pPr algn="ctr">
                <a:defRPr/>
              </a:pPr>
              <a:r>
                <a:rPr lang="fr-FR" sz="750" b="1">
                  <a:solidFill>
                    <a:schemeClr val="bg1"/>
                  </a:solidFill>
                </a:rPr>
                <a:t>Test</a:t>
              </a:r>
            </a:p>
          </p:txBody>
        </p:sp>
        <p:sp>
          <p:nvSpPr>
            <p:cNvPr id="30" name="AutoShape 33"/>
            <p:cNvSpPr>
              <a:spLocks noChangeArrowheads="1"/>
            </p:cNvSpPr>
            <p:nvPr/>
          </p:nvSpPr>
          <p:spPr bwMode="auto">
            <a:xfrm>
              <a:off x="3224953" y="4341449"/>
              <a:ext cx="1111928" cy="322692"/>
            </a:xfrm>
            <a:prstGeom prst="roundRect">
              <a:avLst>
                <a:gd name="adj" fmla="val 16667"/>
              </a:avLst>
            </a:prstGeom>
            <a:solidFill>
              <a:srgbClr val="CF022B"/>
            </a:solidFill>
            <a:ln w="12700" algn="ctr">
              <a:solidFill>
                <a:srgbClr val="969696"/>
              </a:solidFill>
              <a:round/>
              <a:headEnd type="none" w="sm" len="sm"/>
              <a:tailEnd type="none" w="sm" len="sm"/>
            </a:ln>
            <a:effectLst/>
            <a:scene3d>
              <a:camera prst="orthographicFront"/>
              <a:lightRig rig="threePt" dir="t"/>
            </a:scene3d>
            <a:sp3d>
              <a:bevelT/>
            </a:sp3d>
          </p:spPr>
          <p:txBody>
            <a:bodyPr lIns="27000" tIns="54000" rIns="27000" bIns="54000" anchor="ctr"/>
            <a:lstStyle/>
            <a:p>
              <a:pPr algn="ctr">
                <a:defRPr/>
              </a:pPr>
              <a:r>
                <a:rPr lang="fr-FR" sz="750" b="1" dirty="0">
                  <a:solidFill>
                    <a:schemeClr val="bg1"/>
                  </a:solidFill>
                </a:rPr>
                <a:t>Collaboratif</a:t>
              </a:r>
            </a:p>
          </p:txBody>
        </p:sp>
        <p:grpSp>
          <p:nvGrpSpPr>
            <p:cNvPr id="7" name="6 Grupo"/>
            <p:cNvGrpSpPr/>
            <p:nvPr/>
          </p:nvGrpSpPr>
          <p:grpSpPr>
            <a:xfrm>
              <a:off x="1732606" y="1841501"/>
              <a:ext cx="1327226" cy="3424496"/>
              <a:chOff x="1637507" y="1841501"/>
              <a:chExt cx="1327226" cy="3424496"/>
            </a:xfrm>
          </p:grpSpPr>
          <p:sp>
            <p:nvSpPr>
              <p:cNvPr id="31" name="Rectángulo redondeado 6"/>
              <p:cNvSpPr/>
              <p:nvPr/>
            </p:nvSpPr>
            <p:spPr>
              <a:xfrm>
                <a:off x="1637507" y="1841501"/>
                <a:ext cx="1327226" cy="3424496"/>
              </a:xfrm>
              <a:prstGeom prst="roundRect">
                <a:avLst>
                  <a:gd name="adj" fmla="val 6609"/>
                </a:avLst>
              </a:prstGeom>
              <a:solidFill>
                <a:schemeClr val="bg1"/>
              </a:solidFill>
              <a:ln>
                <a:solidFill>
                  <a:srgbClr val="F2D6D7"/>
                </a:solidFill>
              </a:ln>
              <a:effectLst>
                <a:outerShdw blurRad="1778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AutoShape 33"/>
              <p:cNvSpPr>
                <a:spLocks noChangeArrowheads="1"/>
              </p:cNvSpPr>
              <p:nvPr/>
            </p:nvSpPr>
            <p:spPr bwMode="auto">
              <a:xfrm>
                <a:off x="1800434" y="1988840"/>
                <a:ext cx="899358" cy="349923"/>
              </a:xfrm>
              <a:prstGeom prst="roundRect">
                <a:avLst>
                  <a:gd name="adj" fmla="val 16667"/>
                </a:avLst>
              </a:prstGeom>
              <a:solidFill>
                <a:srgbClr val="FFFFFF">
                  <a:alpha val="70195"/>
                </a:srgbClr>
              </a:solidFill>
              <a:ln w="12700" algn="ctr">
                <a:solidFill>
                  <a:srgbClr val="969696"/>
                </a:solidFill>
                <a:round/>
                <a:headEnd type="none" w="sm" len="sm"/>
                <a:tailEnd type="none" w="sm" len="sm"/>
              </a:ln>
            </p:spPr>
            <p:txBody>
              <a:bodyPr lIns="27000" tIns="54000" rIns="27000" bIns="54000" anchor="ctr"/>
              <a:lstStyle/>
              <a:p>
                <a:pPr algn="ctr"/>
                <a:r>
                  <a:rPr lang="fr-FR" sz="1200" dirty="0">
                    <a:solidFill>
                      <a:schemeClr val="accent6"/>
                    </a:solidFill>
                  </a:rPr>
                  <a:t>Méthode</a:t>
                </a:r>
              </a:p>
            </p:txBody>
          </p:sp>
          <p:pic>
            <p:nvPicPr>
              <p:cNvPr id="34" name="33 Imagen"/>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62275" y="2420888"/>
                <a:ext cx="909525" cy="392670"/>
              </a:xfrm>
              <a:prstGeom prst="rect">
                <a:avLst/>
              </a:prstGeom>
            </p:spPr>
          </p:pic>
          <p:sp>
            <p:nvSpPr>
              <p:cNvPr id="37" name="Rectángulo redondeado 6"/>
              <p:cNvSpPr/>
              <p:nvPr/>
            </p:nvSpPr>
            <p:spPr>
              <a:xfrm>
                <a:off x="1901048" y="2861836"/>
                <a:ext cx="798744" cy="1689237"/>
              </a:xfrm>
              <a:prstGeom prst="roundRect">
                <a:avLst>
                  <a:gd name="adj" fmla="val 6609"/>
                </a:avLst>
              </a:prstGeom>
              <a:solidFill>
                <a:schemeClr val="bg1"/>
              </a:solidFill>
              <a:ln>
                <a:solidFill>
                  <a:srgbClr val="F2D6D7"/>
                </a:solidFill>
              </a:ln>
              <a:effectLst>
                <a:outerShdw blurRad="1778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2" name="31 Imagen"/>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06958" y="2977218"/>
                <a:ext cx="620826" cy="361337"/>
              </a:xfrm>
              <a:prstGeom prst="rect">
                <a:avLst/>
              </a:prstGeom>
            </p:spPr>
          </p:pic>
          <p:pic>
            <p:nvPicPr>
              <p:cNvPr id="35"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985999" y="3483974"/>
                <a:ext cx="620827" cy="450132"/>
              </a:xfrm>
              <a:prstGeom prst="rect">
                <a:avLst/>
              </a:prstGeom>
              <a:solidFill>
                <a:schemeClr val="bg1"/>
              </a:solidFill>
              <a:ln w="9525">
                <a:noFill/>
                <a:miter lim="800000"/>
                <a:headEnd/>
                <a:tailEnd/>
              </a:ln>
              <a:effectLst/>
              <a:extLst/>
            </p:spPr>
          </p:pic>
          <p:pic>
            <p:nvPicPr>
              <p:cNvPr id="36" name="Picture 2" descr="D:\Documents and Settings\dBeaume\Bureau\Modèles graphiques\5 - Pictogrammes\Logos\logo-cmmi.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021263" y="4008639"/>
                <a:ext cx="573888" cy="450132"/>
              </a:xfrm>
              <a:prstGeom prst="rect">
                <a:avLst/>
              </a:prstGeom>
              <a:solidFill>
                <a:schemeClr val="bg1"/>
              </a:solidFill>
              <a:ln w="9525">
                <a:noFill/>
                <a:miter lim="800000"/>
                <a:headEnd/>
                <a:tailEnd/>
              </a:ln>
              <a:effectLst/>
              <a:extLst/>
            </p:spPr>
          </p:pic>
        </p:grpSp>
        <p:grpSp>
          <p:nvGrpSpPr>
            <p:cNvPr id="10" name="9 Grupo"/>
            <p:cNvGrpSpPr/>
            <p:nvPr/>
          </p:nvGrpSpPr>
          <p:grpSpPr>
            <a:xfrm>
              <a:off x="2118160" y="5085184"/>
              <a:ext cx="5622192" cy="1224136"/>
              <a:chOff x="1723013" y="4377460"/>
              <a:chExt cx="6025383" cy="2075876"/>
            </a:xfrm>
          </p:grpSpPr>
          <p:grpSp>
            <p:nvGrpSpPr>
              <p:cNvPr id="11" name="10 Grupo"/>
              <p:cNvGrpSpPr/>
              <p:nvPr/>
            </p:nvGrpSpPr>
            <p:grpSpPr>
              <a:xfrm>
                <a:off x="1723013" y="4377460"/>
                <a:ext cx="6025383" cy="2075876"/>
                <a:chOff x="1886996" y="4697795"/>
                <a:chExt cx="6788940" cy="2075876"/>
              </a:xfrm>
            </p:grpSpPr>
            <p:sp>
              <p:nvSpPr>
                <p:cNvPr id="13" name="Rectángulo redondeado 6"/>
                <p:cNvSpPr/>
                <p:nvPr/>
              </p:nvSpPr>
              <p:spPr>
                <a:xfrm>
                  <a:off x="1886996" y="4697795"/>
                  <a:ext cx="6788940" cy="2028258"/>
                </a:xfrm>
                <a:prstGeom prst="roundRect">
                  <a:avLst>
                    <a:gd name="adj" fmla="val 6609"/>
                  </a:avLst>
                </a:prstGeom>
                <a:solidFill>
                  <a:schemeClr val="bg1"/>
                </a:solidFill>
                <a:ln>
                  <a:solidFill>
                    <a:srgbClr val="F2D6D7"/>
                  </a:solidFill>
                </a:ln>
                <a:effectLst>
                  <a:outerShdw blurRad="1778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Imagen 9" descr="image002"/>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2107925" y="5180971"/>
                  <a:ext cx="6394107" cy="15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AutoShape 33"/>
              <p:cNvSpPr>
                <a:spLocks noChangeArrowheads="1"/>
              </p:cNvSpPr>
              <p:nvPr/>
            </p:nvSpPr>
            <p:spPr bwMode="auto">
              <a:xfrm>
                <a:off x="2809364" y="4509119"/>
                <a:ext cx="3704279" cy="349923"/>
              </a:xfrm>
              <a:prstGeom prst="roundRect">
                <a:avLst>
                  <a:gd name="adj" fmla="val 16667"/>
                </a:avLst>
              </a:prstGeom>
              <a:solidFill>
                <a:srgbClr val="FFFFFF">
                  <a:alpha val="70195"/>
                </a:srgbClr>
              </a:solidFill>
              <a:ln w="12700" algn="ctr">
                <a:solidFill>
                  <a:srgbClr val="969696"/>
                </a:solidFill>
                <a:round/>
                <a:headEnd type="none" w="sm" len="sm"/>
                <a:tailEnd type="none" w="sm" len="sm"/>
              </a:ln>
            </p:spPr>
            <p:txBody>
              <a:bodyPr lIns="27000" tIns="54000" rIns="27000" bIns="54000" anchor="ctr"/>
              <a:lstStyle/>
              <a:p>
                <a:pPr algn="ctr"/>
                <a:r>
                  <a:rPr lang="fr-FR" sz="1200" dirty="0" err="1">
                    <a:solidFill>
                      <a:schemeClr val="accent6"/>
                    </a:solidFill>
                  </a:rPr>
                  <a:t>Process</a:t>
                </a:r>
                <a:r>
                  <a:rPr lang="fr-FR" sz="1200" dirty="0">
                    <a:solidFill>
                      <a:schemeClr val="accent6"/>
                    </a:solidFill>
                  </a:rPr>
                  <a:t> itératif et incrémental maîtrisé</a:t>
                </a:r>
              </a:p>
            </p:txBody>
          </p:sp>
        </p:grpSp>
      </p:grpSp>
    </p:spTree>
    <p:extLst>
      <p:ext uri="{BB962C8B-B14F-4D97-AF65-F5344CB8AC3E}">
        <p14:creationId xmlns:p14="http://schemas.microsoft.com/office/powerpoint/2010/main" val="2715327836"/>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7 Rectángulo"/>
          <p:cNvSpPr/>
          <p:nvPr/>
        </p:nvSpPr>
        <p:spPr>
          <a:xfrm>
            <a:off x="3034595" y="2625756"/>
            <a:ext cx="2113469" cy="1552326"/>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900" b="1" dirty="0" err="1">
                <a:solidFill>
                  <a:schemeClr val="bg1"/>
                </a:solidFill>
              </a:rPr>
              <a:t>Industrialisation</a:t>
            </a:r>
            <a:endParaRPr lang="es-ES_tradnl" sz="788" b="1" dirty="0">
              <a:solidFill>
                <a:schemeClr val="bg1"/>
              </a:solidFill>
            </a:endParaRPr>
          </a:p>
          <a:p>
            <a:pPr algn="ctr"/>
            <a:endParaRPr lang="es-ES_tradnl" sz="788" b="1" dirty="0">
              <a:solidFill>
                <a:schemeClr val="bg1"/>
              </a:solidFill>
            </a:endParaRPr>
          </a:p>
          <a:p>
            <a:pPr algn="ctr"/>
            <a:r>
              <a:rPr lang="es-ES_tradnl" sz="788" b="1" dirty="0">
                <a:solidFill>
                  <a:schemeClr val="bg1"/>
                </a:solidFill>
              </a:rPr>
              <a:t>DID : </a:t>
            </a:r>
            <a:r>
              <a:rPr lang="es-ES_tradnl" sz="788" b="1" dirty="0">
                <a:solidFill>
                  <a:srgbClr val="FFFF00"/>
                </a:solidFill>
              </a:rPr>
              <a:t>Pascal Trassy</a:t>
            </a:r>
          </a:p>
          <a:p>
            <a:pPr marL="48221" lvl="1" algn="ctr"/>
            <a:r>
              <a:rPr lang="es-ES_tradnl" sz="788" b="1" dirty="0" err="1">
                <a:solidFill>
                  <a:schemeClr val="bg1"/>
                </a:solidFill>
              </a:rPr>
              <a:t>Sécurité</a:t>
            </a:r>
            <a:r>
              <a:rPr lang="es-ES_tradnl" sz="788" b="1" dirty="0">
                <a:solidFill>
                  <a:schemeClr val="bg1"/>
                </a:solidFill>
              </a:rPr>
              <a:t> : </a:t>
            </a:r>
            <a:r>
              <a:rPr lang="es-ES_tradnl" sz="788" b="1" dirty="0">
                <a:solidFill>
                  <a:srgbClr val="FFFF00"/>
                </a:solidFill>
              </a:rPr>
              <a:t>Monica de la </a:t>
            </a:r>
            <a:r>
              <a:rPr lang="es-ES_tradnl" sz="788" b="1" dirty="0" err="1">
                <a:solidFill>
                  <a:srgbClr val="FFFF00"/>
                </a:solidFill>
              </a:rPr>
              <a:t>Huerga</a:t>
            </a:r>
            <a:endParaRPr lang="es-ES_tradnl" sz="788" b="1" dirty="0">
              <a:solidFill>
                <a:srgbClr val="FFFF00"/>
              </a:solidFill>
            </a:endParaRPr>
          </a:p>
          <a:p>
            <a:pPr marL="48221" lvl="1" algn="ctr"/>
            <a:r>
              <a:rPr lang="es-ES_tradnl" sz="788" b="1" dirty="0" err="1">
                <a:solidFill>
                  <a:schemeClr val="bg1"/>
                </a:solidFill>
              </a:rPr>
              <a:t>Certifications</a:t>
            </a:r>
            <a:r>
              <a:rPr lang="es-ES_tradnl" sz="788" b="1" dirty="0">
                <a:solidFill>
                  <a:schemeClr val="bg1"/>
                </a:solidFill>
              </a:rPr>
              <a:t> : </a:t>
            </a:r>
            <a:r>
              <a:rPr lang="es-ES_tradnl" sz="788" b="1" dirty="0">
                <a:solidFill>
                  <a:srgbClr val="FFFF00"/>
                </a:solidFill>
              </a:rPr>
              <a:t>Pilar Pulido</a:t>
            </a:r>
          </a:p>
          <a:p>
            <a:pPr marL="48221" lvl="1" algn="ctr"/>
            <a:r>
              <a:rPr lang="es-ES_tradnl" sz="788" b="1" dirty="0" err="1">
                <a:solidFill>
                  <a:schemeClr val="bg1"/>
                </a:solidFill>
              </a:rPr>
              <a:t>Relais</a:t>
            </a:r>
            <a:r>
              <a:rPr lang="es-ES_tradnl" sz="788" b="1" dirty="0">
                <a:solidFill>
                  <a:schemeClr val="bg1"/>
                </a:solidFill>
              </a:rPr>
              <a:t> </a:t>
            </a:r>
            <a:r>
              <a:rPr lang="es-ES_tradnl" sz="788" b="1" dirty="0" err="1">
                <a:solidFill>
                  <a:schemeClr val="bg1"/>
                </a:solidFill>
              </a:rPr>
              <a:t>sites</a:t>
            </a:r>
            <a:r>
              <a:rPr lang="es-ES_tradnl" sz="788" b="1" dirty="0">
                <a:solidFill>
                  <a:schemeClr val="bg1"/>
                </a:solidFill>
              </a:rPr>
              <a:t> : </a:t>
            </a:r>
            <a:r>
              <a:rPr lang="es-ES_tradnl" sz="788" b="1" dirty="0">
                <a:solidFill>
                  <a:srgbClr val="FFFF00"/>
                </a:solidFill>
              </a:rPr>
              <a:t>I. </a:t>
            </a:r>
            <a:r>
              <a:rPr lang="es-ES_tradnl" sz="788" b="1" dirty="0" err="1">
                <a:solidFill>
                  <a:srgbClr val="FFFF00"/>
                </a:solidFill>
              </a:rPr>
              <a:t>Domenech</a:t>
            </a:r>
            <a:r>
              <a:rPr lang="es-ES_tradnl" sz="788" b="1" dirty="0">
                <a:solidFill>
                  <a:srgbClr val="FFFF00"/>
                </a:solidFill>
              </a:rPr>
              <a:t>/V. </a:t>
            </a:r>
            <a:r>
              <a:rPr lang="es-ES_tradnl" sz="788" b="1" dirty="0" err="1">
                <a:solidFill>
                  <a:srgbClr val="FFFF00"/>
                </a:solidFill>
              </a:rPr>
              <a:t>Tobarra</a:t>
            </a:r>
            <a:endParaRPr lang="es-ES_tradnl" sz="788" b="1" dirty="0">
              <a:solidFill>
                <a:srgbClr val="FFFF00"/>
              </a:solidFill>
            </a:endParaRPr>
          </a:p>
          <a:p>
            <a:pPr marL="48221" lvl="1" algn="ctr"/>
            <a:endParaRPr lang="es-ES_tradnl" sz="788" b="1" dirty="0">
              <a:solidFill>
                <a:schemeClr val="bg1"/>
              </a:solidFill>
            </a:endParaRPr>
          </a:p>
          <a:p>
            <a:pPr marL="48221" lvl="1" algn="ctr"/>
            <a:r>
              <a:rPr lang="es-ES_tradnl" sz="788" b="1" dirty="0">
                <a:solidFill>
                  <a:schemeClr val="bg1"/>
                </a:solidFill>
              </a:rPr>
              <a:t>RQP :  </a:t>
            </a:r>
            <a:r>
              <a:rPr lang="es-ES_tradnl" sz="788" b="1" dirty="0">
                <a:solidFill>
                  <a:srgbClr val="FFFF00"/>
                </a:solidFill>
              </a:rPr>
              <a:t>Jose Miguel Rodriguez</a:t>
            </a:r>
          </a:p>
          <a:p>
            <a:pPr marL="48221" lvl="1" algn="ctr"/>
            <a:endParaRPr lang="es-ES_tradnl" sz="788" b="1" dirty="0">
              <a:solidFill>
                <a:schemeClr val="bg1"/>
              </a:solidFill>
            </a:endParaRPr>
          </a:p>
          <a:p>
            <a:pPr marL="48221" lvl="1" algn="ctr"/>
            <a:r>
              <a:rPr lang="es-ES_tradnl" sz="788" b="1" dirty="0">
                <a:solidFill>
                  <a:schemeClr val="bg1"/>
                </a:solidFill>
              </a:rPr>
              <a:t>RPC </a:t>
            </a:r>
            <a:r>
              <a:rPr lang="es-ES_tradnl" sz="788" b="1" dirty="0" err="1">
                <a:solidFill>
                  <a:schemeClr val="bg1"/>
                </a:solidFill>
              </a:rPr>
              <a:t>Technique</a:t>
            </a:r>
            <a:r>
              <a:rPr lang="es-ES_tradnl" sz="788" b="1" dirty="0">
                <a:solidFill>
                  <a:schemeClr val="bg1"/>
                </a:solidFill>
              </a:rPr>
              <a:t> :  </a:t>
            </a:r>
            <a:r>
              <a:rPr lang="es-ES_tradnl" sz="788" b="1" dirty="0">
                <a:solidFill>
                  <a:srgbClr val="FFFF00"/>
                </a:solidFill>
              </a:rPr>
              <a:t>Jorge Rodriguez</a:t>
            </a:r>
          </a:p>
          <a:p>
            <a:pPr marL="48221" lvl="1" algn="ctr"/>
            <a:r>
              <a:rPr lang="es-ES_tradnl" sz="788" b="1" dirty="0">
                <a:solidFill>
                  <a:schemeClr val="bg1"/>
                </a:solidFill>
              </a:rPr>
              <a:t>RPC </a:t>
            </a:r>
            <a:r>
              <a:rPr lang="es-ES_tradnl" sz="788" b="1" dirty="0" err="1">
                <a:solidFill>
                  <a:schemeClr val="bg1"/>
                </a:solidFill>
              </a:rPr>
              <a:t>Fonctionnel</a:t>
            </a:r>
            <a:r>
              <a:rPr lang="es-ES_tradnl" sz="788" b="1" dirty="0">
                <a:solidFill>
                  <a:schemeClr val="bg1"/>
                </a:solidFill>
              </a:rPr>
              <a:t> : </a:t>
            </a:r>
            <a:r>
              <a:rPr lang="es-ES_tradnl" sz="788" b="1" dirty="0">
                <a:solidFill>
                  <a:srgbClr val="FFFF00"/>
                </a:solidFill>
              </a:rPr>
              <a:t>Frederic Plenevaux</a:t>
            </a:r>
            <a:endParaRPr lang="es-ES" sz="788" b="1" dirty="0">
              <a:solidFill>
                <a:srgbClr val="FFFF00"/>
              </a:solidFill>
            </a:endParaRPr>
          </a:p>
        </p:txBody>
      </p:sp>
      <p:sp>
        <p:nvSpPr>
          <p:cNvPr id="26" name="8 Rectángulo"/>
          <p:cNvSpPr/>
          <p:nvPr/>
        </p:nvSpPr>
        <p:spPr>
          <a:xfrm>
            <a:off x="5760591" y="2625756"/>
            <a:ext cx="2051769" cy="1110714"/>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900" b="1" dirty="0" err="1">
                <a:solidFill>
                  <a:schemeClr val="bg1"/>
                </a:solidFill>
              </a:rPr>
              <a:t>Ressources</a:t>
            </a:r>
            <a:r>
              <a:rPr lang="es-ES_tradnl" sz="900" b="1" dirty="0">
                <a:solidFill>
                  <a:schemeClr val="bg1"/>
                </a:solidFill>
              </a:rPr>
              <a:t> </a:t>
            </a:r>
            <a:r>
              <a:rPr lang="es-ES_tradnl" sz="900" b="1" dirty="0" err="1">
                <a:solidFill>
                  <a:schemeClr val="bg1"/>
                </a:solidFill>
              </a:rPr>
              <a:t>Humaines</a:t>
            </a:r>
            <a:endParaRPr lang="es-ES_tradnl" sz="900" b="1" dirty="0">
              <a:solidFill>
                <a:schemeClr val="bg1"/>
              </a:solidFill>
            </a:endParaRPr>
          </a:p>
          <a:p>
            <a:pPr algn="ctr"/>
            <a:endParaRPr lang="es-ES_tradnl" sz="788" b="1" dirty="0">
              <a:solidFill>
                <a:schemeClr val="bg1"/>
              </a:solidFill>
            </a:endParaRPr>
          </a:p>
          <a:p>
            <a:pPr algn="ctr"/>
            <a:r>
              <a:rPr lang="es-ES_tradnl" sz="788" b="1" dirty="0">
                <a:solidFill>
                  <a:schemeClr val="bg1"/>
                </a:solidFill>
              </a:rPr>
              <a:t>DORH: </a:t>
            </a:r>
            <a:r>
              <a:rPr lang="es-ES_tradnl" sz="788" b="1" dirty="0">
                <a:solidFill>
                  <a:srgbClr val="FFFF00"/>
                </a:solidFill>
              </a:rPr>
              <a:t>Rafael Carreño</a:t>
            </a:r>
          </a:p>
          <a:p>
            <a:pPr algn="ctr" defTabSz="100906"/>
            <a:r>
              <a:rPr lang="es-ES_tradnl" sz="788" b="1" dirty="0">
                <a:solidFill>
                  <a:schemeClr val="bg1"/>
                </a:solidFill>
              </a:rPr>
              <a:t>	</a:t>
            </a:r>
            <a:r>
              <a:rPr lang="es-ES_tradnl" sz="788" b="1" dirty="0">
                <a:solidFill>
                  <a:srgbClr val="FFFF00"/>
                </a:solidFill>
              </a:rPr>
              <a:t>Rafael Lozano </a:t>
            </a:r>
            <a:r>
              <a:rPr lang="es-ES_tradnl" sz="788" b="1" dirty="0">
                <a:solidFill>
                  <a:schemeClr val="bg1"/>
                </a:solidFill>
              </a:rPr>
              <a:t>(RRH)</a:t>
            </a:r>
          </a:p>
          <a:p>
            <a:pPr algn="ctr" defTabSz="100906"/>
            <a:r>
              <a:rPr lang="es-ES_tradnl" sz="788" b="1" dirty="0">
                <a:solidFill>
                  <a:schemeClr val="bg1"/>
                </a:solidFill>
              </a:rPr>
              <a:t>	</a:t>
            </a:r>
            <a:r>
              <a:rPr lang="es-ES_tradnl" sz="788" b="1" dirty="0">
                <a:solidFill>
                  <a:srgbClr val="FFFF00"/>
                </a:solidFill>
              </a:rPr>
              <a:t>Yolanda </a:t>
            </a:r>
            <a:r>
              <a:rPr lang="es-ES_tradnl" sz="788" b="1" dirty="0" err="1">
                <a:solidFill>
                  <a:srgbClr val="FFFF00"/>
                </a:solidFill>
              </a:rPr>
              <a:t>Rotellar</a:t>
            </a:r>
            <a:r>
              <a:rPr lang="es-ES_tradnl" sz="788" b="1" dirty="0">
                <a:solidFill>
                  <a:srgbClr val="FFFF00"/>
                </a:solidFill>
              </a:rPr>
              <a:t> </a:t>
            </a:r>
            <a:r>
              <a:rPr lang="es-ES_tradnl" sz="788" b="1" dirty="0">
                <a:solidFill>
                  <a:schemeClr val="bg1"/>
                </a:solidFill>
              </a:rPr>
              <a:t>(RRH)</a:t>
            </a:r>
          </a:p>
          <a:p>
            <a:pPr algn="ctr"/>
            <a:endParaRPr lang="es-ES_tradnl" sz="788" b="1" dirty="0">
              <a:solidFill>
                <a:schemeClr val="bg1"/>
              </a:solidFill>
            </a:endParaRPr>
          </a:p>
          <a:p>
            <a:pPr algn="ctr"/>
            <a:r>
              <a:rPr lang="es-ES_tradnl" sz="788" b="1" i="1" dirty="0" err="1" smtClean="0">
                <a:solidFill>
                  <a:schemeClr val="bg1"/>
                </a:solidFill>
              </a:rPr>
              <a:t>Recrutement</a:t>
            </a:r>
            <a:endParaRPr lang="es-ES_tradnl" sz="788" b="1" dirty="0">
              <a:solidFill>
                <a:schemeClr val="bg1"/>
              </a:solidFill>
            </a:endParaRPr>
          </a:p>
          <a:p>
            <a:pPr algn="ctr"/>
            <a:endParaRPr lang="es-ES_tradnl" sz="788" b="1" dirty="0">
              <a:solidFill>
                <a:schemeClr val="bg1"/>
              </a:solidFill>
            </a:endParaRPr>
          </a:p>
        </p:txBody>
      </p:sp>
      <p:sp>
        <p:nvSpPr>
          <p:cNvPr id="28" name="9 Rectángulo"/>
          <p:cNvSpPr/>
          <p:nvPr/>
        </p:nvSpPr>
        <p:spPr>
          <a:xfrm>
            <a:off x="539552" y="3676737"/>
            <a:ext cx="1953965" cy="479189"/>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900" b="1" dirty="0" err="1">
                <a:solidFill>
                  <a:schemeClr val="bg1"/>
                </a:solidFill>
              </a:rPr>
              <a:t>Communautés</a:t>
            </a:r>
            <a:endParaRPr lang="es-ES_tradnl" sz="788" b="1" dirty="0">
              <a:solidFill>
                <a:schemeClr val="bg1"/>
              </a:solidFill>
            </a:endParaRPr>
          </a:p>
        </p:txBody>
      </p:sp>
      <p:sp>
        <p:nvSpPr>
          <p:cNvPr id="29" name="10 Rectángulo"/>
          <p:cNvSpPr/>
          <p:nvPr/>
        </p:nvSpPr>
        <p:spPr>
          <a:xfrm>
            <a:off x="5760591" y="3896955"/>
            <a:ext cx="2051769" cy="258971"/>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900" b="1" dirty="0">
                <a:solidFill>
                  <a:schemeClr val="bg1"/>
                </a:solidFill>
              </a:rPr>
              <a:t>Managers de </a:t>
            </a:r>
            <a:r>
              <a:rPr lang="es-ES_tradnl" sz="900" b="1" dirty="0" err="1">
                <a:solidFill>
                  <a:schemeClr val="bg1"/>
                </a:solidFill>
              </a:rPr>
              <a:t>Proximité</a:t>
            </a:r>
            <a:endParaRPr lang="es-ES_tradnl" sz="900" b="1" dirty="0">
              <a:solidFill>
                <a:schemeClr val="bg1"/>
              </a:solidFill>
            </a:endParaRPr>
          </a:p>
        </p:txBody>
      </p:sp>
      <p:sp>
        <p:nvSpPr>
          <p:cNvPr id="31" name="11 Rectángulo"/>
          <p:cNvSpPr/>
          <p:nvPr/>
        </p:nvSpPr>
        <p:spPr>
          <a:xfrm>
            <a:off x="2147096" y="1015270"/>
            <a:ext cx="3888432" cy="1084089"/>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1013" b="1" dirty="0" err="1">
                <a:solidFill>
                  <a:schemeClr val="bg1"/>
                </a:solidFill>
              </a:rPr>
              <a:t>Direction</a:t>
            </a:r>
            <a:r>
              <a:rPr lang="es-ES_tradnl" sz="1013" b="1" dirty="0">
                <a:solidFill>
                  <a:schemeClr val="bg1"/>
                </a:solidFill>
              </a:rPr>
              <a:t> CSE</a:t>
            </a:r>
          </a:p>
          <a:p>
            <a:pPr algn="ctr"/>
            <a:r>
              <a:rPr lang="es-ES_tradnl" sz="788" b="1" dirty="0" err="1">
                <a:solidFill>
                  <a:schemeClr val="bg1"/>
                </a:solidFill>
              </a:rPr>
              <a:t>Directeur</a:t>
            </a:r>
            <a:r>
              <a:rPr lang="es-ES_tradnl" sz="788" b="1" dirty="0">
                <a:solidFill>
                  <a:schemeClr val="bg1"/>
                </a:solidFill>
              </a:rPr>
              <a:t> : </a:t>
            </a:r>
            <a:r>
              <a:rPr lang="es-ES_tradnl" sz="788" b="1" dirty="0">
                <a:solidFill>
                  <a:srgbClr val="FFFF00"/>
                </a:solidFill>
              </a:rPr>
              <a:t>Roberto Dubon  </a:t>
            </a:r>
            <a:r>
              <a:rPr lang="es-ES_tradnl" sz="788" b="1" dirty="0">
                <a:solidFill>
                  <a:schemeClr val="bg1"/>
                </a:solidFill>
              </a:rPr>
              <a:t>/ </a:t>
            </a:r>
            <a:r>
              <a:rPr lang="es-ES_tradnl" sz="788" b="1" dirty="0" err="1">
                <a:solidFill>
                  <a:schemeClr val="bg1"/>
                </a:solidFill>
              </a:rPr>
              <a:t>Adjoint</a:t>
            </a:r>
            <a:r>
              <a:rPr lang="es-ES_tradnl" sz="788" b="1" dirty="0">
                <a:solidFill>
                  <a:schemeClr val="bg1"/>
                </a:solidFill>
              </a:rPr>
              <a:t> : </a:t>
            </a:r>
            <a:r>
              <a:rPr lang="es-ES_tradnl" sz="788" b="1" dirty="0">
                <a:solidFill>
                  <a:srgbClr val="FFFF00"/>
                </a:solidFill>
              </a:rPr>
              <a:t>Mathieu Mayer</a:t>
            </a:r>
          </a:p>
        </p:txBody>
      </p:sp>
      <p:sp>
        <p:nvSpPr>
          <p:cNvPr id="32" name="12 Rectángulo"/>
          <p:cNvSpPr/>
          <p:nvPr/>
        </p:nvSpPr>
        <p:spPr>
          <a:xfrm>
            <a:off x="6598337" y="1232782"/>
            <a:ext cx="2078119" cy="631610"/>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900" b="1" dirty="0" err="1">
                <a:solidFill>
                  <a:schemeClr val="bg1"/>
                </a:solidFill>
              </a:rPr>
              <a:t>Relation</a:t>
            </a:r>
            <a:r>
              <a:rPr lang="es-ES_tradnl" sz="900" b="1" dirty="0">
                <a:solidFill>
                  <a:schemeClr val="bg1"/>
                </a:solidFill>
              </a:rPr>
              <a:t> </a:t>
            </a:r>
            <a:r>
              <a:rPr lang="es-ES_tradnl" sz="900" b="1" dirty="0" err="1">
                <a:solidFill>
                  <a:schemeClr val="bg1"/>
                </a:solidFill>
              </a:rPr>
              <a:t>BUs</a:t>
            </a:r>
            <a:r>
              <a:rPr lang="es-ES_tradnl" sz="900" b="1" dirty="0">
                <a:solidFill>
                  <a:schemeClr val="bg1"/>
                </a:solidFill>
              </a:rPr>
              <a:t> </a:t>
            </a:r>
            <a:r>
              <a:rPr lang="es-ES_tradnl" sz="900" b="1" dirty="0" err="1">
                <a:solidFill>
                  <a:schemeClr val="bg1"/>
                </a:solidFill>
              </a:rPr>
              <a:t>Nearshore</a:t>
            </a:r>
            <a:endParaRPr lang="es-ES_tradnl" sz="900" b="1" dirty="0">
              <a:solidFill>
                <a:schemeClr val="bg1"/>
              </a:solidFill>
            </a:endParaRPr>
          </a:p>
          <a:p>
            <a:pPr algn="ctr"/>
            <a:endParaRPr lang="es-ES_tradnl" sz="788" b="1" dirty="0">
              <a:solidFill>
                <a:schemeClr val="bg1"/>
              </a:solidFill>
            </a:endParaRPr>
          </a:p>
          <a:p>
            <a:pPr algn="ctr"/>
            <a:r>
              <a:rPr lang="es-ES_tradnl" sz="788" b="1" dirty="0">
                <a:solidFill>
                  <a:srgbClr val="FFFF00"/>
                </a:solidFill>
              </a:rPr>
              <a:t>Philippe Hery</a:t>
            </a:r>
            <a:endParaRPr lang="es-ES" sz="788" b="1" dirty="0">
              <a:solidFill>
                <a:srgbClr val="FFFF00"/>
              </a:solidFill>
            </a:endParaRPr>
          </a:p>
        </p:txBody>
      </p:sp>
      <p:cxnSp>
        <p:nvCxnSpPr>
          <p:cNvPr id="37" name="13 Conector recto"/>
          <p:cNvCxnSpPr>
            <a:stCxn id="31" idx="3"/>
            <a:endCxn id="32" idx="1"/>
          </p:cNvCxnSpPr>
          <p:nvPr/>
        </p:nvCxnSpPr>
        <p:spPr>
          <a:xfrm flipV="1">
            <a:off x="6035528" y="1548587"/>
            <a:ext cx="562809" cy="8728"/>
          </a:xfrm>
          <a:prstGeom prst="line">
            <a:avLst/>
          </a:prstGeom>
          <a:ln w="19050">
            <a:solidFill>
              <a:srgbClr val="CF022B"/>
            </a:solidFill>
            <a:prstDash val="dash"/>
          </a:ln>
        </p:spPr>
        <p:style>
          <a:lnRef idx="1">
            <a:schemeClr val="accent1"/>
          </a:lnRef>
          <a:fillRef idx="0">
            <a:schemeClr val="accent1"/>
          </a:fillRef>
          <a:effectRef idx="0">
            <a:schemeClr val="accent1"/>
          </a:effectRef>
          <a:fontRef idx="minor">
            <a:schemeClr val="tx1"/>
          </a:fontRef>
        </p:style>
      </p:cxnSp>
      <p:cxnSp>
        <p:nvCxnSpPr>
          <p:cNvPr id="46" name="17 Conector recto"/>
          <p:cNvCxnSpPr>
            <a:stCxn id="26" idx="2"/>
            <a:endCxn id="29" idx="0"/>
          </p:cNvCxnSpPr>
          <p:nvPr/>
        </p:nvCxnSpPr>
        <p:spPr>
          <a:xfrm>
            <a:off x="6786476" y="3736470"/>
            <a:ext cx="0" cy="160485"/>
          </a:xfrm>
          <a:prstGeom prst="line">
            <a:avLst/>
          </a:prstGeom>
          <a:ln w="19050">
            <a:solidFill>
              <a:srgbClr val="CF022B"/>
            </a:solidFill>
            <a:prstDash val="dash"/>
          </a:ln>
        </p:spPr>
        <p:style>
          <a:lnRef idx="1">
            <a:schemeClr val="accent1"/>
          </a:lnRef>
          <a:fillRef idx="0">
            <a:schemeClr val="accent1"/>
          </a:fillRef>
          <a:effectRef idx="0">
            <a:schemeClr val="accent1"/>
          </a:effectRef>
          <a:fontRef idx="minor">
            <a:schemeClr val="tx1"/>
          </a:fontRef>
        </p:style>
      </p:cxnSp>
      <p:sp>
        <p:nvSpPr>
          <p:cNvPr id="47" name="18 Rectángulo"/>
          <p:cNvSpPr/>
          <p:nvPr/>
        </p:nvSpPr>
        <p:spPr>
          <a:xfrm>
            <a:off x="2123728" y="1574164"/>
            <a:ext cx="1193843" cy="292268"/>
          </a:xfrm>
          <a:prstGeom prst="rect">
            <a:avLst/>
          </a:prstGeom>
          <a:solidFill>
            <a:srgbClr val="CF022B">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788" b="1" dirty="0">
                <a:solidFill>
                  <a:schemeClr val="bg1"/>
                </a:solidFill>
              </a:rPr>
              <a:t>Responsable </a:t>
            </a:r>
            <a:r>
              <a:rPr lang="es-ES_tradnl" sz="788" b="1" dirty="0" err="1">
                <a:solidFill>
                  <a:schemeClr val="bg1"/>
                </a:solidFill>
              </a:rPr>
              <a:t>site</a:t>
            </a:r>
            <a:r>
              <a:rPr lang="es-ES_tradnl" sz="788" b="1" dirty="0">
                <a:solidFill>
                  <a:schemeClr val="bg1"/>
                </a:solidFill>
              </a:rPr>
              <a:t> MAD</a:t>
            </a:r>
          </a:p>
          <a:p>
            <a:pPr algn="ctr"/>
            <a:r>
              <a:rPr lang="es-ES_tradnl" sz="788" b="1" dirty="0">
                <a:solidFill>
                  <a:srgbClr val="FFFF00"/>
                </a:solidFill>
              </a:rPr>
              <a:t>Nicolas Preget </a:t>
            </a:r>
            <a:r>
              <a:rPr lang="es-ES_tradnl" sz="788" b="1" dirty="0">
                <a:solidFill>
                  <a:schemeClr val="bg1"/>
                </a:solidFill>
              </a:rPr>
              <a:t>   </a:t>
            </a:r>
          </a:p>
          <a:p>
            <a:pPr algn="ctr"/>
            <a:endParaRPr lang="es-ES_tradnl" sz="788" b="1" dirty="0">
              <a:solidFill>
                <a:schemeClr val="bg1"/>
              </a:solidFill>
            </a:endParaRPr>
          </a:p>
        </p:txBody>
      </p:sp>
      <p:sp>
        <p:nvSpPr>
          <p:cNvPr id="48" name="19 Rectángulo"/>
          <p:cNvSpPr/>
          <p:nvPr/>
        </p:nvSpPr>
        <p:spPr>
          <a:xfrm>
            <a:off x="3419872" y="1574164"/>
            <a:ext cx="1147042" cy="292268"/>
          </a:xfrm>
          <a:prstGeom prst="rect">
            <a:avLst/>
          </a:prstGeom>
          <a:solidFill>
            <a:srgbClr val="CF022B">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788" b="1" dirty="0">
                <a:solidFill>
                  <a:schemeClr val="bg1"/>
                </a:solidFill>
              </a:rPr>
              <a:t>Responsable </a:t>
            </a:r>
            <a:r>
              <a:rPr lang="es-ES_tradnl" sz="788" b="1" dirty="0" err="1">
                <a:solidFill>
                  <a:schemeClr val="bg1"/>
                </a:solidFill>
              </a:rPr>
              <a:t>site</a:t>
            </a:r>
            <a:r>
              <a:rPr lang="es-ES_tradnl" sz="788" b="1" dirty="0">
                <a:solidFill>
                  <a:schemeClr val="bg1"/>
                </a:solidFill>
              </a:rPr>
              <a:t> VLC</a:t>
            </a:r>
          </a:p>
          <a:p>
            <a:pPr algn="ctr"/>
            <a:r>
              <a:rPr lang="es-ES_tradnl" sz="788" b="1" dirty="0">
                <a:solidFill>
                  <a:srgbClr val="FFFF00"/>
                </a:solidFill>
              </a:rPr>
              <a:t>Cristina Pons</a:t>
            </a:r>
            <a:r>
              <a:rPr lang="es-ES_tradnl" sz="788" b="1" dirty="0">
                <a:solidFill>
                  <a:schemeClr val="bg1"/>
                </a:solidFill>
              </a:rPr>
              <a:t>    </a:t>
            </a:r>
          </a:p>
          <a:p>
            <a:pPr algn="ctr"/>
            <a:endParaRPr lang="es-ES_tradnl" sz="788" b="1" dirty="0">
              <a:solidFill>
                <a:schemeClr val="bg1"/>
              </a:solidFill>
            </a:endParaRPr>
          </a:p>
        </p:txBody>
      </p:sp>
      <p:sp>
        <p:nvSpPr>
          <p:cNvPr id="49" name="20 Rectángulo"/>
          <p:cNvSpPr/>
          <p:nvPr/>
        </p:nvSpPr>
        <p:spPr>
          <a:xfrm>
            <a:off x="3030120" y="4299996"/>
            <a:ext cx="4782240" cy="486000"/>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900" b="1" dirty="0">
                <a:solidFill>
                  <a:schemeClr val="bg1"/>
                </a:solidFill>
              </a:rPr>
              <a:t>Managers de </a:t>
            </a:r>
            <a:r>
              <a:rPr lang="es-ES_tradnl" sz="900" b="1" dirty="0" err="1">
                <a:solidFill>
                  <a:schemeClr val="bg1"/>
                </a:solidFill>
              </a:rPr>
              <a:t>domaine</a:t>
            </a:r>
            <a:endParaRPr lang="es-ES_tradnl" sz="900" b="1" dirty="0">
              <a:solidFill>
                <a:schemeClr val="bg1"/>
              </a:solidFill>
            </a:endParaRPr>
          </a:p>
          <a:p>
            <a:pPr algn="ctr"/>
            <a:r>
              <a:rPr lang="es-ES_tradnl" sz="788" b="1" dirty="0" err="1">
                <a:solidFill>
                  <a:schemeClr val="bg1"/>
                </a:solidFill>
              </a:rPr>
              <a:t>Organisation</a:t>
            </a:r>
            <a:r>
              <a:rPr lang="es-ES_tradnl" sz="788" b="1" dirty="0">
                <a:solidFill>
                  <a:schemeClr val="bg1"/>
                </a:solidFill>
              </a:rPr>
              <a:t> </a:t>
            </a:r>
            <a:r>
              <a:rPr lang="es-ES_tradnl" sz="788" b="1" dirty="0" err="1">
                <a:solidFill>
                  <a:schemeClr val="bg1"/>
                </a:solidFill>
              </a:rPr>
              <a:t>sectorielle</a:t>
            </a:r>
            <a:endParaRPr lang="es-ES" sz="788" b="1" dirty="0">
              <a:solidFill>
                <a:schemeClr val="bg1"/>
              </a:solidFill>
            </a:endParaRPr>
          </a:p>
        </p:txBody>
      </p:sp>
      <p:sp>
        <p:nvSpPr>
          <p:cNvPr id="58" name="37 Rectángulo"/>
          <p:cNvSpPr/>
          <p:nvPr/>
        </p:nvSpPr>
        <p:spPr>
          <a:xfrm>
            <a:off x="4669216" y="1574164"/>
            <a:ext cx="1140154" cy="292268"/>
          </a:xfrm>
          <a:prstGeom prst="rect">
            <a:avLst/>
          </a:prstGeom>
          <a:solidFill>
            <a:srgbClr val="CF022B">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788" b="1" dirty="0">
                <a:solidFill>
                  <a:schemeClr val="bg1"/>
                </a:solidFill>
              </a:rPr>
              <a:t>Responsable </a:t>
            </a:r>
            <a:r>
              <a:rPr lang="es-ES_tradnl" sz="788" b="1" dirty="0" err="1">
                <a:solidFill>
                  <a:schemeClr val="bg1"/>
                </a:solidFill>
              </a:rPr>
              <a:t>site</a:t>
            </a:r>
            <a:r>
              <a:rPr lang="es-ES_tradnl" sz="788" b="1" dirty="0">
                <a:solidFill>
                  <a:schemeClr val="bg1"/>
                </a:solidFill>
              </a:rPr>
              <a:t> BCN</a:t>
            </a:r>
          </a:p>
          <a:p>
            <a:pPr algn="ctr"/>
            <a:r>
              <a:rPr lang="es-ES_tradnl" sz="788" b="1" dirty="0">
                <a:solidFill>
                  <a:srgbClr val="FFFF00"/>
                </a:solidFill>
              </a:rPr>
              <a:t>David Gillot</a:t>
            </a:r>
          </a:p>
          <a:p>
            <a:pPr algn="ctr"/>
            <a:endParaRPr lang="es-ES_tradnl" sz="788" b="1" dirty="0">
              <a:solidFill>
                <a:schemeClr val="bg1"/>
              </a:solidFill>
            </a:endParaRPr>
          </a:p>
        </p:txBody>
      </p:sp>
      <p:sp>
        <p:nvSpPr>
          <p:cNvPr id="34" name="9 Rectángulo"/>
          <p:cNvSpPr/>
          <p:nvPr/>
        </p:nvSpPr>
        <p:spPr>
          <a:xfrm>
            <a:off x="539552" y="2628457"/>
            <a:ext cx="1953767" cy="584546"/>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ES_tradnl" sz="900" b="1" dirty="0" err="1">
                <a:solidFill>
                  <a:schemeClr val="bg1"/>
                </a:solidFill>
              </a:rPr>
              <a:t>Respons</a:t>
            </a:r>
            <a:r>
              <a:rPr lang="es-ES_tradnl" sz="900" b="1" dirty="0">
                <a:solidFill>
                  <a:schemeClr val="bg1"/>
                </a:solidFill>
              </a:rPr>
              <a:t>. </a:t>
            </a:r>
            <a:r>
              <a:rPr lang="es-ES_tradnl" sz="900" b="1" dirty="0" err="1">
                <a:solidFill>
                  <a:schemeClr val="bg1"/>
                </a:solidFill>
              </a:rPr>
              <a:t>Offres</a:t>
            </a:r>
            <a:endParaRPr lang="es-ES_tradnl" sz="900" b="1" dirty="0">
              <a:solidFill>
                <a:schemeClr val="bg1"/>
              </a:solidFill>
            </a:endParaRPr>
          </a:p>
          <a:p>
            <a:pPr algn="ctr"/>
            <a:endParaRPr lang="es-ES_tradnl" sz="788" b="1" dirty="0">
              <a:solidFill>
                <a:schemeClr val="bg1"/>
              </a:solidFill>
            </a:endParaRPr>
          </a:p>
          <a:p>
            <a:pPr algn="ctr"/>
            <a:r>
              <a:rPr lang="es-ES_tradnl" sz="788" b="1" dirty="0">
                <a:solidFill>
                  <a:schemeClr val="bg1"/>
                </a:solidFill>
              </a:rPr>
              <a:t>Digital/Agile : </a:t>
            </a:r>
            <a:r>
              <a:rPr lang="es-ES_tradnl" sz="788" b="1" dirty="0">
                <a:solidFill>
                  <a:srgbClr val="FFFF00"/>
                </a:solidFill>
              </a:rPr>
              <a:t>Alejandro </a:t>
            </a:r>
            <a:r>
              <a:rPr lang="es-ES_tradnl" sz="788" b="1" dirty="0" err="1">
                <a:solidFill>
                  <a:srgbClr val="FFFF00"/>
                </a:solidFill>
              </a:rPr>
              <a:t>Verdú</a:t>
            </a:r>
            <a:r>
              <a:rPr lang="es-ES_tradnl" sz="788" b="1" dirty="0">
                <a:solidFill>
                  <a:srgbClr val="FFFF00"/>
                </a:solidFill>
              </a:rPr>
              <a:t> </a:t>
            </a:r>
          </a:p>
          <a:p>
            <a:pPr algn="ctr" defTabSz="350937"/>
            <a:r>
              <a:rPr lang="es-ES_tradnl" sz="788" b="1" dirty="0" err="1">
                <a:solidFill>
                  <a:schemeClr val="bg1"/>
                </a:solidFill>
              </a:rPr>
              <a:t>Testing</a:t>
            </a:r>
            <a:r>
              <a:rPr lang="es-ES_tradnl" sz="788" b="1" dirty="0">
                <a:solidFill>
                  <a:schemeClr val="bg1"/>
                </a:solidFill>
              </a:rPr>
              <a:t> : </a:t>
            </a:r>
            <a:r>
              <a:rPr lang="es-ES_tradnl" sz="788" b="1" dirty="0">
                <a:solidFill>
                  <a:srgbClr val="FFFF00"/>
                </a:solidFill>
              </a:rPr>
              <a:t>Françoise Acevedo</a:t>
            </a:r>
          </a:p>
        </p:txBody>
      </p:sp>
      <p:sp>
        <p:nvSpPr>
          <p:cNvPr id="35" name="Título 64"/>
          <p:cNvSpPr>
            <a:spLocks noGrp="1"/>
          </p:cNvSpPr>
          <p:nvPr>
            <p:ph type="title"/>
          </p:nvPr>
        </p:nvSpPr>
        <p:spPr/>
        <p:txBody>
          <a:bodyPr/>
          <a:lstStyle/>
          <a:p>
            <a:r>
              <a:rPr lang="fr-FR" dirty="0" err="1" smtClean="0"/>
              <a:t>ORGANISAtion</a:t>
            </a:r>
            <a:r>
              <a:rPr lang="fr-FR" dirty="0" smtClean="0"/>
              <a:t> 2017</a:t>
            </a:r>
            <a:endParaRPr lang="fr-FR" dirty="0"/>
          </a:p>
        </p:txBody>
      </p:sp>
      <p:sp>
        <p:nvSpPr>
          <p:cNvPr id="36" name="4 Marcador de número de diapositiva"/>
          <p:cNvSpPr>
            <a:spLocks noGrp="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C70B86-6993-4B75-B379-022C018F248E}" type="slidenum">
              <a:rPr lang="fr-FR" altLang="fr-FR"/>
              <a:pPr/>
              <a:t>24</a:t>
            </a:fld>
            <a:endParaRPr lang="fr-FR" altLang="fr-FR" dirty="0"/>
          </a:p>
        </p:txBody>
      </p:sp>
      <p:cxnSp>
        <p:nvCxnSpPr>
          <p:cNvPr id="84" name="17 Conector recto"/>
          <p:cNvCxnSpPr/>
          <p:nvPr/>
        </p:nvCxnSpPr>
        <p:spPr>
          <a:xfrm>
            <a:off x="2512775" y="3939902"/>
            <a:ext cx="536801" cy="0"/>
          </a:xfrm>
          <a:prstGeom prst="line">
            <a:avLst/>
          </a:prstGeom>
          <a:ln w="19050">
            <a:solidFill>
              <a:srgbClr val="CF022B"/>
            </a:solidFill>
            <a:prstDash val="dash"/>
          </a:ln>
        </p:spPr>
        <p:style>
          <a:lnRef idx="1">
            <a:schemeClr val="accent1"/>
          </a:lnRef>
          <a:fillRef idx="0">
            <a:schemeClr val="accent1"/>
          </a:fillRef>
          <a:effectRef idx="0">
            <a:schemeClr val="accent1"/>
          </a:effectRef>
          <a:fontRef idx="minor">
            <a:schemeClr val="tx1"/>
          </a:fontRef>
        </p:style>
      </p:cxnSp>
      <p:cxnSp>
        <p:nvCxnSpPr>
          <p:cNvPr id="3" name="Conector angular 2"/>
          <p:cNvCxnSpPr>
            <a:stCxn id="31" idx="2"/>
            <a:endCxn id="26" idx="0"/>
          </p:cNvCxnSpPr>
          <p:nvPr/>
        </p:nvCxnSpPr>
        <p:spPr>
          <a:xfrm rot="16200000" flipH="1">
            <a:off x="5175696" y="1014975"/>
            <a:ext cx="526397" cy="2695164"/>
          </a:xfrm>
          <a:prstGeom prst="bentConnector3">
            <a:avLst>
              <a:gd name="adj1" fmla="val 50000"/>
            </a:avLst>
          </a:prstGeom>
          <a:ln>
            <a:headEnd type="oval" w="med" len="med"/>
            <a:tailEnd type="oval" w="med" len="med"/>
          </a:ln>
        </p:spPr>
        <p:style>
          <a:lnRef idx="3">
            <a:schemeClr val="accent2"/>
          </a:lnRef>
          <a:fillRef idx="0">
            <a:schemeClr val="accent2"/>
          </a:fillRef>
          <a:effectRef idx="2">
            <a:schemeClr val="accent2"/>
          </a:effectRef>
          <a:fontRef idx="minor">
            <a:schemeClr val="tx1"/>
          </a:fontRef>
        </p:style>
      </p:cxnSp>
      <p:cxnSp>
        <p:nvCxnSpPr>
          <p:cNvPr id="27" name="Conector angular 26"/>
          <p:cNvCxnSpPr>
            <a:stCxn id="31" idx="2"/>
            <a:endCxn id="25" idx="0"/>
          </p:cNvCxnSpPr>
          <p:nvPr/>
        </p:nvCxnSpPr>
        <p:spPr>
          <a:xfrm rot="16200000" flipH="1">
            <a:off x="3828123" y="2362548"/>
            <a:ext cx="526397" cy="18"/>
          </a:xfrm>
          <a:prstGeom prst="bentConnector3">
            <a:avLst>
              <a:gd name="adj1" fmla="val 50000"/>
            </a:avLst>
          </a:prstGeom>
          <a:ln>
            <a:headEnd type="oval" w="med" len="med"/>
            <a:tailEnd type="oval" w="med" len="med"/>
          </a:ln>
        </p:spPr>
        <p:style>
          <a:lnRef idx="3">
            <a:schemeClr val="accent2"/>
          </a:lnRef>
          <a:fillRef idx="0">
            <a:schemeClr val="accent2"/>
          </a:fillRef>
          <a:effectRef idx="2">
            <a:schemeClr val="accent2"/>
          </a:effectRef>
          <a:fontRef idx="minor">
            <a:schemeClr val="tx1"/>
          </a:fontRef>
        </p:style>
      </p:cxnSp>
      <p:cxnSp>
        <p:nvCxnSpPr>
          <p:cNvPr id="30" name="Conector angular 29"/>
          <p:cNvCxnSpPr>
            <a:stCxn id="31" idx="2"/>
            <a:endCxn id="34" idx="0"/>
          </p:cNvCxnSpPr>
          <p:nvPr/>
        </p:nvCxnSpPr>
        <p:spPr>
          <a:xfrm rot="5400000">
            <a:off x="2539325" y="1076470"/>
            <a:ext cx="529098" cy="2574876"/>
          </a:xfrm>
          <a:prstGeom prst="bentConnector3">
            <a:avLst>
              <a:gd name="adj1" fmla="val 50000"/>
            </a:avLst>
          </a:prstGeom>
          <a:ln>
            <a:headEnd type="oval" w="med" len="med"/>
            <a:tailEnd type="oval" w="med" len="med"/>
          </a:ln>
        </p:spPr>
        <p:style>
          <a:lnRef idx="3">
            <a:schemeClr val="accent2"/>
          </a:lnRef>
          <a:fillRef idx="0">
            <a:schemeClr val="accent2"/>
          </a:fillRef>
          <a:effectRef idx="2">
            <a:schemeClr val="accent2"/>
          </a:effectRef>
          <a:fontRef idx="minor">
            <a:schemeClr val="tx1"/>
          </a:fontRef>
        </p:style>
      </p:cxnSp>
      <p:pic>
        <p:nvPicPr>
          <p:cNvPr id="5" name="Imagen 4"/>
          <p:cNvPicPr>
            <a:picLocks noChangeAspect="1"/>
          </p:cNvPicPr>
          <p:nvPr/>
        </p:nvPicPr>
        <p:blipFill>
          <a:blip r:embed="rId3"/>
          <a:stretch>
            <a:fillRect/>
          </a:stretch>
        </p:blipFill>
        <p:spPr>
          <a:xfrm flipH="1">
            <a:off x="2699792" y="4209192"/>
            <a:ext cx="660653" cy="49549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3"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3276426424"/>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7 Rectángulo"/>
          <p:cNvSpPr/>
          <p:nvPr/>
        </p:nvSpPr>
        <p:spPr>
          <a:xfrm>
            <a:off x="3559190" y="2625756"/>
            <a:ext cx="2113469" cy="1552326"/>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900" b="1" dirty="0" err="1">
                <a:solidFill>
                  <a:schemeClr val="bg1"/>
                </a:solidFill>
              </a:rPr>
              <a:t>Industrialisation</a:t>
            </a:r>
            <a:endParaRPr lang="es-ES_tradnl" sz="788" b="1" dirty="0">
              <a:solidFill>
                <a:schemeClr val="bg1"/>
              </a:solidFill>
            </a:endParaRPr>
          </a:p>
          <a:p>
            <a:pPr algn="ctr"/>
            <a:endParaRPr lang="es-ES_tradnl" sz="788" b="1" dirty="0">
              <a:solidFill>
                <a:schemeClr val="bg1"/>
              </a:solidFill>
            </a:endParaRPr>
          </a:p>
          <a:p>
            <a:pPr algn="ctr"/>
            <a:r>
              <a:rPr lang="es-ES_tradnl" sz="788" b="1" dirty="0">
                <a:solidFill>
                  <a:schemeClr val="bg1"/>
                </a:solidFill>
              </a:rPr>
              <a:t>DID: </a:t>
            </a:r>
            <a:r>
              <a:rPr lang="es-ES_tradnl" sz="788" b="1" dirty="0">
                <a:solidFill>
                  <a:schemeClr val="accent6">
                    <a:lumMod val="60000"/>
                    <a:lumOff val="40000"/>
                  </a:schemeClr>
                </a:solidFill>
              </a:rPr>
              <a:t>Pascal Trassy</a:t>
            </a:r>
          </a:p>
          <a:p>
            <a:pPr marL="48221" lvl="1" algn="ctr"/>
            <a:r>
              <a:rPr lang="es-ES_tradnl" sz="788" b="1" dirty="0" err="1">
                <a:solidFill>
                  <a:schemeClr val="bg1"/>
                </a:solidFill>
              </a:rPr>
              <a:t>Sécurité</a:t>
            </a:r>
            <a:r>
              <a:rPr lang="es-ES_tradnl" sz="788" b="1" dirty="0">
                <a:solidFill>
                  <a:schemeClr val="bg1"/>
                </a:solidFill>
              </a:rPr>
              <a:t>: </a:t>
            </a:r>
            <a:r>
              <a:rPr lang="es-ES_tradnl" sz="788" b="1" dirty="0">
                <a:solidFill>
                  <a:schemeClr val="accent6">
                    <a:lumMod val="60000"/>
                    <a:lumOff val="40000"/>
                  </a:schemeClr>
                </a:solidFill>
              </a:rPr>
              <a:t>Monica de la </a:t>
            </a:r>
            <a:r>
              <a:rPr lang="es-ES_tradnl" sz="788" b="1" dirty="0" err="1">
                <a:solidFill>
                  <a:schemeClr val="accent6">
                    <a:lumMod val="60000"/>
                    <a:lumOff val="40000"/>
                  </a:schemeClr>
                </a:solidFill>
              </a:rPr>
              <a:t>Huerga</a:t>
            </a:r>
            <a:endParaRPr lang="es-ES_tradnl" sz="788" b="1" dirty="0">
              <a:solidFill>
                <a:schemeClr val="accent6">
                  <a:lumMod val="60000"/>
                  <a:lumOff val="40000"/>
                </a:schemeClr>
              </a:solidFill>
            </a:endParaRPr>
          </a:p>
          <a:p>
            <a:pPr marL="48221" lvl="1" algn="ctr"/>
            <a:r>
              <a:rPr lang="es-ES_tradnl" sz="788" b="1" dirty="0" err="1">
                <a:solidFill>
                  <a:schemeClr val="bg1"/>
                </a:solidFill>
              </a:rPr>
              <a:t>Certifications</a:t>
            </a:r>
            <a:r>
              <a:rPr lang="es-ES_tradnl" sz="788" b="1" dirty="0">
                <a:solidFill>
                  <a:schemeClr val="bg1"/>
                </a:solidFill>
              </a:rPr>
              <a:t>: </a:t>
            </a:r>
            <a:r>
              <a:rPr lang="es-ES_tradnl" sz="788" b="1" dirty="0">
                <a:solidFill>
                  <a:schemeClr val="accent6">
                    <a:lumMod val="60000"/>
                    <a:lumOff val="40000"/>
                  </a:schemeClr>
                </a:solidFill>
              </a:rPr>
              <a:t>Pilar Pulido</a:t>
            </a:r>
          </a:p>
          <a:p>
            <a:pPr marL="48221" lvl="1" algn="ctr"/>
            <a:r>
              <a:rPr lang="es-ES_tradnl" sz="788" b="1" dirty="0" err="1">
                <a:solidFill>
                  <a:schemeClr val="bg1"/>
                </a:solidFill>
              </a:rPr>
              <a:t>Relais</a:t>
            </a:r>
            <a:r>
              <a:rPr lang="es-ES_tradnl" sz="788" b="1" dirty="0">
                <a:solidFill>
                  <a:schemeClr val="bg1"/>
                </a:solidFill>
              </a:rPr>
              <a:t> </a:t>
            </a:r>
            <a:r>
              <a:rPr lang="es-ES_tradnl" sz="788" b="1" dirty="0" err="1">
                <a:solidFill>
                  <a:schemeClr val="bg1"/>
                </a:solidFill>
              </a:rPr>
              <a:t>sites</a:t>
            </a:r>
            <a:r>
              <a:rPr lang="es-ES_tradnl" sz="788" b="1" dirty="0">
                <a:solidFill>
                  <a:schemeClr val="bg1"/>
                </a:solidFill>
              </a:rPr>
              <a:t>: </a:t>
            </a:r>
            <a:r>
              <a:rPr lang="es-ES_tradnl" sz="788" b="1" dirty="0">
                <a:solidFill>
                  <a:schemeClr val="accent6">
                    <a:lumMod val="60000"/>
                    <a:lumOff val="40000"/>
                  </a:schemeClr>
                </a:solidFill>
              </a:rPr>
              <a:t>I. </a:t>
            </a:r>
            <a:r>
              <a:rPr lang="es-ES_tradnl" sz="788" b="1" dirty="0" err="1">
                <a:solidFill>
                  <a:schemeClr val="accent6">
                    <a:lumMod val="60000"/>
                    <a:lumOff val="40000"/>
                  </a:schemeClr>
                </a:solidFill>
              </a:rPr>
              <a:t>Domenech</a:t>
            </a:r>
            <a:r>
              <a:rPr lang="es-ES_tradnl" sz="788" b="1" dirty="0">
                <a:solidFill>
                  <a:schemeClr val="accent6">
                    <a:lumMod val="60000"/>
                    <a:lumOff val="40000"/>
                  </a:schemeClr>
                </a:solidFill>
              </a:rPr>
              <a:t>/V. </a:t>
            </a:r>
            <a:r>
              <a:rPr lang="es-ES_tradnl" sz="788" b="1" dirty="0" err="1">
                <a:solidFill>
                  <a:schemeClr val="accent6">
                    <a:lumMod val="60000"/>
                    <a:lumOff val="40000"/>
                  </a:schemeClr>
                </a:solidFill>
              </a:rPr>
              <a:t>Tobarra</a:t>
            </a:r>
            <a:endParaRPr lang="es-ES_tradnl" sz="788" b="1" dirty="0">
              <a:solidFill>
                <a:schemeClr val="accent6">
                  <a:lumMod val="60000"/>
                  <a:lumOff val="40000"/>
                </a:schemeClr>
              </a:solidFill>
            </a:endParaRPr>
          </a:p>
          <a:p>
            <a:pPr marL="48221" lvl="1" algn="ctr"/>
            <a:endParaRPr lang="es-ES_tradnl" sz="788" b="1" dirty="0">
              <a:solidFill>
                <a:schemeClr val="bg1"/>
              </a:solidFill>
            </a:endParaRPr>
          </a:p>
          <a:p>
            <a:pPr marL="48221" lvl="1" algn="ctr"/>
            <a:r>
              <a:rPr lang="es-ES_tradnl" sz="788" b="1" dirty="0">
                <a:solidFill>
                  <a:schemeClr val="bg1"/>
                </a:solidFill>
              </a:rPr>
              <a:t>RQP:  </a:t>
            </a:r>
            <a:r>
              <a:rPr lang="es-ES_tradnl" sz="788" b="1" dirty="0">
                <a:solidFill>
                  <a:schemeClr val="accent6">
                    <a:lumMod val="60000"/>
                    <a:lumOff val="40000"/>
                  </a:schemeClr>
                </a:solidFill>
              </a:rPr>
              <a:t>Jose Miguel Rodriguez</a:t>
            </a:r>
          </a:p>
          <a:p>
            <a:pPr marL="48221" lvl="1" algn="ctr"/>
            <a:endParaRPr lang="es-ES_tradnl" sz="788" b="1" dirty="0">
              <a:solidFill>
                <a:schemeClr val="bg1"/>
              </a:solidFill>
            </a:endParaRPr>
          </a:p>
          <a:p>
            <a:pPr marL="48221" lvl="1" algn="ctr"/>
            <a:r>
              <a:rPr lang="es-ES_tradnl" sz="788" b="1" dirty="0">
                <a:solidFill>
                  <a:schemeClr val="bg1"/>
                </a:solidFill>
              </a:rPr>
              <a:t>RPC </a:t>
            </a:r>
            <a:r>
              <a:rPr lang="es-ES_tradnl" sz="788" b="1" dirty="0" err="1">
                <a:solidFill>
                  <a:schemeClr val="bg1"/>
                </a:solidFill>
              </a:rPr>
              <a:t>Technique</a:t>
            </a:r>
            <a:r>
              <a:rPr lang="es-ES_tradnl" sz="788" b="1" dirty="0">
                <a:solidFill>
                  <a:schemeClr val="bg1"/>
                </a:solidFill>
              </a:rPr>
              <a:t> :  </a:t>
            </a:r>
            <a:r>
              <a:rPr lang="es-ES_tradnl" sz="788" b="1" dirty="0">
                <a:solidFill>
                  <a:schemeClr val="accent6">
                    <a:lumMod val="60000"/>
                    <a:lumOff val="40000"/>
                  </a:schemeClr>
                </a:solidFill>
              </a:rPr>
              <a:t>Jorge Rodriguez</a:t>
            </a:r>
          </a:p>
          <a:p>
            <a:pPr marL="48221" lvl="1" algn="ctr"/>
            <a:r>
              <a:rPr lang="es-ES_tradnl" sz="788" b="1" dirty="0">
                <a:solidFill>
                  <a:schemeClr val="bg1"/>
                </a:solidFill>
              </a:rPr>
              <a:t>RPC </a:t>
            </a:r>
            <a:r>
              <a:rPr lang="es-ES_tradnl" sz="788" b="1" dirty="0" err="1">
                <a:solidFill>
                  <a:schemeClr val="bg1"/>
                </a:solidFill>
              </a:rPr>
              <a:t>Fonctionnel</a:t>
            </a:r>
            <a:r>
              <a:rPr lang="es-ES_tradnl" sz="788" b="1" dirty="0">
                <a:solidFill>
                  <a:schemeClr val="bg1"/>
                </a:solidFill>
              </a:rPr>
              <a:t> : </a:t>
            </a:r>
            <a:r>
              <a:rPr lang="es-ES_tradnl" sz="788" b="1" dirty="0">
                <a:solidFill>
                  <a:schemeClr val="accent6">
                    <a:lumMod val="60000"/>
                    <a:lumOff val="40000"/>
                  </a:schemeClr>
                </a:solidFill>
              </a:rPr>
              <a:t>Frederic Plenevaux</a:t>
            </a:r>
            <a:endParaRPr lang="es-ES" sz="788" b="1" dirty="0">
              <a:solidFill>
                <a:schemeClr val="accent6">
                  <a:lumMod val="60000"/>
                  <a:lumOff val="40000"/>
                </a:schemeClr>
              </a:solidFill>
            </a:endParaRPr>
          </a:p>
        </p:txBody>
      </p:sp>
      <p:sp>
        <p:nvSpPr>
          <p:cNvPr id="26" name="8 Rectángulo"/>
          <p:cNvSpPr/>
          <p:nvPr/>
        </p:nvSpPr>
        <p:spPr>
          <a:xfrm>
            <a:off x="5760591" y="2625756"/>
            <a:ext cx="2051769" cy="1110714"/>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900" b="1" dirty="0" err="1">
                <a:solidFill>
                  <a:schemeClr val="bg1"/>
                </a:solidFill>
              </a:rPr>
              <a:t>Ressources</a:t>
            </a:r>
            <a:r>
              <a:rPr lang="es-ES_tradnl" sz="900" b="1" dirty="0">
                <a:solidFill>
                  <a:schemeClr val="bg1"/>
                </a:solidFill>
              </a:rPr>
              <a:t> </a:t>
            </a:r>
            <a:r>
              <a:rPr lang="es-ES_tradnl" sz="900" b="1" dirty="0" err="1">
                <a:solidFill>
                  <a:schemeClr val="bg1"/>
                </a:solidFill>
              </a:rPr>
              <a:t>Humaines</a:t>
            </a:r>
            <a:endParaRPr lang="es-ES_tradnl" sz="900" b="1" dirty="0">
              <a:solidFill>
                <a:schemeClr val="bg1"/>
              </a:solidFill>
            </a:endParaRPr>
          </a:p>
          <a:p>
            <a:pPr algn="ctr"/>
            <a:endParaRPr lang="es-ES_tradnl" sz="788" b="1" dirty="0">
              <a:solidFill>
                <a:schemeClr val="bg1"/>
              </a:solidFill>
            </a:endParaRPr>
          </a:p>
          <a:p>
            <a:pPr algn="ctr"/>
            <a:r>
              <a:rPr lang="es-ES_tradnl" sz="788" b="1" dirty="0">
                <a:solidFill>
                  <a:schemeClr val="bg1"/>
                </a:solidFill>
              </a:rPr>
              <a:t>DORH: </a:t>
            </a:r>
            <a:r>
              <a:rPr lang="es-ES_tradnl" sz="788" b="1" dirty="0">
                <a:solidFill>
                  <a:schemeClr val="accent6">
                    <a:lumMod val="60000"/>
                    <a:lumOff val="40000"/>
                  </a:schemeClr>
                </a:solidFill>
              </a:rPr>
              <a:t>Rafael Carreño</a:t>
            </a:r>
          </a:p>
          <a:p>
            <a:pPr algn="ctr" defTabSz="100906"/>
            <a:r>
              <a:rPr lang="es-ES_tradnl" sz="788" b="1" dirty="0">
                <a:solidFill>
                  <a:schemeClr val="bg1"/>
                </a:solidFill>
              </a:rPr>
              <a:t>	</a:t>
            </a:r>
            <a:r>
              <a:rPr lang="es-ES_tradnl" sz="788" b="1" dirty="0">
                <a:solidFill>
                  <a:schemeClr val="accent6">
                    <a:lumMod val="60000"/>
                    <a:lumOff val="40000"/>
                  </a:schemeClr>
                </a:solidFill>
              </a:rPr>
              <a:t>Rafael Lozano </a:t>
            </a:r>
            <a:r>
              <a:rPr lang="es-ES_tradnl" sz="788" b="1" dirty="0">
                <a:solidFill>
                  <a:schemeClr val="bg1"/>
                </a:solidFill>
              </a:rPr>
              <a:t>(RRH)</a:t>
            </a:r>
          </a:p>
          <a:p>
            <a:pPr algn="ctr" defTabSz="100906"/>
            <a:r>
              <a:rPr lang="es-ES_tradnl" sz="788" b="1" dirty="0">
                <a:solidFill>
                  <a:schemeClr val="bg1"/>
                </a:solidFill>
              </a:rPr>
              <a:t>	</a:t>
            </a:r>
            <a:r>
              <a:rPr lang="es-ES_tradnl" sz="788" b="1" dirty="0">
                <a:solidFill>
                  <a:schemeClr val="accent6">
                    <a:lumMod val="60000"/>
                    <a:lumOff val="40000"/>
                  </a:schemeClr>
                </a:solidFill>
              </a:rPr>
              <a:t>Yolanda </a:t>
            </a:r>
            <a:r>
              <a:rPr lang="es-ES_tradnl" sz="788" b="1" dirty="0" err="1">
                <a:solidFill>
                  <a:schemeClr val="accent6">
                    <a:lumMod val="60000"/>
                    <a:lumOff val="40000"/>
                  </a:schemeClr>
                </a:solidFill>
              </a:rPr>
              <a:t>Rotellar</a:t>
            </a:r>
            <a:r>
              <a:rPr lang="es-ES_tradnl" sz="788" b="1" dirty="0">
                <a:solidFill>
                  <a:schemeClr val="accent6">
                    <a:lumMod val="60000"/>
                    <a:lumOff val="40000"/>
                  </a:schemeClr>
                </a:solidFill>
              </a:rPr>
              <a:t> </a:t>
            </a:r>
            <a:r>
              <a:rPr lang="es-ES_tradnl" sz="788" b="1" dirty="0">
                <a:solidFill>
                  <a:schemeClr val="bg1"/>
                </a:solidFill>
              </a:rPr>
              <a:t>(RRH)</a:t>
            </a:r>
          </a:p>
          <a:p>
            <a:pPr algn="ctr"/>
            <a:endParaRPr lang="es-ES_tradnl" sz="788" b="1" dirty="0">
              <a:solidFill>
                <a:schemeClr val="bg1"/>
              </a:solidFill>
            </a:endParaRPr>
          </a:p>
          <a:p>
            <a:pPr algn="ctr"/>
            <a:r>
              <a:rPr lang="es-ES_tradnl" sz="788" b="1" i="1" dirty="0" err="1">
                <a:solidFill>
                  <a:schemeClr val="bg1"/>
                </a:solidFill>
              </a:rPr>
              <a:t>Recrutement</a:t>
            </a:r>
            <a:endParaRPr lang="es-ES_tradnl" sz="788" b="1" i="1" dirty="0">
              <a:solidFill>
                <a:schemeClr val="bg1"/>
              </a:solidFill>
            </a:endParaRPr>
          </a:p>
          <a:p>
            <a:pPr algn="ctr"/>
            <a:r>
              <a:rPr lang="es-ES" sz="788" b="1" dirty="0">
                <a:solidFill>
                  <a:schemeClr val="bg1"/>
                </a:solidFill>
              </a:rPr>
              <a:t>Equipe 7 </a:t>
            </a:r>
            <a:r>
              <a:rPr lang="es-ES" sz="788" b="1" dirty="0" err="1">
                <a:solidFill>
                  <a:schemeClr val="bg1"/>
                </a:solidFill>
              </a:rPr>
              <a:t>collaborateurs</a:t>
            </a:r>
            <a:r>
              <a:rPr lang="es-ES" sz="788" b="1" dirty="0">
                <a:solidFill>
                  <a:schemeClr val="bg1"/>
                </a:solidFill>
              </a:rPr>
              <a:t> sur 3 </a:t>
            </a:r>
            <a:r>
              <a:rPr lang="es-ES" sz="788" b="1" dirty="0" err="1">
                <a:solidFill>
                  <a:schemeClr val="bg1"/>
                </a:solidFill>
              </a:rPr>
              <a:t>sites</a:t>
            </a:r>
            <a:endParaRPr lang="es-ES" sz="788" b="1" dirty="0">
              <a:solidFill>
                <a:schemeClr val="bg1"/>
              </a:solidFill>
            </a:endParaRPr>
          </a:p>
          <a:p>
            <a:pPr algn="ctr"/>
            <a:endParaRPr lang="es-ES_tradnl" sz="788" b="1" dirty="0">
              <a:solidFill>
                <a:schemeClr val="bg1"/>
              </a:solidFill>
            </a:endParaRPr>
          </a:p>
          <a:p>
            <a:pPr algn="ctr"/>
            <a:endParaRPr lang="es-ES_tradnl" sz="788" b="1" dirty="0">
              <a:solidFill>
                <a:schemeClr val="bg1"/>
              </a:solidFill>
            </a:endParaRPr>
          </a:p>
        </p:txBody>
      </p:sp>
      <p:sp>
        <p:nvSpPr>
          <p:cNvPr id="28" name="9 Rectángulo"/>
          <p:cNvSpPr/>
          <p:nvPr/>
        </p:nvSpPr>
        <p:spPr>
          <a:xfrm>
            <a:off x="1493658" y="3712742"/>
            <a:ext cx="1953965" cy="479189"/>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900" b="1" dirty="0" err="1">
                <a:solidFill>
                  <a:schemeClr val="bg1"/>
                </a:solidFill>
              </a:rPr>
              <a:t>Communautés</a:t>
            </a:r>
            <a:endParaRPr lang="es-ES_tradnl" sz="788" b="1" dirty="0">
              <a:solidFill>
                <a:schemeClr val="bg1"/>
              </a:solidFill>
            </a:endParaRPr>
          </a:p>
        </p:txBody>
      </p:sp>
      <p:sp>
        <p:nvSpPr>
          <p:cNvPr id="29" name="10 Rectángulo"/>
          <p:cNvSpPr/>
          <p:nvPr/>
        </p:nvSpPr>
        <p:spPr>
          <a:xfrm>
            <a:off x="5760591" y="3899017"/>
            <a:ext cx="2051769" cy="258971"/>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900" b="1" dirty="0">
                <a:solidFill>
                  <a:schemeClr val="bg1"/>
                </a:solidFill>
              </a:rPr>
              <a:t>Managers de </a:t>
            </a:r>
            <a:r>
              <a:rPr lang="es-ES_tradnl" sz="900" b="1" dirty="0" err="1">
                <a:solidFill>
                  <a:schemeClr val="bg1"/>
                </a:solidFill>
              </a:rPr>
              <a:t>Proximité</a:t>
            </a:r>
            <a:endParaRPr lang="es-ES_tradnl" sz="900" b="1" dirty="0">
              <a:solidFill>
                <a:schemeClr val="bg1"/>
              </a:solidFill>
            </a:endParaRPr>
          </a:p>
        </p:txBody>
      </p:sp>
      <p:sp>
        <p:nvSpPr>
          <p:cNvPr id="31" name="11 Rectángulo"/>
          <p:cNvSpPr/>
          <p:nvPr/>
        </p:nvSpPr>
        <p:spPr>
          <a:xfrm>
            <a:off x="1777191" y="681541"/>
            <a:ext cx="3739865" cy="1417819"/>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1013" b="1" dirty="0" err="1">
                <a:solidFill>
                  <a:schemeClr val="bg1"/>
                </a:solidFill>
              </a:rPr>
              <a:t>Direction</a:t>
            </a:r>
            <a:r>
              <a:rPr lang="es-ES_tradnl" sz="1013" b="1" dirty="0">
                <a:solidFill>
                  <a:schemeClr val="bg1"/>
                </a:solidFill>
              </a:rPr>
              <a:t> CSE</a:t>
            </a:r>
          </a:p>
          <a:p>
            <a:pPr algn="ctr"/>
            <a:r>
              <a:rPr lang="es-ES_tradnl" sz="788" b="1" dirty="0" err="1">
                <a:solidFill>
                  <a:schemeClr val="bg1"/>
                </a:solidFill>
              </a:rPr>
              <a:t>Directeur</a:t>
            </a:r>
            <a:r>
              <a:rPr lang="es-ES_tradnl" sz="788" b="1" dirty="0">
                <a:solidFill>
                  <a:schemeClr val="bg1"/>
                </a:solidFill>
              </a:rPr>
              <a:t> : </a:t>
            </a:r>
            <a:r>
              <a:rPr lang="es-ES_tradnl" sz="788" b="1" dirty="0">
                <a:solidFill>
                  <a:schemeClr val="accent6">
                    <a:lumMod val="60000"/>
                    <a:lumOff val="40000"/>
                  </a:schemeClr>
                </a:solidFill>
              </a:rPr>
              <a:t>Roberto Dubon  </a:t>
            </a:r>
            <a:r>
              <a:rPr lang="es-ES_tradnl" sz="788" b="1" dirty="0">
                <a:solidFill>
                  <a:schemeClr val="bg1"/>
                </a:solidFill>
              </a:rPr>
              <a:t>/ </a:t>
            </a:r>
            <a:r>
              <a:rPr lang="es-ES_tradnl" sz="788" b="1" dirty="0" err="1">
                <a:solidFill>
                  <a:schemeClr val="bg1"/>
                </a:solidFill>
              </a:rPr>
              <a:t>Adjoint</a:t>
            </a:r>
            <a:r>
              <a:rPr lang="es-ES_tradnl" sz="788" b="1" dirty="0">
                <a:solidFill>
                  <a:schemeClr val="bg1"/>
                </a:solidFill>
              </a:rPr>
              <a:t> : </a:t>
            </a:r>
            <a:r>
              <a:rPr lang="es-ES_tradnl" sz="788" b="1" dirty="0">
                <a:solidFill>
                  <a:schemeClr val="accent6">
                    <a:lumMod val="60000"/>
                    <a:lumOff val="40000"/>
                  </a:schemeClr>
                </a:solidFill>
              </a:rPr>
              <a:t>Mathieu Mayer</a:t>
            </a:r>
          </a:p>
        </p:txBody>
      </p:sp>
      <p:sp>
        <p:nvSpPr>
          <p:cNvPr id="32" name="12 Rectángulo"/>
          <p:cNvSpPr/>
          <p:nvPr/>
        </p:nvSpPr>
        <p:spPr>
          <a:xfrm>
            <a:off x="5734242" y="817740"/>
            <a:ext cx="2078119" cy="697076"/>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900" b="1" dirty="0" err="1">
                <a:solidFill>
                  <a:schemeClr val="bg1"/>
                </a:solidFill>
              </a:rPr>
              <a:t>Relation</a:t>
            </a:r>
            <a:r>
              <a:rPr lang="es-ES_tradnl" sz="900" b="1" dirty="0">
                <a:solidFill>
                  <a:schemeClr val="bg1"/>
                </a:solidFill>
              </a:rPr>
              <a:t> </a:t>
            </a:r>
            <a:r>
              <a:rPr lang="es-ES_tradnl" sz="900" b="1" dirty="0" err="1">
                <a:solidFill>
                  <a:schemeClr val="bg1"/>
                </a:solidFill>
              </a:rPr>
              <a:t>BUs</a:t>
            </a:r>
            <a:r>
              <a:rPr lang="es-ES_tradnl" sz="900" b="1" dirty="0">
                <a:solidFill>
                  <a:schemeClr val="bg1"/>
                </a:solidFill>
              </a:rPr>
              <a:t> </a:t>
            </a:r>
            <a:r>
              <a:rPr lang="es-ES_tradnl" sz="900" b="1" dirty="0" err="1">
                <a:solidFill>
                  <a:schemeClr val="bg1"/>
                </a:solidFill>
              </a:rPr>
              <a:t>Nearshore</a:t>
            </a:r>
            <a:endParaRPr lang="es-ES_tradnl" sz="900" b="1" dirty="0">
              <a:solidFill>
                <a:schemeClr val="bg1"/>
              </a:solidFill>
            </a:endParaRPr>
          </a:p>
          <a:p>
            <a:pPr algn="ctr"/>
            <a:endParaRPr lang="es-ES_tradnl" sz="788" b="1" dirty="0">
              <a:solidFill>
                <a:schemeClr val="bg1"/>
              </a:solidFill>
            </a:endParaRPr>
          </a:p>
          <a:p>
            <a:pPr algn="ctr"/>
            <a:r>
              <a:rPr lang="es-ES_tradnl" sz="788" b="1" dirty="0">
                <a:solidFill>
                  <a:schemeClr val="accent6">
                    <a:lumMod val="60000"/>
                    <a:lumOff val="40000"/>
                  </a:schemeClr>
                </a:solidFill>
              </a:rPr>
              <a:t>Philippe Hery</a:t>
            </a:r>
            <a:endParaRPr lang="es-ES" sz="788" b="1" dirty="0">
              <a:solidFill>
                <a:schemeClr val="accent6">
                  <a:lumMod val="60000"/>
                  <a:lumOff val="40000"/>
                </a:schemeClr>
              </a:solidFill>
            </a:endParaRPr>
          </a:p>
        </p:txBody>
      </p:sp>
      <p:cxnSp>
        <p:nvCxnSpPr>
          <p:cNvPr id="37" name="13 Conector recto"/>
          <p:cNvCxnSpPr>
            <a:stCxn id="31" idx="3"/>
            <a:endCxn id="32" idx="1"/>
          </p:cNvCxnSpPr>
          <p:nvPr/>
        </p:nvCxnSpPr>
        <p:spPr>
          <a:xfrm>
            <a:off x="5517056" y="1161989"/>
            <a:ext cx="217187" cy="0"/>
          </a:xfrm>
          <a:prstGeom prst="line">
            <a:avLst/>
          </a:prstGeom>
          <a:ln w="19050">
            <a:solidFill>
              <a:srgbClr val="CF022B"/>
            </a:solidFill>
            <a:prstDash val="dash"/>
          </a:ln>
        </p:spPr>
        <p:style>
          <a:lnRef idx="1">
            <a:schemeClr val="accent1"/>
          </a:lnRef>
          <a:fillRef idx="0">
            <a:schemeClr val="accent1"/>
          </a:fillRef>
          <a:effectRef idx="0">
            <a:schemeClr val="accent1"/>
          </a:effectRef>
          <a:fontRef idx="minor">
            <a:schemeClr val="tx1"/>
          </a:fontRef>
        </p:style>
      </p:cxnSp>
      <p:cxnSp>
        <p:nvCxnSpPr>
          <p:cNvPr id="46" name="17 Conector recto"/>
          <p:cNvCxnSpPr/>
          <p:nvPr/>
        </p:nvCxnSpPr>
        <p:spPr>
          <a:xfrm>
            <a:off x="6846993" y="3401920"/>
            <a:ext cx="0" cy="626582"/>
          </a:xfrm>
          <a:prstGeom prst="line">
            <a:avLst/>
          </a:prstGeom>
          <a:ln w="19050">
            <a:solidFill>
              <a:srgbClr val="CF022B"/>
            </a:solidFill>
            <a:prstDash val="dash"/>
          </a:ln>
        </p:spPr>
        <p:style>
          <a:lnRef idx="1">
            <a:schemeClr val="accent1"/>
          </a:lnRef>
          <a:fillRef idx="0">
            <a:schemeClr val="accent1"/>
          </a:fillRef>
          <a:effectRef idx="0">
            <a:schemeClr val="accent1"/>
          </a:effectRef>
          <a:fontRef idx="minor">
            <a:schemeClr val="tx1"/>
          </a:fontRef>
        </p:style>
      </p:cxnSp>
      <p:sp>
        <p:nvSpPr>
          <p:cNvPr id="47" name="18 Rectángulo"/>
          <p:cNvSpPr/>
          <p:nvPr/>
        </p:nvSpPr>
        <p:spPr>
          <a:xfrm>
            <a:off x="1871701" y="1207801"/>
            <a:ext cx="1193843" cy="292268"/>
          </a:xfrm>
          <a:prstGeom prst="rect">
            <a:avLst/>
          </a:prstGeom>
          <a:solidFill>
            <a:srgbClr val="CF022B">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788" b="1" dirty="0">
                <a:solidFill>
                  <a:schemeClr val="bg1"/>
                </a:solidFill>
              </a:rPr>
              <a:t>Responsable </a:t>
            </a:r>
            <a:r>
              <a:rPr lang="es-ES_tradnl" sz="788" b="1" dirty="0" err="1">
                <a:solidFill>
                  <a:schemeClr val="bg1"/>
                </a:solidFill>
              </a:rPr>
              <a:t>site</a:t>
            </a:r>
            <a:r>
              <a:rPr lang="es-ES_tradnl" sz="788" b="1" dirty="0">
                <a:solidFill>
                  <a:schemeClr val="bg1"/>
                </a:solidFill>
              </a:rPr>
              <a:t> MAD</a:t>
            </a:r>
          </a:p>
          <a:p>
            <a:pPr algn="ctr"/>
            <a:r>
              <a:rPr lang="es-ES_tradnl" sz="788" b="1" dirty="0">
                <a:solidFill>
                  <a:schemeClr val="accent6">
                    <a:lumMod val="60000"/>
                    <a:lumOff val="40000"/>
                  </a:schemeClr>
                </a:solidFill>
              </a:rPr>
              <a:t>Nicolas Preget </a:t>
            </a:r>
            <a:r>
              <a:rPr lang="es-ES_tradnl" sz="788" b="1" dirty="0">
                <a:solidFill>
                  <a:schemeClr val="bg1"/>
                </a:solidFill>
              </a:rPr>
              <a:t>   </a:t>
            </a:r>
          </a:p>
          <a:p>
            <a:pPr algn="ctr"/>
            <a:endParaRPr lang="es-ES_tradnl" sz="788" b="1" dirty="0">
              <a:solidFill>
                <a:schemeClr val="bg1"/>
              </a:solidFill>
            </a:endParaRPr>
          </a:p>
        </p:txBody>
      </p:sp>
      <p:sp>
        <p:nvSpPr>
          <p:cNvPr id="48" name="19 Rectángulo"/>
          <p:cNvSpPr/>
          <p:nvPr/>
        </p:nvSpPr>
        <p:spPr>
          <a:xfrm>
            <a:off x="3147283" y="1207801"/>
            <a:ext cx="1147042" cy="292268"/>
          </a:xfrm>
          <a:prstGeom prst="rect">
            <a:avLst/>
          </a:prstGeom>
          <a:solidFill>
            <a:srgbClr val="CF022B">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788" b="1" dirty="0">
                <a:solidFill>
                  <a:schemeClr val="bg1"/>
                </a:solidFill>
              </a:rPr>
              <a:t>Responsable </a:t>
            </a:r>
            <a:r>
              <a:rPr lang="es-ES_tradnl" sz="788" b="1" dirty="0" err="1">
                <a:solidFill>
                  <a:schemeClr val="bg1"/>
                </a:solidFill>
              </a:rPr>
              <a:t>site</a:t>
            </a:r>
            <a:r>
              <a:rPr lang="es-ES_tradnl" sz="788" b="1" dirty="0">
                <a:solidFill>
                  <a:schemeClr val="bg1"/>
                </a:solidFill>
              </a:rPr>
              <a:t> VLC</a:t>
            </a:r>
          </a:p>
          <a:p>
            <a:pPr algn="ctr"/>
            <a:r>
              <a:rPr lang="es-ES_tradnl" sz="788" b="1" dirty="0">
                <a:solidFill>
                  <a:schemeClr val="accent6">
                    <a:lumMod val="60000"/>
                    <a:lumOff val="40000"/>
                  </a:schemeClr>
                </a:solidFill>
              </a:rPr>
              <a:t>Cristina Pons</a:t>
            </a:r>
            <a:r>
              <a:rPr lang="es-ES_tradnl" sz="788" b="1" dirty="0">
                <a:solidFill>
                  <a:schemeClr val="bg1"/>
                </a:solidFill>
              </a:rPr>
              <a:t>    </a:t>
            </a:r>
          </a:p>
          <a:p>
            <a:pPr algn="ctr"/>
            <a:endParaRPr lang="es-ES_tradnl" sz="788" b="1" dirty="0">
              <a:solidFill>
                <a:schemeClr val="bg1"/>
              </a:solidFill>
            </a:endParaRPr>
          </a:p>
        </p:txBody>
      </p:sp>
      <p:sp>
        <p:nvSpPr>
          <p:cNvPr id="49" name="20 Rectángulo"/>
          <p:cNvSpPr/>
          <p:nvPr/>
        </p:nvSpPr>
        <p:spPr>
          <a:xfrm>
            <a:off x="2288912" y="4299996"/>
            <a:ext cx="1782000" cy="486000"/>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900" b="1" dirty="0">
                <a:solidFill>
                  <a:schemeClr val="bg1"/>
                </a:solidFill>
              </a:rPr>
              <a:t>Managers de </a:t>
            </a:r>
            <a:r>
              <a:rPr lang="es-ES_tradnl" sz="900" b="1" dirty="0" err="1">
                <a:solidFill>
                  <a:schemeClr val="bg1"/>
                </a:solidFill>
              </a:rPr>
              <a:t>domaine</a:t>
            </a:r>
            <a:endParaRPr lang="es-ES_tradnl" sz="900" b="1" dirty="0">
              <a:solidFill>
                <a:schemeClr val="bg1"/>
              </a:solidFill>
            </a:endParaRPr>
          </a:p>
          <a:p>
            <a:pPr algn="ctr"/>
            <a:r>
              <a:rPr lang="es-ES_tradnl" sz="788" b="1" dirty="0" err="1">
                <a:solidFill>
                  <a:schemeClr val="bg1"/>
                </a:solidFill>
              </a:rPr>
              <a:t>Organisation</a:t>
            </a:r>
            <a:r>
              <a:rPr lang="es-ES_tradnl" sz="788" b="1" dirty="0">
                <a:solidFill>
                  <a:schemeClr val="bg1"/>
                </a:solidFill>
              </a:rPr>
              <a:t> </a:t>
            </a:r>
            <a:r>
              <a:rPr lang="es-ES_tradnl" sz="788" b="1" dirty="0" err="1">
                <a:solidFill>
                  <a:schemeClr val="bg1"/>
                </a:solidFill>
              </a:rPr>
              <a:t>sectorielle</a:t>
            </a:r>
            <a:endParaRPr lang="es-ES" sz="788" b="1" dirty="0">
              <a:solidFill>
                <a:schemeClr val="bg1"/>
              </a:solidFill>
            </a:endParaRPr>
          </a:p>
        </p:txBody>
      </p:sp>
      <p:sp>
        <p:nvSpPr>
          <p:cNvPr id="58" name="37 Rectángulo"/>
          <p:cNvSpPr/>
          <p:nvPr/>
        </p:nvSpPr>
        <p:spPr>
          <a:xfrm>
            <a:off x="4376063" y="1207801"/>
            <a:ext cx="1037263" cy="292268"/>
          </a:xfrm>
          <a:prstGeom prst="rect">
            <a:avLst/>
          </a:prstGeom>
          <a:solidFill>
            <a:srgbClr val="CF022B">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788" b="1" dirty="0">
                <a:solidFill>
                  <a:schemeClr val="bg1"/>
                </a:solidFill>
              </a:rPr>
              <a:t>Responsable </a:t>
            </a:r>
            <a:r>
              <a:rPr lang="es-ES_tradnl" sz="788" b="1" dirty="0" err="1">
                <a:solidFill>
                  <a:schemeClr val="bg1"/>
                </a:solidFill>
              </a:rPr>
              <a:t>site</a:t>
            </a:r>
            <a:r>
              <a:rPr lang="es-ES_tradnl" sz="788" b="1" dirty="0">
                <a:solidFill>
                  <a:schemeClr val="bg1"/>
                </a:solidFill>
              </a:rPr>
              <a:t> BCN</a:t>
            </a:r>
          </a:p>
          <a:p>
            <a:pPr algn="ctr"/>
            <a:r>
              <a:rPr lang="es-ES_tradnl" sz="788" b="1" dirty="0">
                <a:solidFill>
                  <a:schemeClr val="accent6">
                    <a:lumMod val="60000"/>
                    <a:lumOff val="40000"/>
                  </a:schemeClr>
                </a:solidFill>
              </a:rPr>
              <a:t>David Gillot</a:t>
            </a:r>
          </a:p>
          <a:p>
            <a:pPr algn="ctr"/>
            <a:endParaRPr lang="es-ES_tradnl" sz="788" b="1" dirty="0">
              <a:solidFill>
                <a:schemeClr val="bg1"/>
              </a:solidFill>
            </a:endParaRPr>
          </a:p>
        </p:txBody>
      </p:sp>
      <p:sp>
        <p:nvSpPr>
          <p:cNvPr id="86" name="10 Rectángulo"/>
          <p:cNvSpPr/>
          <p:nvPr/>
        </p:nvSpPr>
        <p:spPr>
          <a:xfrm>
            <a:off x="4842228" y="4299996"/>
            <a:ext cx="1782000" cy="486000"/>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900" b="1" dirty="0">
                <a:solidFill>
                  <a:schemeClr val="bg1"/>
                </a:solidFill>
              </a:rPr>
              <a:t>Role SPOC </a:t>
            </a:r>
            <a:r>
              <a:rPr lang="es-ES_tradnl" sz="900" b="1" dirty="0" err="1">
                <a:solidFill>
                  <a:schemeClr val="bg1"/>
                </a:solidFill>
              </a:rPr>
              <a:t>BU’s</a:t>
            </a:r>
            <a:endParaRPr lang="es-ES_tradnl" sz="900" b="1" dirty="0">
              <a:solidFill>
                <a:schemeClr val="bg1"/>
              </a:solidFill>
            </a:endParaRPr>
          </a:p>
          <a:p>
            <a:pPr algn="ctr"/>
            <a:r>
              <a:rPr lang="es-ES_tradnl" sz="788" b="1" dirty="0" err="1">
                <a:solidFill>
                  <a:schemeClr val="bg1"/>
                </a:solidFill>
              </a:rPr>
              <a:t>Secteurs</a:t>
            </a:r>
            <a:r>
              <a:rPr lang="es-ES_tradnl" sz="788" b="1" dirty="0">
                <a:solidFill>
                  <a:schemeClr val="bg1"/>
                </a:solidFill>
              </a:rPr>
              <a:t>: </a:t>
            </a:r>
            <a:r>
              <a:rPr lang="es-ES_tradnl" sz="788" b="1" dirty="0" err="1">
                <a:solidFill>
                  <a:schemeClr val="bg1"/>
                </a:solidFill>
              </a:rPr>
              <a:t>DMs</a:t>
            </a:r>
            <a:endParaRPr lang="es-ES_tradnl" sz="788" b="1" dirty="0">
              <a:solidFill>
                <a:schemeClr val="bg1"/>
              </a:solidFill>
            </a:endParaRPr>
          </a:p>
          <a:p>
            <a:pPr marL="201811" indent="-201811" algn="ctr"/>
            <a:r>
              <a:rPr lang="es-ES_tradnl" sz="788" b="1" dirty="0" err="1">
                <a:solidFill>
                  <a:schemeClr val="bg1"/>
                </a:solidFill>
              </a:rPr>
              <a:t>Régions</a:t>
            </a:r>
            <a:r>
              <a:rPr lang="es-ES_tradnl" sz="788" b="1" dirty="0">
                <a:solidFill>
                  <a:schemeClr val="bg1"/>
                </a:solidFill>
              </a:rPr>
              <a:t>: </a:t>
            </a:r>
            <a:r>
              <a:rPr lang="es-ES_tradnl" sz="788" b="1" dirty="0" err="1">
                <a:solidFill>
                  <a:schemeClr val="bg1"/>
                </a:solidFill>
              </a:rPr>
              <a:t>DM’s</a:t>
            </a:r>
            <a:r>
              <a:rPr lang="es-ES_tradnl" sz="788" b="1" dirty="0">
                <a:solidFill>
                  <a:schemeClr val="bg1"/>
                </a:solidFill>
              </a:rPr>
              <a:t> </a:t>
            </a:r>
            <a:r>
              <a:rPr lang="es-ES_tradnl" sz="788" b="1" dirty="0" err="1">
                <a:solidFill>
                  <a:schemeClr val="bg1"/>
                </a:solidFill>
              </a:rPr>
              <a:t>ou</a:t>
            </a:r>
            <a:r>
              <a:rPr lang="es-ES_tradnl" sz="788" b="1" dirty="0">
                <a:solidFill>
                  <a:schemeClr val="bg1"/>
                </a:solidFill>
              </a:rPr>
              <a:t> DD </a:t>
            </a:r>
          </a:p>
          <a:p>
            <a:pPr algn="ctr"/>
            <a:endParaRPr lang="es-ES_tradnl" sz="788" b="1" dirty="0">
              <a:solidFill>
                <a:schemeClr val="bg1"/>
              </a:solidFill>
            </a:endParaRPr>
          </a:p>
        </p:txBody>
      </p:sp>
      <p:cxnSp>
        <p:nvCxnSpPr>
          <p:cNvPr id="87" name="17 Conector recto"/>
          <p:cNvCxnSpPr>
            <a:stCxn id="49" idx="3"/>
            <a:endCxn id="86" idx="1"/>
          </p:cNvCxnSpPr>
          <p:nvPr/>
        </p:nvCxnSpPr>
        <p:spPr>
          <a:xfrm>
            <a:off x="3911047" y="4542996"/>
            <a:ext cx="931181" cy="0"/>
          </a:xfrm>
          <a:prstGeom prst="line">
            <a:avLst/>
          </a:prstGeom>
          <a:ln w="19050">
            <a:solidFill>
              <a:srgbClr val="CF022B"/>
            </a:solidFill>
            <a:prstDash val="dash"/>
          </a:ln>
        </p:spPr>
        <p:style>
          <a:lnRef idx="1">
            <a:schemeClr val="accent1"/>
          </a:lnRef>
          <a:fillRef idx="0">
            <a:schemeClr val="accent1"/>
          </a:fillRef>
          <a:effectRef idx="0">
            <a:schemeClr val="accent1"/>
          </a:effectRef>
          <a:fontRef idx="minor">
            <a:schemeClr val="tx1"/>
          </a:fontRef>
        </p:style>
      </p:cxnSp>
      <p:sp>
        <p:nvSpPr>
          <p:cNvPr id="34" name="9 Rectángulo"/>
          <p:cNvSpPr/>
          <p:nvPr/>
        </p:nvSpPr>
        <p:spPr>
          <a:xfrm>
            <a:off x="1493658" y="2628457"/>
            <a:ext cx="1953767" cy="584546"/>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ES_tradnl" sz="900" b="1" dirty="0" err="1">
                <a:solidFill>
                  <a:schemeClr val="bg1"/>
                </a:solidFill>
              </a:rPr>
              <a:t>Respons</a:t>
            </a:r>
            <a:r>
              <a:rPr lang="es-ES_tradnl" sz="900" b="1" dirty="0">
                <a:solidFill>
                  <a:schemeClr val="bg1"/>
                </a:solidFill>
              </a:rPr>
              <a:t>. </a:t>
            </a:r>
            <a:r>
              <a:rPr lang="es-ES_tradnl" sz="900" b="1" dirty="0" err="1">
                <a:solidFill>
                  <a:schemeClr val="bg1"/>
                </a:solidFill>
              </a:rPr>
              <a:t>Offres</a:t>
            </a:r>
            <a:endParaRPr lang="es-ES_tradnl" sz="900" b="1" dirty="0">
              <a:solidFill>
                <a:schemeClr val="bg1"/>
              </a:solidFill>
            </a:endParaRPr>
          </a:p>
          <a:p>
            <a:pPr algn="ctr"/>
            <a:endParaRPr lang="es-ES_tradnl" sz="788" b="1" dirty="0">
              <a:solidFill>
                <a:schemeClr val="bg1"/>
              </a:solidFill>
            </a:endParaRPr>
          </a:p>
          <a:p>
            <a:pPr algn="ctr"/>
            <a:r>
              <a:rPr lang="es-ES_tradnl" sz="788" b="1" dirty="0">
                <a:solidFill>
                  <a:schemeClr val="bg1"/>
                </a:solidFill>
              </a:rPr>
              <a:t>Digital/Agile: </a:t>
            </a:r>
            <a:r>
              <a:rPr lang="es-ES_tradnl" sz="788" b="1" dirty="0">
                <a:solidFill>
                  <a:schemeClr val="accent6">
                    <a:lumMod val="60000"/>
                    <a:lumOff val="40000"/>
                  </a:schemeClr>
                </a:solidFill>
              </a:rPr>
              <a:t>Alejandro </a:t>
            </a:r>
            <a:r>
              <a:rPr lang="es-ES_tradnl" sz="788" b="1" dirty="0" err="1">
                <a:solidFill>
                  <a:schemeClr val="accent6">
                    <a:lumMod val="60000"/>
                    <a:lumOff val="40000"/>
                  </a:schemeClr>
                </a:solidFill>
              </a:rPr>
              <a:t>Verdú</a:t>
            </a:r>
            <a:r>
              <a:rPr lang="es-ES_tradnl" sz="788" b="1" dirty="0">
                <a:solidFill>
                  <a:schemeClr val="accent6">
                    <a:lumMod val="60000"/>
                    <a:lumOff val="40000"/>
                  </a:schemeClr>
                </a:solidFill>
              </a:rPr>
              <a:t> </a:t>
            </a:r>
          </a:p>
          <a:p>
            <a:pPr algn="ctr" defTabSz="350937"/>
            <a:r>
              <a:rPr lang="es-ES_tradnl" sz="788" b="1" dirty="0" err="1">
                <a:solidFill>
                  <a:schemeClr val="bg1"/>
                </a:solidFill>
              </a:rPr>
              <a:t>Testing</a:t>
            </a:r>
            <a:r>
              <a:rPr lang="es-ES_tradnl" sz="788" b="1" dirty="0">
                <a:solidFill>
                  <a:schemeClr val="bg1"/>
                </a:solidFill>
              </a:rPr>
              <a:t>: </a:t>
            </a:r>
            <a:r>
              <a:rPr lang="es-ES_tradnl" sz="788" b="1" dirty="0">
                <a:solidFill>
                  <a:schemeClr val="accent6">
                    <a:lumMod val="60000"/>
                    <a:lumOff val="40000"/>
                  </a:schemeClr>
                </a:solidFill>
              </a:rPr>
              <a:t>Françoise Acevedo</a:t>
            </a:r>
          </a:p>
        </p:txBody>
      </p:sp>
      <p:sp>
        <p:nvSpPr>
          <p:cNvPr id="35" name="Título 64"/>
          <p:cNvSpPr>
            <a:spLocks noGrp="1"/>
          </p:cNvSpPr>
          <p:nvPr>
            <p:ph type="title"/>
          </p:nvPr>
        </p:nvSpPr>
        <p:spPr/>
        <p:txBody>
          <a:bodyPr/>
          <a:lstStyle/>
          <a:p>
            <a:r>
              <a:rPr lang="fr-FR" dirty="0" err="1" smtClean="0"/>
              <a:t>ORGANISAtion</a:t>
            </a:r>
            <a:r>
              <a:rPr lang="fr-FR" dirty="0" smtClean="0"/>
              <a:t> 2017</a:t>
            </a:r>
            <a:endParaRPr lang="fr-FR" dirty="0"/>
          </a:p>
        </p:txBody>
      </p:sp>
      <p:cxnSp>
        <p:nvCxnSpPr>
          <p:cNvPr id="84" name="17 Conector recto"/>
          <p:cNvCxnSpPr/>
          <p:nvPr/>
        </p:nvCxnSpPr>
        <p:spPr>
          <a:xfrm>
            <a:off x="2892000" y="3924604"/>
            <a:ext cx="828803" cy="0"/>
          </a:xfrm>
          <a:prstGeom prst="line">
            <a:avLst/>
          </a:prstGeom>
          <a:ln w="19050">
            <a:solidFill>
              <a:srgbClr val="CF022B"/>
            </a:solidFill>
            <a:prstDash val="dash"/>
          </a:ln>
        </p:spPr>
        <p:style>
          <a:lnRef idx="1">
            <a:schemeClr val="accent1"/>
          </a:lnRef>
          <a:fillRef idx="0">
            <a:schemeClr val="accent1"/>
          </a:fillRef>
          <a:effectRef idx="0">
            <a:schemeClr val="accent1"/>
          </a:effectRef>
          <a:fontRef idx="minor">
            <a:schemeClr val="tx1"/>
          </a:fontRef>
        </p:style>
      </p:cxnSp>
      <p:cxnSp>
        <p:nvCxnSpPr>
          <p:cNvPr id="3" name="Conector angular 2"/>
          <p:cNvCxnSpPr>
            <a:stCxn id="31" idx="2"/>
            <a:endCxn id="26" idx="0"/>
          </p:cNvCxnSpPr>
          <p:nvPr/>
        </p:nvCxnSpPr>
        <p:spPr>
          <a:xfrm rot="16200000" flipH="1">
            <a:off x="4953602" y="792881"/>
            <a:ext cx="526397" cy="3139353"/>
          </a:xfrm>
          <a:prstGeom prst="bentConnector3">
            <a:avLst>
              <a:gd name="adj1" fmla="val 50000"/>
            </a:avLst>
          </a:prstGeom>
          <a:ln>
            <a:headEnd type="oval" w="med" len="med"/>
            <a:tailEnd type="oval" w="med" len="med"/>
          </a:ln>
        </p:spPr>
        <p:style>
          <a:lnRef idx="3">
            <a:schemeClr val="accent2"/>
          </a:lnRef>
          <a:fillRef idx="0">
            <a:schemeClr val="accent2"/>
          </a:fillRef>
          <a:effectRef idx="2">
            <a:schemeClr val="accent2"/>
          </a:effectRef>
          <a:fontRef idx="minor">
            <a:schemeClr val="tx1"/>
          </a:fontRef>
        </p:style>
      </p:cxnSp>
      <p:cxnSp>
        <p:nvCxnSpPr>
          <p:cNvPr id="27" name="Conector angular 26"/>
          <p:cNvCxnSpPr>
            <a:stCxn id="31" idx="2"/>
            <a:endCxn id="25" idx="0"/>
          </p:cNvCxnSpPr>
          <p:nvPr/>
        </p:nvCxnSpPr>
        <p:spPr>
          <a:xfrm rot="16200000" flipH="1">
            <a:off x="3868327" y="1878156"/>
            <a:ext cx="526397" cy="968802"/>
          </a:xfrm>
          <a:prstGeom prst="bentConnector3">
            <a:avLst>
              <a:gd name="adj1" fmla="val 50000"/>
            </a:avLst>
          </a:prstGeom>
          <a:ln>
            <a:headEnd type="oval" w="med" len="med"/>
            <a:tailEnd type="oval" w="med" len="med"/>
          </a:ln>
        </p:spPr>
        <p:style>
          <a:lnRef idx="3">
            <a:schemeClr val="accent2"/>
          </a:lnRef>
          <a:fillRef idx="0">
            <a:schemeClr val="accent2"/>
          </a:fillRef>
          <a:effectRef idx="2">
            <a:schemeClr val="accent2"/>
          </a:effectRef>
          <a:fontRef idx="minor">
            <a:schemeClr val="tx1"/>
          </a:fontRef>
        </p:style>
      </p:cxnSp>
      <p:cxnSp>
        <p:nvCxnSpPr>
          <p:cNvPr id="30" name="Conector angular 29"/>
          <p:cNvCxnSpPr>
            <a:stCxn id="31" idx="2"/>
            <a:endCxn id="34" idx="0"/>
          </p:cNvCxnSpPr>
          <p:nvPr/>
        </p:nvCxnSpPr>
        <p:spPr>
          <a:xfrm rot="5400000">
            <a:off x="2794283" y="1775619"/>
            <a:ext cx="529098" cy="1176581"/>
          </a:xfrm>
          <a:prstGeom prst="bentConnector3">
            <a:avLst>
              <a:gd name="adj1" fmla="val 50000"/>
            </a:avLst>
          </a:prstGeom>
          <a:ln>
            <a:headEnd type="oval" w="med" len="med"/>
            <a:tailEnd type="oval" w="med" len="med"/>
          </a:ln>
        </p:spPr>
        <p:style>
          <a:lnRef idx="3">
            <a:schemeClr val="accent2"/>
          </a:lnRef>
          <a:fillRef idx="0">
            <a:schemeClr val="accent2"/>
          </a:fillRef>
          <a:effectRef idx="2">
            <a:schemeClr val="accent2"/>
          </a:effectRef>
          <a:fontRef idx="minor">
            <a:schemeClr val="tx1"/>
          </a:fontRef>
        </p:style>
      </p:cxnSp>
      <p:pic>
        <p:nvPicPr>
          <p:cNvPr id="36" name="Imagen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623" y="1503515"/>
            <a:ext cx="463425" cy="463425"/>
          </a:xfrm>
          <a:prstGeom prst="rect">
            <a:avLst/>
          </a:prstGeom>
        </p:spPr>
      </p:pic>
      <p:pic>
        <p:nvPicPr>
          <p:cNvPr id="38" name="Imagen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200" y="735094"/>
            <a:ext cx="327380" cy="470374"/>
          </a:xfrm>
          <a:prstGeom prst="rect">
            <a:avLst/>
          </a:prstGeom>
        </p:spPr>
      </p:pic>
      <p:pic>
        <p:nvPicPr>
          <p:cNvPr id="39" name="Imagen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6110" y="744450"/>
            <a:ext cx="469964" cy="469964"/>
          </a:xfrm>
          <a:prstGeom prst="rect">
            <a:avLst/>
          </a:prstGeom>
        </p:spPr>
      </p:pic>
      <p:pic>
        <p:nvPicPr>
          <p:cNvPr id="41" name="Imagen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8883" y="2662885"/>
            <a:ext cx="341875" cy="455834"/>
          </a:xfrm>
          <a:prstGeom prst="rect">
            <a:avLst/>
          </a:prstGeom>
        </p:spPr>
      </p:pic>
      <p:pic>
        <p:nvPicPr>
          <p:cNvPr id="43" name="Imagen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3218" y="1510351"/>
            <a:ext cx="319904" cy="444311"/>
          </a:xfrm>
          <a:prstGeom prst="rect">
            <a:avLst/>
          </a:prstGeom>
        </p:spPr>
      </p:pic>
      <p:pic>
        <p:nvPicPr>
          <p:cNvPr id="44" name="Imagen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2672" y="1494537"/>
            <a:ext cx="355010" cy="442735"/>
          </a:xfrm>
          <a:prstGeom prst="rect">
            <a:avLst/>
          </a:prstGeom>
        </p:spPr>
      </p:pic>
      <p:pic>
        <p:nvPicPr>
          <p:cNvPr id="12" name="Imagen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091" y="1052518"/>
            <a:ext cx="427525" cy="427525"/>
          </a:xfrm>
          <a:prstGeom prst="rect">
            <a:avLst/>
          </a:prstGeom>
        </p:spPr>
      </p:pic>
      <p:pic>
        <p:nvPicPr>
          <p:cNvPr id="64" name="Imagen 63"/>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7372114" y="2662886"/>
            <a:ext cx="403502" cy="403502"/>
          </a:xfrm>
          <a:prstGeom prst="rect">
            <a:avLst/>
          </a:prstGeom>
        </p:spPr>
      </p:pic>
      <p:pic>
        <p:nvPicPr>
          <p:cNvPr id="33" name="Imagen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2595" y="2355727"/>
            <a:ext cx="469113" cy="470747"/>
          </a:xfrm>
          <a:prstGeom prst="rect">
            <a:avLst/>
          </a:prstGeom>
        </p:spPr>
      </p:pic>
      <p:pic>
        <p:nvPicPr>
          <p:cNvPr id="2" name="Imagen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82597" y="2956094"/>
            <a:ext cx="469112" cy="469112"/>
          </a:xfrm>
          <a:prstGeom prst="rect">
            <a:avLst/>
          </a:prstGeom>
        </p:spPr>
      </p:pic>
      <p:pic>
        <p:nvPicPr>
          <p:cNvPr id="4" name="Imagen 3"/>
          <p:cNvPicPr>
            <a:picLocks noChangeAspect="1"/>
          </p:cNvPicPr>
          <p:nvPr/>
        </p:nvPicPr>
        <p:blipFill>
          <a:blip r:embed="rId13"/>
          <a:stretch>
            <a:fillRect/>
          </a:stretch>
        </p:blipFill>
        <p:spPr>
          <a:xfrm>
            <a:off x="6192989" y="4512633"/>
            <a:ext cx="690396" cy="5177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n 4"/>
          <p:cNvPicPr>
            <a:picLocks noChangeAspect="1"/>
          </p:cNvPicPr>
          <p:nvPr/>
        </p:nvPicPr>
        <p:blipFill>
          <a:blip r:embed="rId14"/>
          <a:stretch>
            <a:fillRect/>
          </a:stretch>
        </p:blipFill>
        <p:spPr>
          <a:xfrm flipH="1">
            <a:off x="1958585" y="4512634"/>
            <a:ext cx="660653" cy="49549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2180260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sym typeface="Wingdings" panose="05000000000000000000" pitchFamily="2" charset="2"/>
              </a:rPr>
              <a:t>Les managers de domaine</a:t>
            </a:r>
            <a:endParaRPr lang="fr-FR" dirty="0"/>
          </a:p>
        </p:txBody>
      </p:sp>
      <p:sp>
        <p:nvSpPr>
          <p:cNvPr id="4" name="Marcador de número de diapositiva 3"/>
          <p:cNvSpPr>
            <a:spLocks noGrp="1"/>
          </p:cNvSpPr>
          <p:nvPr>
            <p:ph type="sldNum" sz="quarter" idx="15"/>
          </p:nvPr>
        </p:nvSpPr>
        <p:spPr/>
        <p:txBody>
          <a:bodyPr/>
          <a:lstStyle/>
          <a:p>
            <a:fld id="{AF43E6FD-AB27-4108-A2FC-346BB5F75E3F}" type="slidenum">
              <a:rPr lang="fr-FR" smtClean="0"/>
              <a:pPr/>
              <a:t>26</a:t>
            </a:fld>
            <a:endParaRPr lang="fr-FR"/>
          </a:p>
        </p:txBody>
      </p:sp>
      <p:grpSp>
        <p:nvGrpSpPr>
          <p:cNvPr id="5" name="Group 54"/>
          <p:cNvGrpSpPr/>
          <p:nvPr/>
        </p:nvGrpSpPr>
        <p:grpSpPr>
          <a:xfrm>
            <a:off x="3242274" y="2707417"/>
            <a:ext cx="1350792" cy="989909"/>
            <a:chOff x="4568507" y="2932113"/>
            <a:chExt cx="1665606" cy="1373668"/>
          </a:xfrm>
        </p:grpSpPr>
        <p:sp>
          <p:nvSpPr>
            <p:cNvPr id="6" name="Freeform 5"/>
            <p:cNvSpPr>
              <a:spLocks/>
            </p:cNvSpPr>
            <p:nvPr/>
          </p:nvSpPr>
          <p:spPr bwMode="auto">
            <a:xfrm>
              <a:off x="4568507" y="3032606"/>
              <a:ext cx="1662113" cy="1273175"/>
            </a:xfrm>
            <a:custGeom>
              <a:avLst/>
              <a:gdLst/>
              <a:ahLst/>
              <a:cxnLst>
                <a:cxn ang="0">
                  <a:pos x="363" y="0"/>
                </a:cxn>
                <a:cxn ang="0">
                  <a:pos x="380" y="1"/>
                </a:cxn>
                <a:cxn ang="0">
                  <a:pos x="441" y="72"/>
                </a:cxn>
                <a:cxn ang="0">
                  <a:pos x="441" y="161"/>
                </a:cxn>
                <a:cxn ang="0">
                  <a:pos x="380" y="233"/>
                </a:cxn>
                <a:cxn ang="0">
                  <a:pos x="363" y="233"/>
                </a:cxn>
                <a:cxn ang="0">
                  <a:pos x="95" y="233"/>
                </a:cxn>
                <a:cxn ang="0">
                  <a:pos x="32" y="264"/>
                </a:cxn>
                <a:cxn ang="0">
                  <a:pos x="0" y="338"/>
                </a:cxn>
                <a:cxn ang="0">
                  <a:pos x="0" y="72"/>
                </a:cxn>
                <a:cxn ang="0">
                  <a:pos x="23" y="14"/>
                </a:cxn>
                <a:cxn ang="0">
                  <a:pos x="72" y="0"/>
                </a:cxn>
                <a:cxn ang="0">
                  <a:pos x="363" y="0"/>
                </a:cxn>
              </a:cxnLst>
              <a:rect l="0" t="0" r="r" b="b"/>
              <a:pathLst>
                <a:path w="441" h="338">
                  <a:moveTo>
                    <a:pt x="363" y="0"/>
                  </a:moveTo>
                  <a:cubicBezTo>
                    <a:pt x="369" y="0"/>
                    <a:pt x="374" y="1"/>
                    <a:pt x="380" y="1"/>
                  </a:cubicBezTo>
                  <a:cubicBezTo>
                    <a:pt x="421" y="4"/>
                    <a:pt x="441" y="28"/>
                    <a:pt x="441" y="72"/>
                  </a:cubicBezTo>
                  <a:cubicBezTo>
                    <a:pt x="441" y="161"/>
                    <a:pt x="441" y="161"/>
                    <a:pt x="441" y="161"/>
                  </a:cubicBezTo>
                  <a:cubicBezTo>
                    <a:pt x="441" y="206"/>
                    <a:pt x="421" y="229"/>
                    <a:pt x="380" y="233"/>
                  </a:cubicBezTo>
                  <a:cubicBezTo>
                    <a:pt x="374" y="233"/>
                    <a:pt x="369" y="233"/>
                    <a:pt x="363"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lnTo>
                    <a:pt x="363" y="0"/>
                  </a:lnTo>
                  <a:close/>
                </a:path>
              </a:pathLst>
            </a:custGeom>
            <a:solidFill>
              <a:schemeClr val="accent3">
                <a:lumMod val="75000"/>
              </a:schemeClr>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sp>
          <p:nvSpPr>
            <p:cNvPr id="7" name="Freeform 5"/>
            <p:cNvSpPr>
              <a:spLocks/>
            </p:cNvSpPr>
            <p:nvPr/>
          </p:nvSpPr>
          <p:spPr bwMode="auto">
            <a:xfrm>
              <a:off x="4572000" y="2932113"/>
              <a:ext cx="1662113" cy="1273175"/>
            </a:xfrm>
            <a:custGeom>
              <a:avLst/>
              <a:gdLst/>
              <a:ahLst/>
              <a:cxnLst>
                <a:cxn ang="0">
                  <a:pos x="363" y="0"/>
                </a:cxn>
                <a:cxn ang="0">
                  <a:pos x="380" y="1"/>
                </a:cxn>
                <a:cxn ang="0">
                  <a:pos x="441" y="72"/>
                </a:cxn>
                <a:cxn ang="0">
                  <a:pos x="441" y="161"/>
                </a:cxn>
                <a:cxn ang="0">
                  <a:pos x="380" y="233"/>
                </a:cxn>
                <a:cxn ang="0">
                  <a:pos x="363" y="233"/>
                </a:cxn>
                <a:cxn ang="0">
                  <a:pos x="95" y="233"/>
                </a:cxn>
                <a:cxn ang="0">
                  <a:pos x="32" y="264"/>
                </a:cxn>
                <a:cxn ang="0">
                  <a:pos x="0" y="338"/>
                </a:cxn>
                <a:cxn ang="0">
                  <a:pos x="0" y="72"/>
                </a:cxn>
                <a:cxn ang="0">
                  <a:pos x="23" y="14"/>
                </a:cxn>
                <a:cxn ang="0">
                  <a:pos x="72" y="0"/>
                </a:cxn>
                <a:cxn ang="0">
                  <a:pos x="363" y="0"/>
                </a:cxn>
              </a:cxnLst>
              <a:rect l="0" t="0" r="r" b="b"/>
              <a:pathLst>
                <a:path w="441" h="338">
                  <a:moveTo>
                    <a:pt x="363" y="0"/>
                  </a:moveTo>
                  <a:cubicBezTo>
                    <a:pt x="369" y="0"/>
                    <a:pt x="374" y="1"/>
                    <a:pt x="380" y="1"/>
                  </a:cubicBezTo>
                  <a:cubicBezTo>
                    <a:pt x="421" y="4"/>
                    <a:pt x="441" y="28"/>
                    <a:pt x="441" y="72"/>
                  </a:cubicBezTo>
                  <a:cubicBezTo>
                    <a:pt x="441" y="161"/>
                    <a:pt x="441" y="161"/>
                    <a:pt x="441" y="161"/>
                  </a:cubicBezTo>
                  <a:cubicBezTo>
                    <a:pt x="441" y="206"/>
                    <a:pt x="421" y="229"/>
                    <a:pt x="380" y="233"/>
                  </a:cubicBezTo>
                  <a:cubicBezTo>
                    <a:pt x="374" y="233"/>
                    <a:pt x="369" y="233"/>
                    <a:pt x="363"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lnTo>
                    <a:pt x="363" y="0"/>
                  </a:lnTo>
                  <a:close/>
                </a:path>
              </a:pathLst>
            </a:custGeom>
            <a:gradFill>
              <a:gsLst>
                <a:gs pos="0">
                  <a:schemeClr val="accent3">
                    <a:lumMod val="75000"/>
                  </a:schemeClr>
                </a:gs>
                <a:gs pos="10000">
                  <a:schemeClr val="accent3"/>
                </a:gs>
              </a:gsLst>
              <a:lin ang="0" scaled="0"/>
            </a:gra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grpSp>
      <p:grpSp>
        <p:nvGrpSpPr>
          <p:cNvPr id="8" name="Group 52"/>
          <p:cNvGrpSpPr/>
          <p:nvPr/>
        </p:nvGrpSpPr>
        <p:grpSpPr>
          <a:xfrm>
            <a:off x="3242273" y="2195664"/>
            <a:ext cx="1751010" cy="844937"/>
            <a:chOff x="4568507" y="2105026"/>
            <a:chExt cx="2554606" cy="1365576"/>
          </a:xfrm>
        </p:grpSpPr>
        <p:sp>
          <p:nvSpPr>
            <p:cNvPr id="9" name="Freeform 6"/>
            <p:cNvSpPr>
              <a:spLocks/>
            </p:cNvSpPr>
            <p:nvPr/>
          </p:nvSpPr>
          <p:spPr bwMode="auto">
            <a:xfrm>
              <a:off x="4568507" y="2199014"/>
              <a:ext cx="2551113" cy="1271588"/>
            </a:xfrm>
            <a:custGeom>
              <a:avLst/>
              <a:gdLst/>
              <a:ahLst/>
              <a:cxnLst>
                <a:cxn ang="0">
                  <a:pos x="599" y="0"/>
                </a:cxn>
                <a:cxn ang="0">
                  <a:pos x="615" y="0"/>
                </a:cxn>
                <a:cxn ang="0">
                  <a:pos x="677" y="72"/>
                </a:cxn>
                <a:cxn ang="0">
                  <a:pos x="677" y="160"/>
                </a:cxn>
                <a:cxn ang="0">
                  <a:pos x="615" y="232"/>
                </a:cxn>
                <a:cxn ang="0">
                  <a:pos x="599" y="232"/>
                </a:cxn>
                <a:cxn ang="0">
                  <a:pos x="95" y="232"/>
                </a:cxn>
                <a:cxn ang="0">
                  <a:pos x="32" y="263"/>
                </a:cxn>
                <a:cxn ang="0">
                  <a:pos x="0" y="338"/>
                </a:cxn>
                <a:cxn ang="0">
                  <a:pos x="0" y="72"/>
                </a:cxn>
                <a:cxn ang="0">
                  <a:pos x="23" y="13"/>
                </a:cxn>
                <a:cxn ang="0">
                  <a:pos x="72" y="0"/>
                </a:cxn>
                <a:cxn ang="0">
                  <a:pos x="599" y="0"/>
                </a:cxn>
              </a:cxnLst>
              <a:rect l="0" t="0" r="r" b="b"/>
              <a:pathLst>
                <a:path w="677" h="338">
                  <a:moveTo>
                    <a:pt x="599" y="0"/>
                  </a:moveTo>
                  <a:cubicBezTo>
                    <a:pt x="604" y="0"/>
                    <a:pt x="610" y="0"/>
                    <a:pt x="615" y="0"/>
                  </a:cubicBezTo>
                  <a:cubicBezTo>
                    <a:pt x="656" y="3"/>
                    <a:pt x="677" y="27"/>
                    <a:pt x="677" y="72"/>
                  </a:cubicBezTo>
                  <a:cubicBezTo>
                    <a:pt x="677" y="160"/>
                    <a:pt x="677" y="160"/>
                    <a:pt x="677" y="160"/>
                  </a:cubicBezTo>
                  <a:cubicBezTo>
                    <a:pt x="677" y="205"/>
                    <a:pt x="656" y="229"/>
                    <a:pt x="615" y="232"/>
                  </a:cubicBezTo>
                  <a:cubicBezTo>
                    <a:pt x="610" y="232"/>
                    <a:pt x="604" y="232"/>
                    <a:pt x="599" y="232"/>
                  </a:cubicBezTo>
                  <a:cubicBezTo>
                    <a:pt x="95" y="232"/>
                    <a:pt x="95" y="232"/>
                    <a:pt x="95" y="232"/>
                  </a:cubicBezTo>
                  <a:cubicBezTo>
                    <a:pt x="71" y="235"/>
                    <a:pt x="50" y="246"/>
                    <a:pt x="32" y="263"/>
                  </a:cubicBezTo>
                  <a:cubicBezTo>
                    <a:pt x="11" y="284"/>
                    <a:pt x="0" y="309"/>
                    <a:pt x="0" y="338"/>
                  </a:cubicBezTo>
                  <a:cubicBezTo>
                    <a:pt x="0" y="72"/>
                    <a:pt x="0" y="72"/>
                    <a:pt x="0" y="72"/>
                  </a:cubicBezTo>
                  <a:cubicBezTo>
                    <a:pt x="0" y="44"/>
                    <a:pt x="7" y="25"/>
                    <a:pt x="23" y="13"/>
                  </a:cubicBezTo>
                  <a:cubicBezTo>
                    <a:pt x="35" y="4"/>
                    <a:pt x="51" y="0"/>
                    <a:pt x="72" y="0"/>
                  </a:cubicBezTo>
                  <a:lnTo>
                    <a:pt x="599" y="0"/>
                  </a:lnTo>
                  <a:close/>
                </a:path>
              </a:pathLst>
            </a:custGeom>
            <a:solidFill>
              <a:schemeClr val="accent2">
                <a:lumMod val="50000"/>
              </a:schemeClr>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sp>
          <p:nvSpPr>
            <p:cNvPr id="10" name="Freeform 6"/>
            <p:cNvSpPr>
              <a:spLocks/>
            </p:cNvSpPr>
            <p:nvPr/>
          </p:nvSpPr>
          <p:spPr bwMode="auto">
            <a:xfrm>
              <a:off x="4572000" y="2105026"/>
              <a:ext cx="2551113" cy="1271588"/>
            </a:xfrm>
            <a:custGeom>
              <a:avLst/>
              <a:gdLst/>
              <a:ahLst/>
              <a:cxnLst>
                <a:cxn ang="0">
                  <a:pos x="599" y="0"/>
                </a:cxn>
                <a:cxn ang="0">
                  <a:pos x="615" y="0"/>
                </a:cxn>
                <a:cxn ang="0">
                  <a:pos x="677" y="72"/>
                </a:cxn>
                <a:cxn ang="0">
                  <a:pos x="677" y="160"/>
                </a:cxn>
                <a:cxn ang="0">
                  <a:pos x="615" y="232"/>
                </a:cxn>
                <a:cxn ang="0">
                  <a:pos x="599" y="232"/>
                </a:cxn>
                <a:cxn ang="0">
                  <a:pos x="95" y="232"/>
                </a:cxn>
                <a:cxn ang="0">
                  <a:pos x="32" y="263"/>
                </a:cxn>
                <a:cxn ang="0">
                  <a:pos x="0" y="338"/>
                </a:cxn>
                <a:cxn ang="0">
                  <a:pos x="0" y="72"/>
                </a:cxn>
                <a:cxn ang="0">
                  <a:pos x="23" y="13"/>
                </a:cxn>
                <a:cxn ang="0">
                  <a:pos x="72" y="0"/>
                </a:cxn>
                <a:cxn ang="0">
                  <a:pos x="599" y="0"/>
                </a:cxn>
              </a:cxnLst>
              <a:rect l="0" t="0" r="r" b="b"/>
              <a:pathLst>
                <a:path w="677" h="338">
                  <a:moveTo>
                    <a:pt x="599" y="0"/>
                  </a:moveTo>
                  <a:cubicBezTo>
                    <a:pt x="604" y="0"/>
                    <a:pt x="610" y="0"/>
                    <a:pt x="615" y="0"/>
                  </a:cubicBezTo>
                  <a:cubicBezTo>
                    <a:pt x="656" y="3"/>
                    <a:pt x="677" y="27"/>
                    <a:pt x="677" y="72"/>
                  </a:cubicBezTo>
                  <a:cubicBezTo>
                    <a:pt x="677" y="160"/>
                    <a:pt x="677" y="160"/>
                    <a:pt x="677" y="160"/>
                  </a:cubicBezTo>
                  <a:cubicBezTo>
                    <a:pt x="677" y="205"/>
                    <a:pt x="656" y="229"/>
                    <a:pt x="615" y="232"/>
                  </a:cubicBezTo>
                  <a:cubicBezTo>
                    <a:pt x="610" y="232"/>
                    <a:pt x="604" y="232"/>
                    <a:pt x="599" y="232"/>
                  </a:cubicBezTo>
                  <a:cubicBezTo>
                    <a:pt x="95" y="232"/>
                    <a:pt x="95" y="232"/>
                    <a:pt x="95" y="232"/>
                  </a:cubicBezTo>
                  <a:cubicBezTo>
                    <a:pt x="71" y="235"/>
                    <a:pt x="50" y="246"/>
                    <a:pt x="32" y="263"/>
                  </a:cubicBezTo>
                  <a:cubicBezTo>
                    <a:pt x="11" y="284"/>
                    <a:pt x="0" y="309"/>
                    <a:pt x="0" y="338"/>
                  </a:cubicBezTo>
                  <a:cubicBezTo>
                    <a:pt x="0" y="72"/>
                    <a:pt x="0" y="72"/>
                    <a:pt x="0" y="72"/>
                  </a:cubicBezTo>
                  <a:cubicBezTo>
                    <a:pt x="0" y="44"/>
                    <a:pt x="7" y="25"/>
                    <a:pt x="23" y="13"/>
                  </a:cubicBezTo>
                  <a:cubicBezTo>
                    <a:pt x="35" y="4"/>
                    <a:pt x="51" y="0"/>
                    <a:pt x="72" y="0"/>
                  </a:cubicBezTo>
                  <a:lnTo>
                    <a:pt x="599" y="0"/>
                  </a:lnTo>
                  <a:close/>
                </a:path>
              </a:pathLst>
            </a:custGeom>
            <a:gradFill>
              <a:gsLst>
                <a:gs pos="0">
                  <a:schemeClr val="accent2">
                    <a:lumMod val="50000"/>
                  </a:schemeClr>
                </a:gs>
                <a:gs pos="10000">
                  <a:schemeClr val="accent2"/>
                </a:gs>
              </a:gsLst>
              <a:lin ang="0" scaled="0"/>
            </a:gra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grpSp>
      <p:grpSp>
        <p:nvGrpSpPr>
          <p:cNvPr id="11" name="Group 51"/>
          <p:cNvGrpSpPr/>
          <p:nvPr/>
        </p:nvGrpSpPr>
        <p:grpSpPr>
          <a:xfrm>
            <a:off x="3242275" y="1664265"/>
            <a:ext cx="1420220" cy="842640"/>
            <a:chOff x="4568507" y="1246188"/>
            <a:chExt cx="2072006" cy="1361863"/>
          </a:xfrm>
        </p:grpSpPr>
        <p:sp>
          <p:nvSpPr>
            <p:cNvPr id="12" name="Freeform 7"/>
            <p:cNvSpPr>
              <a:spLocks/>
            </p:cNvSpPr>
            <p:nvPr/>
          </p:nvSpPr>
          <p:spPr bwMode="auto">
            <a:xfrm>
              <a:off x="4568507" y="1334876"/>
              <a:ext cx="2068513" cy="1273175"/>
            </a:xfrm>
            <a:custGeom>
              <a:avLst/>
              <a:gdLst/>
              <a:ahLst/>
              <a:cxnLst>
                <a:cxn ang="0">
                  <a:pos x="549" y="72"/>
                </a:cxn>
                <a:cxn ang="0">
                  <a:pos x="549" y="161"/>
                </a:cxn>
                <a:cxn ang="0">
                  <a:pos x="487" y="233"/>
                </a:cxn>
                <a:cxn ang="0">
                  <a:pos x="471" y="233"/>
                </a:cxn>
                <a:cxn ang="0">
                  <a:pos x="95" y="233"/>
                </a:cxn>
                <a:cxn ang="0">
                  <a:pos x="32" y="264"/>
                </a:cxn>
                <a:cxn ang="0">
                  <a:pos x="0" y="338"/>
                </a:cxn>
                <a:cxn ang="0">
                  <a:pos x="0" y="72"/>
                </a:cxn>
                <a:cxn ang="0">
                  <a:pos x="23" y="14"/>
                </a:cxn>
                <a:cxn ang="0">
                  <a:pos x="72" y="0"/>
                </a:cxn>
                <a:cxn ang="0">
                  <a:pos x="471" y="0"/>
                </a:cxn>
                <a:cxn ang="0">
                  <a:pos x="487" y="1"/>
                </a:cxn>
                <a:cxn ang="0">
                  <a:pos x="549" y="72"/>
                </a:cxn>
              </a:cxnLst>
              <a:rect l="0" t="0" r="r" b="b"/>
              <a:pathLst>
                <a:path w="549" h="338">
                  <a:moveTo>
                    <a:pt x="549" y="72"/>
                  </a:moveTo>
                  <a:cubicBezTo>
                    <a:pt x="549" y="161"/>
                    <a:pt x="549" y="161"/>
                    <a:pt x="549" y="161"/>
                  </a:cubicBezTo>
                  <a:cubicBezTo>
                    <a:pt x="549" y="206"/>
                    <a:pt x="528" y="229"/>
                    <a:pt x="487" y="233"/>
                  </a:cubicBezTo>
                  <a:cubicBezTo>
                    <a:pt x="482" y="233"/>
                    <a:pt x="476" y="233"/>
                    <a:pt x="471"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cubicBezTo>
                    <a:pt x="471" y="0"/>
                    <a:pt x="471" y="0"/>
                    <a:pt x="471" y="0"/>
                  </a:cubicBezTo>
                  <a:cubicBezTo>
                    <a:pt x="476" y="0"/>
                    <a:pt x="482" y="1"/>
                    <a:pt x="487" y="1"/>
                  </a:cubicBezTo>
                  <a:cubicBezTo>
                    <a:pt x="528" y="4"/>
                    <a:pt x="549" y="28"/>
                    <a:pt x="549" y="72"/>
                  </a:cubicBezTo>
                  <a:close/>
                </a:path>
              </a:pathLst>
            </a:custGeom>
            <a:solidFill>
              <a:schemeClr val="accent1">
                <a:lumMod val="75000"/>
              </a:schemeClr>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sp>
          <p:nvSpPr>
            <p:cNvPr id="13" name="Freeform 7"/>
            <p:cNvSpPr>
              <a:spLocks/>
            </p:cNvSpPr>
            <p:nvPr/>
          </p:nvSpPr>
          <p:spPr bwMode="auto">
            <a:xfrm>
              <a:off x="4572000" y="1246188"/>
              <a:ext cx="2068513" cy="1273175"/>
            </a:xfrm>
            <a:custGeom>
              <a:avLst/>
              <a:gdLst/>
              <a:ahLst/>
              <a:cxnLst>
                <a:cxn ang="0">
                  <a:pos x="549" y="72"/>
                </a:cxn>
                <a:cxn ang="0">
                  <a:pos x="549" y="161"/>
                </a:cxn>
                <a:cxn ang="0">
                  <a:pos x="487" y="233"/>
                </a:cxn>
                <a:cxn ang="0">
                  <a:pos x="471" y="233"/>
                </a:cxn>
                <a:cxn ang="0">
                  <a:pos x="95" y="233"/>
                </a:cxn>
                <a:cxn ang="0">
                  <a:pos x="32" y="264"/>
                </a:cxn>
                <a:cxn ang="0">
                  <a:pos x="0" y="338"/>
                </a:cxn>
                <a:cxn ang="0">
                  <a:pos x="0" y="72"/>
                </a:cxn>
                <a:cxn ang="0">
                  <a:pos x="23" y="14"/>
                </a:cxn>
                <a:cxn ang="0">
                  <a:pos x="72" y="0"/>
                </a:cxn>
                <a:cxn ang="0">
                  <a:pos x="471" y="0"/>
                </a:cxn>
                <a:cxn ang="0">
                  <a:pos x="487" y="1"/>
                </a:cxn>
                <a:cxn ang="0">
                  <a:pos x="549" y="72"/>
                </a:cxn>
              </a:cxnLst>
              <a:rect l="0" t="0" r="r" b="b"/>
              <a:pathLst>
                <a:path w="549" h="338">
                  <a:moveTo>
                    <a:pt x="549" y="72"/>
                  </a:moveTo>
                  <a:cubicBezTo>
                    <a:pt x="549" y="161"/>
                    <a:pt x="549" y="161"/>
                    <a:pt x="549" y="161"/>
                  </a:cubicBezTo>
                  <a:cubicBezTo>
                    <a:pt x="549" y="206"/>
                    <a:pt x="528" y="229"/>
                    <a:pt x="487" y="233"/>
                  </a:cubicBezTo>
                  <a:cubicBezTo>
                    <a:pt x="482" y="233"/>
                    <a:pt x="476" y="233"/>
                    <a:pt x="471"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cubicBezTo>
                    <a:pt x="471" y="0"/>
                    <a:pt x="471" y="0"/>
                    <a:pt x="471" y="0"/>
                  </a:cubicBezTo>
                  <a:cubicBezTo>
                    <a:pt x="476" y="0"/>
                    <a:pt x="482" y="1"/>
                    <a:pt x="487" y="1"/>
                  </a:cubicBezTo>
                  <a:cubicBezTo>
                    <a:pt x="528" y="4"/>
                    <a:pt x="549" y="28"/>
                    <a:pt x="549" y="72"/>
                  </a:cubicBezTo>
                  <a:close/>
                </a:path>
              </a:pathLst>
            </a:custGeom>
            <a:gradFill>
              <a:gsLst>
                <a:gs pos="0">
                  <a:schemeClr val="accent1">
                    <a:lumMod val="75000"/>
                  </a:schemeClr>
                </a:gs>
                <a:gs pos="10000">
                  <a:schemeClr val="accent1"/>
                </a:gs>
              </a:gsLst>
              <a:lin ang="0" scaled="0"/>
            </a:gra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grpSp>
      <p:grpSp>
        <p:nvGrpSpPr>
          <p:cNvPr id="14" name="Group 57"/>
          <p:cNvGrpSpPr/>
          <p:nvPr/>
        </p:nvGrpSpPr>
        <p:grpSpPr>
          <a:xfrm flipH="1">
            <a:off x="2103007" y="2909560"/>
            <a:ext cx="1141661" cy="849944"/>
            <a:chOff x="4568507" y="2932113"/>
            <a:chExt cx="1665606" cy="1373668"/>
          </a:xfrm>
        </p:grpSpPr>
        <p:sp>
          <p:nvSpPr>
            <p:cNvPr id="15" name="Freeform 5"/>
            <p:cNvSpPr>
              <a:spLocks/>
            </p:cNvSpPr>
            <p:nvPr/>
          </p:nvSpPr>
          <p:spPr bwMode="auto">
            <a:xfrm>
              <a:off x="4568507" y="3032606"/>
              <a:ext cx="1662113" cy="1273175"/>
            </a:xfrm>
            <a:custGeom>
              <a:avLst/>
              <a:gdLst/>
              <a:ahLst/>
              <a:cxnLst>
                <a:cxn ang="0">
                  <a:pos x="363" y="0"/>
                </a:cxn>
                <a:cxn ang="0">
                  <a:pos x="380" y="1"/>
                </a:cxn>
                <a:cxn ang="0">
                  <a:pos x="441" y="72"/>
                </a:cxn>
                <a:cxn ang="0">
                  <a:pos x="441" y="161"/>
                </a:cxn>
                <a:cxn ang="0">
                  <a:pos x="380" y="233"/>
                </a:cxn>
                <a:cxn ang="0">
                  <a:pos x="363" y="233"/>
                </a:cxn>
                <a:cxn ang="0">
                  <a:pos x="95" y="233"/>
                </a:cxn>
                <a:cxn ang="0">
                  <a:pos x="32" y="264"/>
                </a:cxn>
                <a:cxn ang="0">
                  <a:pos x="0" y="338"/>
                </a:cxn>
                <a:cxn ang="0">
                  <a:pos x="0" y="72"/>
                </a:cxn>
                <a:cxn ang="0">
                  <a:pos x="23" y="14"/>
                </a:cxn>
                <a:cxn ang="0">
                  <a:pos x="72" y="0"/>
                </a:cxn>
                <a:cxn ang="0">
                  <a:pos x="363" y="0"/>
                </a:cxn>
              </a:cxnLst>
              <a:rect l="0" t="0" r="r" b="b"/>
              <a:pathLst>
                <a:path w="441" h="338">
                  <a:moveTo>
                    <a:pt x="363" y="0"/>
                  </a:moveTo>
                  <a:cubicBezTo>
                    <a:pt x="369" y="0"/>
                    <a:pt x="374" y="1"/>
                    <a:pt x="380" y="1"/>
                  </a:cubicBezTo>
                  <a:cubicBezTo>
                    <a:pt x="421" y="4"/>
                    <a:pt x="441" y="28"/>
                    <a:pt x="441" y="72"/>
                  </a:cubicBezTo>
                  <a:cubicBezTo>
                    <a:pt x="441" y="161"/>
                    <a:pt x="441" y="161"/>
                    <a:pt x="441" y="161"/>
                  </a:cubicBezTo>
                  <a:cubicBezTo>
                    <a:pt x="441" y="206"/>
                    <a:pt x="421" y="229"/>
                    <a:pt x="380" y="233"/>
                  </a:cubicBezTo>
                  <a:cubicBezTo>
                    <a:pt x="374" y="233"/>
                    <a:pt x="369" y="233"/>
                    <a:pt x="363"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lnTo>
                    <a:pt x="363" y="0"/>
                  </a:lnTo>
                  <a:close/>
                </a:path>
              </a:pathLst>
            </a:custGeom>
            <a:solidFill>
              <a:schemeClr val="accent5">
                <a:lumMod val="75000"/>
              </a:schemeClr>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sp>
          <p:nvSpPr>
            <p:cNvPr id="16" name="Freeform 5"/>
            <p:cNvSpPr>
              <a:spLocks/>
            </p:cNvSpPr>
            <p:nvPr/>
          </p:nvSpPr>
          <p:spPr bwMode="auto">
            <a:xfrm>
              <a:off x="4572000" y="2932113"/>
              <a:ext cx="1662113" cy="1273175"/>
            </a:xfrm>
            <a:custGeom>
              <a:avLst/>
              <a:gdLst/>
              <a:ahLst/>
              <a:cxnLst>
                <a:cxn ang="0">
                  <a:pos x="363" y="0"/>
                </a:cxn>
                <a:cxn ang="0">
                  <a:pos x="380" y="1"/>
                </a:cxn>
                <a:cxn ang="0">
                  <a:pos x="441" y="72"/>
                </a:cxn>
                <a:cxn ang="0">
                  <a:pos x="441" y="161"/>
                </a:cxn>
                <a:cxn ang="0">
                  <a:pos x="380" y="233"/>
                </a:cxn>
                <a:cxn ang="0">
                  <a:pos x="363" y="233"/>
                </a:cxn>
                <a:cxn ang="0">
                  <a:pos x="95" y="233"/>
                </a:cxn>
                <a:cxn ang="0">
                  <a:pos x="32" y="264"/>
                </a:cxn>
                <a:cxn ang="0">
                  <a:pos x="0" y="338"/>
                </a:cxn>
                <a:cxn ang="0">
                  <a:pos x="0" y="72"/>
                </a:cxn>
                <a:cxn ang="0">
                  <a:pos x="23" y="14"/>
                </a:cxn>
                <a:cxn ang="0">
                  <a:pos x="72" y="0"/>
                </a:cxn>
                <a:cxn ang="0">
                  <a:pos x="363" y="0"/>
                </a:cxn>
              </a:cxnLst>
              <a:rect l="0" t="0" r="r" b="b"/>
              <a:pathLst>
                <a:path w="441" h="338">
                  <a:moveTo>
                    <a:pt x="363" y="0"/>
                  </a:moveTo>
                  <a:cubicBezTo>
                    <a:pt x="369" y="0"/>
                    <a:pt x="374" y="1"/>
                    <a:pt x="380" y="1"/>
                  </a:cubicBezTo>
                  <a:cubicBezTo>
                    <a:pt x="421" y="4"/>
                    <a:pt x="441" y="28"/>
                    <a:pt x="441" y="72"/>
                  </a:cubicBezTo>
                  <a:cubicBezTo>
                    <a:pt x="441" y="161"/>
                    <a:pt x="441" y="161"/>
                    <a:pt x="441" y="161"/>
                  </a:cubicBezTo>
                  <a:cubicBezTo>
                    <a:pt x="441" y="206"/>
                    <a:pt x="421" y="229"/>
                    <a:pt x="380" y="233"/>
                  </a:cubicBezTo>
                  <a:cubicBezTo>
                    <a:pt x="374" y="233"/>
                    <a:pt x="369" y="233"/>
                    <a:pt x="363"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lnTo>
                    <a:pt x="363" y="0"/>
                  </a:lnTo>
                  <a:close/>
                </a:path>
              </a:pathLst>
            </a:custGeom>
            <a:solidFill>
              <a:schemeClr val="accent5"/>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grpSp>
      <p:grpSp>
        <p:nvGrpSpPr>
          <p:cNvPr id="17" name="Group 58"/>
          <p:cNvGrpSpPr/>
          <p:nvPr/>
        </p:nvGrpSpPr>
        <p:grpSpPr>
          <a:xfrm flipH="1">
            <a:off x="1493658" y="2441569"/>
            <a:ext cx="1751010" cy="844937"/>
            <a:chOff x="4568507" y="2105026"/>
            <a:chExt cx="2554606" cy="1365576"/>
          </a:xfrm>
        </p:grpSpPr>
        <p:sp>
          <p:nvSpPr>
            <p:cNvPr id="18" name="Freeform 6"/>
            <p:cNvSpPr>
              <a:spLocks/>
            </p:cNvSpPr>
            <p:nvPr/>
          </p:nvSpPr>
          <p:spPr bwMode="auto">
            <a:xfrm>
              <a:off x="4568507" y="2199014"/>
              <a:ext cx="2551113" cy="1271588"/>
            </a:xfrm>
            <a:custGeom>
              <a:avLst/>
              <a:gdLst/>
              <a:ahLst/>
              <a:cxnLst>
                <a:cxn ang="0">
                  <a:pos x="599" y="0"/>
                </a:cxn>
                <a:cxn ang="0">
                  <a:pos x="615" y="0"/>
                </a:cxn>
                <a:cxn ang="0">
                  <a:pos x="677" y="72"/>
                </a:cxn>
                <a:cxn ang="0">
                  <a:pos x="677" y="160"/>
                </a:cxn>
                <a:cxn ang="0">
                  <a:pos x="615" y="232"/>
                </a:cxn>
                <a:cxn ang="0">
                  <a:pos x="599" y="232"/>
                </a:cxn>
                <a:cxn ang="0">
                  <a:pos x="95" y="232"/>
                </a:cxn>
                <a:cxn ang="0">
                  <a:pos x="32" y="263"/>
                </a:cxn>
                <a:cxn ang="0">
                  <a:pos x="0" y="338"/>
                </a:cxn>
                <a:cxn ang="0">
                  <a:pos x="0" y="72"/>
                </a:cxn>
                <a:cxn ang="0">
                  <a:pos x="23" y="13"/>
                </a:cxn>
                <a:cxn ang="0">
                  <a:pos x="72" y="0"/>
                </a:cxn>
                <a:cxn ang="0">
                  <a:pos x="599" y="0"/>
                </a:cxn>
              </a:cxnLst>
              <a:rect l="0" t="0" r="r" b="b"/>
              <a:pathLst>
                <a:path w="677" h="338">
                  <a:moveTo>
                    <a:pt x="599" y="0"/>
                  </a:moveTo>
                  <a:cubicBezTo>
                    <a:pt x="604" y="0"/>
                    <a:pt x="610" y="0"/>
                    <a:pt x="615" y="0"/>
                  </a:cubicBezTo>
                  <a:cubicBezTo>
                    <a:pt x="656" y="3"/>
                    <a:pt x="677" y="27"/>
                    <a:pt x="677" y="72"/>
                  </a:cubicBezTo>
                  <a:cubicBezTo>
                    <a:pt x="677" y="160"/>
                    <a:pt x="677" y="160"/>
                    <a:pt x="677" y="160"/>
                  </a:cubicBezTo>
                  <a:cubicBezTo>
                    <a:pt x="677" y="205"/>
                    <a:pt x="656" y="229"/>
                    <a:pt x="615" y="232"/>
                  </a:cubicBezTo>
                  <a:cubicBezTo>
                    <a:pt x="610" y="232"/>
                    <a:pt x="604" y="232"/>
                    <a:pt x="599" y="232"/>
                  </a:cubicBezTo>
                  <a:cubicBezTo>
                    <a:pt x="95" y="232"/>
                    <a:pt x="95" y="232"/>
                    <a:pt x="95" y="232"/>
                  </a:cubicBezTo>
                  <a:cubicBezTo>
                    <a:pt x="71" y="235"/>
                    <a:pt x="50" y="246"/>
                    <a:pt x="32" y="263"/>
                  </a:cubicBezTo>
                  <a:cubicBezTo>
                    <a:pt x="11" y="284"/>
                    <a:pt x="0" y="309"/>
                    <a:pt x="0" y="338"/>
                  </a:cubicBezTo>
                  <a:cubicBezTo>
                    <a:pt x="0" y="72"/>
                    <a:pt x="0" y="72"/>
                    <a:pt x="0" y="72"/>
                  </a:cubicBezTo>
                  <a:cubicBezTo>
                    <a:pt x="0" y="44"/>
                    <a:pt x="7" y="25"/>
                    <a:pt x="23" y="13"/>
                  </a:cubicBezTo>
                  <a:cubicBezTo>
                    <a:pt x="35" y="4"/>
                    <a:pt x="51" y="0"/>
                    <a:pt x="72" y="0"/>
                  </a:cubicBezTo>
                  <a:lnTo>
                    <a:pt x="599" y="0"/>
                  </a:lnTo>
                  <a:close/>
                </a:path>
              </a:pathLst>
            </a:custGeom>
            <a:solidFill>
              <a:schemeClr val="accent6">
                <a:lumMod val="75000"/>
              </a:schemeClr>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sp>
          <p:nvSpPr>
            <p:cNvPr id="19" name="Freeform 6"/>
            <p:cNvSpPr>
              <a:spLocks/>
            </p:cNvSpPr>
            <p:nvPr/>
          </p:nvSpPr>
          <p:spPr bwMode="auto">
            <a:xfrm>
              <a:off x="4572000" y="2105026"/>
              <a:ext cx="2551113" cy="1271588"/>
            </a:xfrm>
            <a:custGeom>
              <a:avLst/>
              <a:gdLst/>
              <a:ahLst/>
              <a:cxnLst>
                <a:cxn ang="0">
                  <a:pos x="599" y="0"/>
                </a:cxn>
                <a:cxn ang="0">
                  <a:pos x="615" y="0"/>
                </a:cxn>
                <a:cxn ang="0">
                  <a:pos x="677" y="72"/>
                </a:cxn>
                <a:cxn ang="0">
                  <a:pos x="677" y="160"/>
                </a:cxn>
                <a:cxn ang="0">
                  <a:pos x="615" y="232"/>
                </a:cxn>
                <a:cxn ang="0">
                  <a:pos x="599" y="232"/>
                </a:cxn>
                <a:cxn ang="0">
                  <a:pos x="95" y="232"/>
                </a:cxn>
                <a:cxn ang="0">
                  <a:pos x="32" y="263"/>
                </a:cxn>
                <a:cxn ang="0">
                  <a:pos x="0" y="338"/>
                </a:cxn>
                <a:cxn ang="0">
                  <a:pos x="0" y="72"/>
                </a:cxn>
                <a:cxn ang="0">
                  <a:pos x="23" y="13"/>
                </a:cxn>
                <a:cxn ang="0">
                  <a:pos x="72" y="0"/>
                </a:cxn>
                <a:cxn ang="0">
                  <a:pos x="599" y="0"/>
                </a:cxn>
              </a:cxnLst>
              <a:rect l="0" t="0" r="r" b="b"/>
              <a:pathLst>
                <a:path w="677" h="338">
                  <a:moveTo>
                    <a:pt x="599" y="0"/>
                  </a:moveTo>
                  <a:cubicBezTo>
                    <a:pt x="604" y="0"/>
                    <a:pt x="610" y="0"/>
                    <a:pt x="615" y="0"/>
                  </a:cubicBezTo>
                  <a:cubicBezTo>
                    <a:pt x="656" y="3"/>
                    <a:pt x="677" y="27"/>
                    <a:pt x="677" y="72"/>
                  </a:cubicBezTo>
                  <a:cubicBezTo>
                    <a:pt x="677" y="160"/>
                    <a:pt x="677" y="160"/>
                    <a:pt x="677" y="160"/>
                  </a:cubicBezTo>
                  <a:cubicBezTo>
                    <a:pt x="677" y="205"/>
                    <a:pt x="656" y="229"/>
                    <a:pt x="615" y="232"/>
                  </a:cubicBezTo>
                  <a:cubicBezTo>
                    <a:pt x="610" y="232"/>
                    <a:pt x="604" y="232"/>
                    <a:pt x="599" y="232"/>
                  </a:cubicBezTo>
                  <a:cubicBezTo>
                    <a:pt x="95" y="232"/>
                    <a:pt x="95" y="232"/>
                    <a:pt x="95" y="232"/>
                  </a:cubicBezTo>
                  <a:cubicBezTo>
                    <a:pt x="71" y="235"/>
                    <a:pt x="50" y="246"/>
                    <a:pt x="32" y="263"/>
                  </a:cubicBezTo>
                  <a:cubicBezTo>
                    <a:pt x="11" y="284"/>
                    <a:pt x="0" y="309"/>
                    <a:pt x="0" y="338"/>
                  </a:cubicBezTo>
                  <a:cubicBezTo>
                    <a:pt x="0" y="72"/>
                    <a:pt x="0" y="72"/>
                    <a:pt x="0" y="72"/>
                  </a:cubicBezTo>
                  <a:cubicBezTo>
                    <a:pt x="0" y="44"/>
                    <a:pt x="7" y="25"/>
                    <a:pt x="23" y="13"/>
                  </a:cubicBezTo>
                  <a:cubicBezTo>
                    <a:pt x="35" y="4"/>
                    <a:pt x="51" y="0"/>
                    <a:pt x="72" y="0"/>
                  </a:cubicBezTo>
                  <a:lnTo>
                    <a:pt x="599" y="0"/>
                  </a:lnTo>
                  <a:close/>
                </a:path>
              </a:pathLst>
            </a:custGeom>
            <a:solidFill>
              <a:schemeClr val="accent6"/>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grpSp>
      <p:grpSp>
        <p:nvGrpSpPr>
          <p:cNvPr id="20" name="Group 59"/>
          <p:cNvGrpSpPr/>
          <p:nvPr/>
        </p:nvGrpSpPr>
        <p:grpSpPr>
          <a:xfrm flipH="1">
            <a:off x="1824449" y="1910170"/>
            <a:ext cx="1420220" cy="842640"/>
            <a:chOff x="4568507" y="1246188"/>
            <a:chExt cx="2072006" cy="1361863"/>
          </a:xfrm>
        </p:grpSpPr>
        <p:sp>
          <p:nvSpPr>
            <p:cNvPr id="21" name="Freeform 7"/>
            <p:cNvSpPr>
              <a:spLocks/>
            </p:cNvSpPr>
            <p:nvPr/>
          </p:nvSpPr>
          <p:spPr bwMode="auto">
            <a:xfrm>
              <a:off x="4568507" y="1334876"/>
              <a:ext cx="2068513" cy="1273175"/>
            </a:xfrm>
            <a:custGeom>
              <a:avLst/>
              <a:gdLst/>
              <a:ahLst/>
              <a:cxnLst>
                <a:cxn ang="0">
                  <a:pos x="549" y="72"/>
                </a:cxn>
                <a:cxn ang="0">
                  <a:pos x="549" y="161"/>
                </a:cxn>
                <a:cxn ang="0">
                  <a:pos x="487" y="233"/>
                </a:cxn>
                <a:cxn ang="0">
                  <a:pos x="471" y="233"/>
                </a:cxn>
                <a:cxn ang="0">
                  <a:pos x="95" y="233"/>
                </a:cxn>
                <a:cxn ang="0">
                  <a:pos x="32" y="264"/>
                </a:cxn>
                <a:cxn ang="0">
                  <a:pos x="0" y="338"/>
                </a:cxn>
                <a:cxn ang="0">
                  <a:pos x="0" y="72"/>
                </a:cxn>
                <a:cxn ang="0">
                  <a:pos x="23" y="14"/>
                </a:cxn>
                <a:cxn ang="0">
                  <a:pos x="72" y="0"/>
                </a:cxn>
                <a:cxn ang="0">
                  <a:pos x="471" y="0"/>
                </a:cxn>
                <a:cxn ang="0">
                  <a:pos x="487" y="1"/>
                </a:cxn>
                <a:cxn ang="0">
                  <a:pos x="549" y="72"/>
                </a:cxn>
              </a:cxnLst>
              <a:rect l="0" t="0" r="r" b="b"/>
              <a:pathLst>
                <a:path w="549" h="338">
                  <a:moveTo>
                    <a:pt x="549" y="72"/>
                  </a:moveTo>
                  <a:cubicBezTo>
                    <a:pt x="549" y="161"/>
                    <a:pt x="549" y="161"/>
                    <a:pt x="549" y="161"/>
                  </a:cubicBezTo>
                  <a:cubicBezTo>
                    <a:pt x="549" y="206"/>
                    <a:pt x="528" y="229"/>
                    <a:pt x="487" y="233"/>
                  </a:cubicBezTo>
                  <a:cubicBezTo>
                    <a:pt x="482" y="233"/>
                    <a:pt x="476" y="233"/>
                    <a:pt x="471"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cubicBezTo>
                    <a:pt x="471" y="0"/>
                    <a:pt x="471" y="0"/>
                    <a:pt x="471" y="0"/>
                  </a:cubicBezTo>
                  <a:cubicBezTo>
                    <a:pt x="476" y="0"/>
                    <a:pt x="482" y="1"/>
                    <a:pt x="487" y="1"/>
                  </a:cubicBezTo>
                  <a:cubicBezTo>
                    <a:pt x="528" y="4"/>
                    <a:pt x="549" y="28"/>
                    <a:pt x="549" y="72"/>
                  </a:cubicBezTo>
                  <a:close/>
                </a:path>
              </a:pathLst>
            </a:custGeom>
            <a:solidFill>
              <a:schemeClr val="accent4">
                <a:lumMod val="75000"/>
              </a:schemeClr>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sp>
          <p:nvSpPr>
            <p:cNvPr id="22" name="Freeform 7"/>
            <p:cNvSpPr>
              <a:spLocks/>
            </p:cNvSpPr>
            <p:nvPr/>
          </p:nvSpPr>
          <p:spPr bwMode="auto">
            <a:xfrm>
              <a:off x="4572000" y="1246188"/>
              <a:ext cx="2068513" cy="1273175"/>
            </a:xfrm>
            <a:custGeom>
              <a:avLst/>
              <a:gdLst/>
              <a:ahLst/>
              <a:cxnLst>
                <a:cxn ang="0">
                  <a:pos x="549" y="72"/>
                </a:cxn>
                <a:cxn ang="0">
                  <a:pos x="549" y="161"/>
                </a:cxn>
                <a:cxn ang="0">
                  <a:pos x="487" y="233"/>
                </a:cxn>
                <a:cxn ang="0">
                  <a:pos x="471" y="233"/>
                </a:cxn>
                <a:cxn ang="0">
                  <a:pos x="95" y="233"/>
                </a:cxn>
                <a:cxn ang="0">
                  <a:pos x="32" y="264"/>
                </a:cxn>
                <a:cxn ang="0">
                  <a:pos x="0" y="338"/>
                </a:cxn>
                <a:cxn ang="0">
                  <a:pos x="0" y="72"/>
                </a:cxn>
                <a:cxn ang="0">
                  <a:pos x="23" y="14"/>
                </a:cxn>
                <a:cxn ang="0">
                  <a:pos x="72" y="0"/>
                </a:cxn>
                <a:cxn ang="0">
                  <a:pos x="471" y="0"/>
                </a:cxn>
                <a:cxn ang="0">
                  <a:pos x="487" y="1"/>
                </a:cxn>
                <a:cxn ang="0">
                  <a:pos x="549" y="72"/>
                </a:cxn>
              </a:cxnLst>
              <a:rect l="0" t="0" r="r" b="b"/>
              <a:pathLst>
                <a:path w="549" h="338">
                  <a:moveTo>
                    <a:pt x="549" y="72"/>
                  </a:moveTo>
                  <a:cubicBezTo>
                    <a:pt x="549" y="161"/>
                    <a:pt x="549" y="161"/>
                    <a:pt x="549" y="161"/>
                  </a:cubicBezTo>
                  <a:cubicBezTo>
                    <a:pt x="549" y="206"/>
                    <a:pt x="528" y="229"/>
                    <a:pt x="487" y="233"/>
                  </a:cubicBezTo>
                  <a:cubicBezTo>
                    <a:pt x="482" y="233"/>
                    <a:pt x="476" y="233"/>
                    <a:pt x="471"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cubicBezTo>
                    <a:pt x="471" y="0"/>
                    <a:pt x="471" y="0"/>
                    <a:pt x="471" y="0"/>
                  </a:cubicBezTo>
                  <a:cubicBezTo>
                    <a:pt x="476" y="0"/>
                    <a:pt x="482" y="1"/>
                    <a:pt x="487" y="1"/>
                  </a:cubicBezTo>
                  <a:cubicBezTo>
                    <a:pt x="528" y="4"/>
                    <a:pt x="549" y="28"/>
                    <a:pt x="549" y="72"/>
                  </a:cubicBezTo>
                  <a:close/>
                </a:path>
              </a:pathLst>
            </a:custGeom>
            <a:solidFill>
              <a:schemeClr val="accent4"/>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grpSp>
      <p:grpSp>
        <p:nvGrpSpPr>
          <p:cNvPr id="23" name="Group 57"/>
          <p:cNvGrpSpPr/>
          <p:nvPr/>
        </p:nvGrpSpPr>
        <p:grpSpPr>
          <a:xfrm flipH="1">
            <a:off x="1654294" y="1316111"/>
            <a:ext cx="1589178" cy="849944"/>
            <a:chOff x="4568507" y="2932113"/>
            <a:chExt cx="1665606" cy="1373668"/>
          </a:xfrm>
        </p:grpSpPr>
        <p:sp>
          <p:nvSpPr>
            <p:cNvPr id="24" name="Freeform 5"/>
            <p:cNvSpPr>
              <a:spLocks/>
            </p:cNvSpPr>
            <p:nvPr/>
          </p:nvSpPr>
          <p:spPr bwMode="auto">
            <a:xfrm>
              <a:off x="4568507" y="3032606"/>
              <a:ext cx="1662113" cy="1273175"/>
            </a:xfrm>
            <a:custGeom>
              <a:avLst/>
              <a:gdLst/>
              <a:ahLst/>
              <a:cxnLst>
                <a:cxn ang="0">
                  <a:pos x="363" y="0"/>
                </a:cxn>
                <a:cxn ang="0">
                  <a:pos x="380" y="1"/>
                </a:cxn>
                <a:cxn ang="0">
                  <a:pos x="441" y="72"/>
                </a:cxn>
                <a:cxn ang="0">
                  <a:pos x="441" y="161"/>
                </a:cxn>
                <a:cxn ang="0">
                  <a:pos x="380" y="233"/>
                </a:cxn>
                <a:cxn ang="0">
                  <a:pos x="363" y="233"/>
                </a:cxn>
                <a:cxn ang="0">
                  <a:pos x="95" y="233"/>
                </a:cxn>
                <a:cxn ang="0">
                  <a:pos x="32" y="264"/>
                </a:cxn>
                <a:cxn ang="0">
                  <a:pos x="0" y="338"/>
                </a:cxn>
                <a:cxn ang="0">
                  <a:pos x="0" y="72"/>
                </a:cxn>
                <a:cxn ang="0">
                  <a:pos x="23" y="14"/>
                </a:cxn>
                <a:cxn ang="0">
                  <a:pos x="72" y="0"/>
                </a:cxn>
                <a:cxn ang="0">
                  <a:pos x="363" y="0"/>
                </a:cxn>
              </a:cxnLst>
              <a:rect l="0" t="0" r="r" b="b"/>
              <a:pathLst>
                <a:path w="441" h="338">
                  <a:moveTo>
                    <a:pt x="363" y="0"/>
                  </a:moveTo>
                  <a:cubicBezTo>
                    <a:pt x="369" y="0"/>
                    <a:pt x="374" y="1"/>
                    <a:pt x="380" y="1"/>
                  </a:cubicBezTo>
                  <a:cubicBezTo>
                    <a:pt x="421" y="4"/>
                    <a:pt x="441" y="28"/>
                    <a:pt x="441" y="72"/>
                  </a:cubicBezTo>
                  <a:cubicBezTo>
                    <a:pt x="441" y="161"/>
                    <a:pt x="441" y="161"/>
                    <a:pt x="441" y="161"/>
                  </a:cubicBezTo>
                  <a:cubicBezTo>
                    <a:pt x="441" y="206"/>
                    <a:pt x="421" y="229"/>
                    <a:pt x="380" y="233"/>
                  </a:cubicBezTo>
                  <a:cubicBezTo>
                    <a:pt x="374" y="233"/>
                    <a:pt x="369" y="233"/>
                    <a:pt x="363"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lnTo>
                    <a:pt x="363" y="0"/>
                  </a:lnTo>
                  <a:close/>
                </a:path>
              </a:pathLst>
            </a:custGeom>
            <a:solidFill>
              <a:schemeClr val="accent5">
                <a:lumMod val="75000"/>
              </a:schemeClr>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sp>
          <p:nvSpPr>
            <p:cNvPr id="25" name="Freeform 5"/>
            <p:cNvSpPr>
              <a:spLocks/>
            </p:cNvSpPr>
            <p:nvPr/>
          </p:nvSpPr>
          <p:spPr bwMode="auto">
            <a:xfrm>
              <a:off x="4572000" y="2932113"/>
              <a:ext cx="1662113" cy="1273175"/>
            </a:xfrm>
            <a:custGeom>
              <a:avLst/>
              <a:gdLst/>
              <a:ahLst/>
              <a:cxnLst>
                <a:cxn ang="0">
                  <a:pos x="363" y="0"/>
                </a:cxn>
                <a:cxn ang="0">
                  <a:pos x="380" y="1"/>
                </a:cxn>
                <a:cxn ang="0">
                  <a:pos x="441" y="72"/>
                </a:cxn>
                <a:cxn ang="0">
                  <a:pos x="441" y="161"/>
                </a:cxn>
                <a:cxn ang="0">
                  <a:pos x="380" y="233"/>
                </a:cxn>
                <a:cxn ang="0">
                  <a:pos x="363" y="233"/>
                </a:cxn>
                <a:cxn ang="0">
                  <a:pos x="95" y="233"/>
                </a:cxn>
                <a:cxn ang="0">
                  <a:pos x="32" y="264"/>
                </a:cxn>
                <a:cxn ang="0">
                  <a:pos x="0" y="338"/>
                </a:cxn>
                <a:cxn ang="0">
                  <a:pos x="0" y="72"/>
                </a:cxn>
                <a:cxn ang="0">
                  <a:pos x="23" y="14"/>
                </a:cxn>
                <a:cxn ang="0">
                  <a:pos x="72" y="0"/>
                </a:cxn>
                <a:cxn ang="0">
                  <a:pos x="363" y="0"/>
                </a:cxn>
              </a:cxnLst>
              <a:rect l="0" t="0" r="r" b="b"/>
              <a:pathLst>
                <a:path w="441" h="338">
                  <a:moveTo>
                    <a:pt x="363" y="0"/>
                  </a:moveTo>
                  <a:cubicBezTo>
                    <a:pt x="369" y="0"/>
                    <a:pt x="374" y="1"/>
                    <a:pt x="380" y="1"/>
                  </a:cubicBezTo>
                  <a:cubicBezTo>
                    <a:pt x="421" y="4"/>
                    <a:pt x="441" y="28"/>
                    <a:pt x="441" y="72"/>
                  </a:cubicBezTo>
                  <a:cubicBezTo>
                    <a:pt x="441" y="161"/>
                    <a:pt x="441" y="161"/>
                    <a:pt x="441" y="161"/>
                  </a:cubicBezTo>
                  <a:cubicBezTo>
                    <a:pt x="441" y="206"/>
                    <a:pt x="421" y="229"/>
                    <a:pt x="380" y="233"/>
                  </a:cubicBezTo>
                  <a:cubicBezTo>
                    <a:pt x="374" y="233"/>
                    <a:pt x="369" y="233"/>
                    <a:pt x="363"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lnTo>
                    <a:pt x="363" y="0"/>
                  </a:lnTo>
                  <a:close/>
                </a:path>
              </a:pathLst>
            </a:custGeom>
            <a:solidFill>
              <a:schemeClr val="accent5"/>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grpSp>
      <p:sp>
        <p:nvSpPr>
          <p:cNvPr id="26" name="Espace réservé du texte 4"/>
          <p:cNvSpPr txBox="1">
            <a:spLocks/>
          </p:cNvSpPr>
          <p:nvPr/>
        </p:nvSpPr>
        <p:spPr>
          <a:xfrm>
            <a:off x="1569241" y="1962923"/>
            <a:ext cx="1032137" cy="195698"/>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fr-FR" sz="788" b="1" dirty="0">
                <a:solidFill>
                  <a:schemeClr val="bg1"/>
                </a:solidFill>
              </a:rPr>
              <a:t>Banque</a:t>
            </a:r>
          </a:p>
        </p:txBody>
      </p:sp>
      <p:sp>
        <p:nvSpPr>
          <p:cNvPr id="27" name="Espace réservé du texte 6"/>
          <p:cNvSpPr txBox="1">
            <a:spLocks/>
          </p:cNvSpPr>
          <p:nvPr/>
        </p:nvSpPr>
        <p:spPr>
          <a:xfrm>
            <a:off x="1689944" y="2552248"/>
            <a:ext cx="1032137" cy="195698"/>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fr-FR" sz="788" b="1" dirty="0">
                <a:solidFill>
                  <a:schemeClr val="bg1"/>
                </a:solidFill>
              </a:rPr>
              <a:t>Défense &amp; Sécurité </a:t>
            </a:r>
          </a:p>
        </p:txBody>
      </p:sp>
      <p:sp>
        <p:nvSpPr>
          <p:cNvPr id="28" name="Espace réservé du texte 8"/>
          <p:cNvSpPr txBox="1">
            <a:spLocks/>
          </p:cNvSpPr>
          <p:nvPr/>
        </p:nvSpPr>
        <p:spPr>
          <a:xfrm>
            <a:off x="2124673" y="3049263"/>
            <a:ext cx="1032137" cy="155194"/>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fr-FR" sz="788" b="1" dirty="0">
                <a:solidFill>
                  <a:schemeClr val="bg1"/>
                </a:solidFill>
              </a:rPr>
              <a:t>Energie &amp; Utilities </a:t>
            </a:r>
          </a:p>
        </p:txBody>
      </p:sp>
      <p:sp>
        <p:nvSpPr>
          <p:cNvPr id="29" name="Espace réservé du texte 10"/>
          <p:cNvSpPr txBox="1">
            <a:spLocks/>
          </p:cNvSpPr>
          <p:nvPr/>
        </p:nvSpPr>
        <p:spPr>
          <a:xfrm>
            <a:off x="3372992" y="1729255"/>
            <a:ext cx="1200159" cy="195698"/>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788" b="1" dirty="0">
                <a:solidFill>
                  <a:schemeClr val="bg1"/>
                </a:solidFill>
              </a:rPr>
              <a:t>Telecom, Media &amp; Jeux </a:t>
            </a:r>
          </a:p>
        </p:txBody>
      </p:sp>
      <p:sp>
        <p:nvSpPr>
          <p:cNvPr id="30" name="Espace réservé du texte 12"/>
          <p:cNvSpPr txBox="1">
            <a:spLocks/>
          </p:cNvSpPr>
          <p:nvPr/>
        </p:nvSpPr>
        <p:spPr>
          <a:xfrm>
            <a:off x="3478432" y="2234968"/>
            <a:ext cx="1200159" cy="195698"/>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fr-FR" sz="788" b="1" dirty="0">
                <a:solidFill>
                  <a:schemeClr val="bg1"/>
                </a:solidFill>
              </a:rPr>
              <a:t>Industrie, Transport </a:t>
            </a:r>
            <a:br>
              <a:rPr lang="fr-FR" sz="788" b="1" dirty="0">
                <a:solidFill>
                  <a:schemeClr val="bg1"/>
                </a:solidFill>
              </a:rPr>
            </a:br>
            <a:r>
              <a:rPr lang="fr-FR" sz="788" b="1" dirty="0">
                <a:solidFill>
                  <a:schemeClr val="bg1"/>
                </a:solidFill>
              </a:rPr>
              <a:t>&amp; Aéronautique </a:t>
            </a:r>
          </a:p>
        </p:txBody>
      </p:sp>
      <p:sp>
        <p:nvSpPr>
          <p:cNvPr id="31" name="Espace réservé du texte 14"/>
          <p:cNvSpPr txBox="1">
            <a:spLocks/>
          </p:cNvSpPr>
          <p:nvPr/>
        </p:nvSpPr>
        <p:spPr>
          <a:xfrm>
            <a:off x="3655373" y="2819043"/>
            <a:ext cx="1200159" cy="155194"/>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788" b="1" dirty="0">
                <a:solidFill>
                  <a:schemeClr val="bg1"/>
                </a:solidFill>
              </a:rPr>
              <a:t>Secteur Public </a:t>
            </a:r>
          </a:p>
        </p:txBody>
      </p:sp>
      <p:sp>
        <p:nvSpPr>
          <p:cNvPr id="32" name="Espace réservé du texte 4"/>
          <p:cNvSpPr txBox="1">
            <a:spLocks/>
          </p:cNvSpPr>
          <p:nvPr/>
        </p:nvSpPr>
        <p:spPr>
          <a:xfrm>
            <a:off x="1278725" y="1389938"/>
            <a:ext cx="1032137" cy="195698"/>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fr-FR" sz="788" b="1" dirty="0">
                <a:solidFill>
                  <a:schemeClr val="bg1"/>
                </a:solidFill>
              </a:rPr>
              <a:t>APS</a:t>
            </a:r>
          </a:p>
        </p:txBody>
      </p:sp>
      <p:grpSp>
        <p:nvGrpSpPr>
          <p:cNvPr id="33" name="Groupe 19"/>
          <p:cNvGrpSpPr/>
          <p:nvPr/>
        </p:nvGrpSpPr>
        <p:grpSpPr>
          <a:xfrm>
            <a:off x="4308746" y="2814800"/>
            <a:ext cx="222750" cy="202500"/>
            <a:chOff x="571501" y="3824288"/>
            <a:chExt cx="808038" cy="638176"/>
          </a:xfrm>
          <a:solidFill>
            <a:srgbClr val="FFFFFF"/>
          </a:solidFill>
        </p:grpSpPr>
        <p:sp>
          <p:nvSpPr>
            <p:cNvPr id="34" name="Rectangle 87"/>
            <p:cNvSpPr>
              <a:spLocks noChangeArrowheads="1"/>
            </p:cNvSpPr>
            <p:nvPr/>
          </p:nvSpPr>
          <p:spPr bwMode="auto">
            <a:xfrm>
              <a:off x="571501" y="4371976"/>
              <a:ext cx="808038" cy="90488"/>
            </a:xfrm>
            <a:prstGeom prst="rect">
              <a:avLst/>
            </a:prstGeom>
            <a:grpFill/>
            <a:ln w="0">
              <a:noFill/>
              <a:prstDash val="solid"/>
              <a:miter lim="800000"/>
              <a:headEnd/>
              <a:tailEnd/>
            </a:ln>
          </p:spPr>
          <p:txBody>
            <a:bodyPr vert="horz" wrap="square" lIns="51435" tIns="25718" rIns="51435" bIns="25718" numCol="1" anchor="t" anchorCtr="0" compatLnSpc="1">
              <a:prstTxWarp prst="textNoShape">
                <a:avLst/>
              </a:prstTxWarp>
            </a:bodyPr>
            <a:lstStyle/>
            <a:p>
              <a:endParaRPr lang="fr-FR" sz="1013"/>
            </a:p>
          </p:txBody>
        </p:sp>
        <p:sp>
          <p:nvSpPr>
            <p:cNvPr id="35" name="Freeform 88"/>
            <p:cNvSpPr>
              <a:spLocks noEditPoints="1"/>
            </p:cNvSpPr>
            <p:nvPr/>
          </p:nvSpPr>
          <p:spPr bwMode="auto">
            <a:xfrm>
              <a:off x="658813" y="3824288"/>
              <a:ext cx="703263" cy="560388"/>
            </a:xfrm>
            <a:custGeom>
              <a:avLst/>
              <a:gdLst>
                <a:gd name="T0" fmla="*/ 443 w 443"/>
                <a:gd name="T1" fmla="*/ 82 h 353"/>
                <a:gd name="T2" fmla="*/ 411 w 443"/>
                <a:gd name="T3" fmla="*/ 193 h 353"/>
                <a:gd name="T4" fmla="*/ 342 w 443"/>
                <a:gd name="T5" fmla="*/ 293 h 353"/>
                <a:gd name="T6" fmla="*/ 322 w 443"/>
                <a:gd name="T7" fmla="*/ 310 h 353"/>
                <a:gd name="T8" fmla="*/ 308 w 443"/>
                <a:gd name="T9" fmla="*/ 312 h 353"/>
                <a:gd name="T10" fmla="*/ 302 w 443"/>
                <a:gd name="T11" fmla="*/ 310 h 353"/>
                <a:gd name="T12" fmla="*/ 295 w 443"/>
                <a:gd name="T13" fmla="*/ 305 h 353"/>
                <a:gd name="T14" fmla="*/ 288 w 443"/>
                <a:gd name="T15" fmla="*/ 295 h 353"/>
                <a:gd name="T16" fmla="*/ 270 w 443"/>
                <a:gd name="T17" fmla="*/ 240 h 353"/>
                <a:gd name="T18" fmla="*/ 264 w 443"/>
                <a:gd name="T19" fmla="*/ 230 h 353"/>
                <a:gd name="T20" fmla="*/ 256 w 443"/>
                <a:gd name="T21" fmla="*/ 226 h 353"/>
                <a:gd name="T22" fmla="*/ 249 w 443"/>
                <a:gd name="T23" fmla="*/ 229 h 353"/>
                <a:gd name="T24" fmla="*/ 246 w 443"/>
                <a:gd name="T25" fmla="*/ 235 h 353"/>
                <a:gd name="T26" fmla="*/ 247 w 443"/>
                <a:gd name="T27" fmla="*/ 243 h 353"/>
                <a:gd name="T28" fmla="*/ 247 w 443"/>
                <a:gd name="T29" fmla="*/ 353 h 353"/>
                <a:gd name="T30" fmla="*/ 104 w 443"/>
                <a:gd name="T31" fmla="*/ 247 h 353"/>
                <a:gd name="T32" fmla="*/ 104 w 443"/>
                <a:gd name="T33" fmla="*/ 238 h 353"/>
                <a:gd name="T34" fmla="*/ 103 w 443"/>
                <a:gd name="T35" fmla="*/ 232 h 353"/>
                <a:gd name="T36" fmla="*/ 98 w 443"/>
                <a:gd name="T37" fmla="*/ 227 h 353"/>
                <a:gd name="T38" fmla="*/ 91 w 443"/>
                <a:gd name="T39" fmla="*/ 227 h 353"/>
                <a:gd name="T40" fmla="*/ 83 w 443"/>
                <a:gd name="T41" fmla="*/ 233 h 353"/>
                <a:gd name="T42" fmla="*/ 48 w 443"/>
                <a:gd name="T43" fmla="*/ 353 h 353"/>
                <a:gd name="T44" fmla="*/ 48 w 443"/>
                <a:gd name="T45" fmla="*/ 206 h 353"/>
                <a:gd name="T46" fmla="*/ 58 w 443"/>
                <a:gd name="T47" fmla="*/ 181 h 353"/>
                <a:gd name="T48" fmla="*/ 78 w 443"/>
                <a:gd name="T49" fmla="*/ 157 h 353"/>
                <a:gd name="T50" fmla="*/ 114 w 443"/>
                <a:gd name="T51" fmla="*/ 140 h 353"/>
                <a:gd name="T52" fmla="*/ 212 w 443"/>
                <a:gd name="T53" fmla="*/ 138 h 353"/>
                <a:gd name="T54" fmla="*/ 256 w 443"/>
                <a:gd name="T55" fmla="*/ 147 h 353"/>
                <a:gd name="T56" fmla="*/ 284 w 443"/>
                <a:gd name="T57" fmla="*/ 167 h 353"/>
                <a:gd name="T58" fmla="*/ 299 w 443"/>
                <a:gd name="T59" fmla="*/ 193 h 353"/>
                <a:gd name="T60" fmla="*/ 318 w 443"/>
                <a:gd name="T61" fmla="*/ 253 h 353"/>
                <a:gd name="T62" fmla="*/ 391 w 443"/>
                <a:gd name="T63" fmla="*/ 82 h 353"/>
                <a:gd name="T64" fmla="*/ 195 w 443"/>
                <a:gd name="T65" fmla="*/ 3 h 353"/>
                <a:gd name="T66" fmla="*/ 226 w 443"/>
                <a:gd name="T67" fmla="*/ 26 h 353"/>
                <a:gd name="T68" fmla="*/ 238 w 443"/>
                <a:gd name="T69" fmla="*/ 63 h 353"/>
                <a:gd name="T70" fmla="*/ 226 w 443"/>
                <a:gd name="T71" fmla="*/ 100 h 353"/>
                <a:gd name="T72" fmla="*/ 195 w 443"/>
                <a:gd name="T73" fmla="*/ 123 h 353"/>
                <a:gd name="T74" fmla="*/ 155 w 443"/>
                <a:gd name="T75" fmla="*/ 123 h 353"/>
                <a:gd name="T76" fmla="*/ 124 w 443"/>
                <a:gd name="T77" fmla="*/ 100 h 353"/>
                <a:gd name="T78" fmla="*/ 112 w 443"/>
                <a:gd name="T79" fmla="*/ 63 h 353"/>
                <a:gd name="T80" fmla="*/ 124 w 443"/>
                <a:gd name="T81" fmla="*/ 26 h 353"/>
                <a:gd name="T82" fmla="*/ 155 w 443"/>
                <a:gd name="T83" fmla="*/ 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3" h="353">
                  <a:moveTo>
                    <a:pt x="391" y="82"/>
                  </a:moveTo>
                  <a:lnTo>
                    <a:pt x="443" y="82"/>
                  </a:lnTo>
                  <a:lnTo>
                    <a:pt x="443" y="193"/>
                  </a:lnTo>
                  <a:lnTo>
                    <a:pt x="411" y="193"/>
                  </a:lnTo>
                  <a:lnTo>
                    <a:pt x="411" y="221"/>
                  </a:lnTo>
                  <a:lnTo>
                    <a:pt x="342" y="293"/>
                  </a:lnTo>
                  <a:lnTo>
                    <a:pt x="330" y="304"/>
                  </a:lnTo>
                  <a:lnTo>
                    <a:pt x="322" y="310"/>
                  </a:lnTo>
                  <a:lnTo>
                    <a:pt x="315" y="312"/>
                  </a:lnTo>
                  <a:lnTo>
                    <a:pt x="308" y="312"/>
                  </a:lnTo>
                  <a:lnTo>
                    <a:pt x="305" y="312"/>
                  </a:lnTo>
                  <a:lnTo>
                    <a:pt x="302" y="310"/>
                  </a:lnTo>
                  <a:lnTo>
                    <a:pt x="299" y="309"/>
                  </a:lnTo>
                  <a:lnTo>
                    <a:pt x="295" y="305"/>
                  </a:lnTo>
                  <a:lnTo>
                    <a:pt x="292" y="301"/>
                  </a:lnTo>
                  <a:lnTo>
                    <a:pt x="288" y="295"/>
                  </a:lnTo>
                  <a:lnTo>
                    <a:pt x="285" y="287"/>
                  </a:lnTo>
                  <a:lnTo>
                    <a:pt x="270" y="240"/>
                  </a:lnTo>
                  <a:lnTo>
                    <a:pt x="267" y="233"/>
                  </a:lnTo>
                  <a:lnTo>
                    <a:pt x="264" y="230"/>
                  </a:lnTo>
                  <a:lnTo>
                    <a:pt x="261" y="227"/>
                  </a:lnTo>
                  <a:lnTo>
                    <a:pt x="256" y="226"/>
                  </a:lnTo>
                  <a:lnTo>
                    <a:pt x="252" y="227"/>
                  </a:lnTo>
                  <a:lnTo>
                    <a:pt x="249" y="229"/>
                  </a:lnTo>
                  <a:lnTo>
                    <a:pt x="247" y="232"/>
                  </a:lnTo>
                  <a:lnTo>
                    <a:pt x="246" y="235"/>
                  </a:lnTo>
                  <a:lnTo>
                    <a:pt x="246" y="238"/>
                  </a:lnTo>
                  <a:lnTo>
                    <a:pt x="247" y="243"/>
                  </a:lnTo>
                  <a:lnTo>
                    <a:pt x="247" y="247"/>
                  </a:lnTo>
                  <a:lnTo>
                    <a:pt x="247" y="353"/>
                  </a:lnTo>
                  <a:lnTo>
                    <a:pt x="104" y="353"/>
                  </a:lnTo>
                  <a:lnTo>
                    <a:pt x="104" y="247"/>
                  </a:lnTo>
                  <a:lnTo>
                    <a:pt x="104" y="243"/>
                  </a:lnTo>
                  <a:lnTo>
                    <a:pt x="104" y="238"/>
                  </a:lnTo>
                  <a:lnTo>
                    <a:pt x="104" y="235"/>
                  </a:lnTo>
                  <a:lnTo>
                    <a:pt x="103" y="232"/>
                  </a:lnTo>
                  <a:lnTo>
                    <a:pt x="101" y="229"/>
                  </a:lnTo>
                  <a:lnTo>
                    <a:pt x="98" y="227"/>
                  </a:lnTo>
                  <a:lnTo>
                    <a:pt x="94" y="226"/>
                  </a:lnTo>
                  <a:lnTo>
                    <a:pt x="91" y="227"/>
                  </a:lnTo>
                  <a:lnTo>
                    <a:pt x="86" y="230"/>
                  </a:lnTo>
                  <a:lnTo>
                    <a:pt x="83" y="233"/>
                  </a:lnTo>
                  <a:lnTo>
                    <a:pt x="81" y="240"/>
                  </a:lnTo>
                  <a:lnTo>
                    <a:pt x="48" y="353"/>
                  </a:lnTo>
                  <a:lnTo>
                    <a:pt x="0" y="353"/>
                  </a:lnTo>
                  <a:lnTo>
                    <a:pt x="48" y="206"/>
                  </a:lnTo>
                  <a:lnTo>
                    <a:pt x="52" y="193"/>
                  </a:lnTo>
                  <a:lnTo>
                    <a:pt x="58" y="181"/>
                  </a:lnTo>
                  <a:lnTo>
                    <a:pt x="66" y="167"/>
                  </a:lnTo>
                  <a:lnTo>
                    <a:pt x="78" y="157"/>
                  </a:lnTo>
                  <a:lnTo>
                    <a:pt x="94" y="147"/>
                  </a:lnTo>
                  <a:lnTo>
                    <a:pt x="114" y="140"/>
                  </a:lnTo>
                  <a:lnTo>
                    <a:pt x="140" y="138"/>
                  </a:lnTo>
                  <a:lnTo>
                    <a:pt x="212" y="138"/>
                  </a:lnTo>
                  <a:lnTo>
                    <a:pt x="236" y="140"/>
                  </a:lnTo>
                  <a:lnTo>
                    <a:pt x="256" y="147"/>
                  </a:lnTo>
                  <a:lnTo>
                    <a:pt x="273" y="157"/>
                  </a:lnTo>
                  <a:lnTo>
                    <a:pt x="284" y="167"/>
                  </a:lnTo>
                  <a:lnTo>
                    <a:pt x="293" y="181"/>
                  </a:lnTo>
                  <a:lnTo>
                    <a:pt x="299" y="193"/>
                  </a:lnTo>
                  <a:lnTo>
                    <a:pt x="304" y="206"/>
                  </a:lnTo>
                  <a:lnTo>
                    <a:pt x="318" y="253"/>
                  </a:lnTo>
                  <a:lnTo>
                    <a:pt x="391" y="178"/>
                  </a:lnTo>
                  <a:lnTo>
                    <a:pt x="391" y="82"/>
                  </a:lnTo>
                  <a:close/>
                  <a:moveTo>
                    <a:pt x="175" y="0"/>
                  </a:moveTo>
                  <a:lnTo>
                    <a:pt x="195" y="3"/>
                  </a:lnTo>
                  <a:lnTo>
                    <a:pt x="212" y="13"/>
                  </a:lnTo>
                  <a:lnTo>
                    <a:pt x="226" y="26"/>
                  </a:lnTo>
                  <a:lnTo>
                    <a:pt x="235" y="43"/>
                  </a:lnTo>
                  <a:lnTo>
                    <a:pt x="238" y="63"/>
                  </a:lnTo>
                  <a:lnTo>
                    <a:pt x="235" y="83"/>
                  </a:lnTo>
                  <a:lnTo>
                    <a:pt x="226" y="100"/>
                  </a:lnTo>
                  <a:lnTo>
                    <a:pt x="212" y="114"/>
                  </a:lnTo>
                  <a:lnTo>
                    <a:pt x="195" y="123"/>
                  </a:lnTo>
                  <a:lnTo>
                    <a:pt x="175" y="126"/>
                  </a:lnTo>
                  <a:lnTo>
                    <a:pt x="155" y="123"/>
                  </a:lnTo>
                  <a:lnTo>
                    <a:pt x="138" y="114"/>
                  </a:lnTo>
                  <a:lnTo>
                    <a:pt x="124" y="100"/>
                  </a:lnTo>
                  <a:lnTo>
                    <a:pt x="115" y="83"/>
                  </a:lnTo>
                  <a:lnTo>
                    <a:pt x="112" y="63"/>
                  </a:lnTo>
                  <a:lnTo>
                    <a:pt x="115" y="43"/>
                  </a:lnTo>
                  <a:lnTo>
                    <a:pt x="124" y="26"/>
                  </a:lnTo>
                  <a:lnTo>
                    <a:pt x="138" y="13"/>
                  </a:lnTo>
                  <a:lnTo>
                    <a:pt x="155" y="3"/>
                  </a:lnTo>
                  <a:lnTo>
                    <a:pt x="175"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grpSp>
      <p:sp>
        <p:nvSpPr>
          <p:cNvPr id="36" name="Freeform 12"/>
          <p:cNvSpPr>
            <a:spLocks noEditPoints="1"/>
          </p:cNvSpPr>
          <p:nvPr/>
        </p:nvSpPr>
        <p:spPr bwMode="auto">
          <a:xfrm>
            <a:off x="1572043" y="2531355"/>
            <a:ext cx="222750" cy="202500"/>
          </a:xfrm>
          <a:custGeom>
            <a:avLst/>
            <a:gdLst>
              <a:gd name="T0" fmla="*/ 1078 w 1813"/>
              <a:gd name="T1" fmla="*/ 386 h 1803"/>
              <a:gd name="T2" fmla="*/ 1272 w 1813"/>
              <a:gd name="T3" fmla="*/ 499 h 1803"/>
              <a:gd name="T4" fmla="*/ 1404 w 1813"/>
              <a:gd name="T5" fmla="*/ 678 h 1803"/>
              <a:gd name="T6" fmla="*/ 1452 w 1813"/>
              <a:gd name="T7" fmla="*/ 902 h 1803"/>
              <a:gd name="T8" fmla="*/ 1276 w 1813"/>
              <a:gd name="T9" fmla="*/ 759 h 1803"/>
              <a:gd name="T10" fmla="*/ 1170 w 1813"/>
              <a:gd name="T11" fmla="*/ 607 h 1803"/>
              <a:gd name="T12" fmla="*/ 1004 w 1813"/>
              <a:gd name="T13" fmla="*/ 519 h 1803"/>
              <a:gd name="T14" fmla="*/ 527 w 1813"/>
              <a:gd name="T15" fmla="*/ 111 h 1803"/>
              <a:gd name="T16" fmla="*/ 305 w 1813"/>
              <a:gd name="T17" fmla="*/ 445 h 1803"/>
              <a:gd name="T18" fmla="*/ 189 w 1813"/>
              <a:gd name="T19" fmla="*/ 659 h 1803"/>
              <a:gd name="T20" fmla="*/ 149 w 1813"/>
              <a:gd name="T21" fmla="*/ 902 h 1803"/>
              <a:gd name="T22" fmla="*/ 197 w 1813"/>
              <a:gd name="T23" fmla="*/ 1165 h 1803"/>
              <a:gd name="T24" fmla="*/ 328 w 1813"/>
              <a:gd name="T25" fmla="*/ 1387 h 1803"/>
              <a:gd name="T26" fmla="*/ 524 w 1813"/>
              <a:gd name="T27" fmla="*/ 1553 h 1803"/>
              <a:gd name="T28" fmla="*/ 771 w 1813"/>
              <a:gd name="T29" fmla="*/ 1643 h 1803"/>
              <a:gd name="T30" fmla="*/ 1037 w 1813"/>
              <a:gd name="T31" fmla="*/ 1644 h 1803"/>
              <a:gd name="T32" fmla="*/ 1278 w 1813"/>
              <a:gd name="T33" fmla="*/ 1558 h 1803"/>
              <a:gd name="T34" fmla="*/ 1193 w 1813"/>
              <a:gd name="T35" fmla="*/ 1364 h 1803"/>
              <a:gd name="T36" fmla="*/ 1008 w 1813"/>
              <a:gd name="T37" fmla="*/ 1436 h 1803"/>
              <a:gd name="T38" fmla="*/ 789 w 1813"/>
              <a:gd name="T39" fmla="*/ 1433 h 1803"/>
              <a:gd name="T40" fmla="*/ 583 w 1813"/>
              <a:gd name="T41" fmla="*/ 1341 h 1803"/>
              <a:gd name="T42" fmla="*/ 435 w 1813"/>
              <a:gd name="T43" fmla="*/ 1176 h 1803"/>
              <a:gd name="T44" fmla="*/ 363 w 1813"/>
              <a:gd name="T45" fmla="*/ 961 h 1803"/>
              <a:gd name="T46" fmla="*/ 381 w 1813"/>
              <a:gd name="T47" fmla="*/ 754 h 1803"/>
              <a:gd name="T48" fmla="*/ 469 w 1813"/>
              <a:gd name="T49" fmla="*/ 577 h 1803"/>
              <a:gd name="T50" fmla="*/ 788 w 1813"/>
              <a:gd name="T51" fmla="*/ 371 h 1803"/>
              <a:gd name="T52" fmla="*/ 586 w 1813"/>
              <a:gd name="T53" fmla="*/ 669 h 1803"/>
              <a:gd name="T54" fmla="*/ 518 w 1813"/>
              <a:gd name="T55" fmla="*/ 819 h 1803"/>
              <a:gd name="T56" fmla="*/ 521 w 1813"/>
              <a:gd name="T57" fmla="*/ 999 h 1803"/>
              <a:gd name="T58" fmla="*/ 609 w 1813"/>
              <a:gd name="T59" fmla="*/ 1165 h 1803"/>
              <a:gd name="T60" fmla="*/ 762 w 1813"/>
              <a:gd name="T61" fmla="*/ 1270 h 1803"/>
              <a:gd name="T62" fmla="*/ 954 w 1813"/>
              <a:gd name="T63" fmla="*/ 1294 h 1803"/>
              <a:gd name="T64" fmla="*/ 1128 w 1813"/>
              <a:gd name="T65" fmla="*/ 1230 h 1803"/>
              <a:gd name="T66" fmla="*/ 877 w 1813"/>
              <a:gd name="T67" fmla="*/ 1060 h 1803"/>
              <a:gd name="T68" fmla="*/ 783 w 1813"/>
              <a:gd name="T69" fmla="*/ 1005 h 1803"/>
              <a:gd name="T70" fmla="*/ 745 w 1813"/>
              <a:gd name="T71" fmla="*/ 902 h 1803"/>
              <a:gd name="T72" fmla="*/ 783 w 1813"/>
              <a:gd name="T73" fmla="*/ 798 h 1803"/>
              <a:gd name="T74" fmla="*/ 877 w 1813"/>
              <a:gd name="T75" fmla="*/ 744 h 1803"/>
              <a:gd name="T76" fmla="*/ 988 w 1813"/>
              <a:gd name="T77" fmla="*/ 763 h 1803"/>
              <a:gd name="T78" fmla="*/ 1058 w 1813"/>
              <a:gd name="T79" fmla="*/ 846 h 1803"/>
              <a:gd name="T80" fmla="*/ 1060 w 1813"/>
              <a:gd name="T81" fmla="*/ 950 h 1803"/>
              <a:gd name="T82" fmla="*/ 1434 w 1813"/>
              <a:gd name="T83" fmla="*/ 1634 h 1803"/>
              <a:gd name="T84" fmla="*/ 1186 w 1813"/>
              <a:gd name="T85" fmla="*/ 1761 h 1803"/>
              <a:gd name="T86" fmla="*/ 906 w 1813"/>
              <a:gd name="T87" fmla="*/ 1803 h 1803"/>
              <a:gd name="T88" fmla="*/ 606 w 1813"/>
              <a:gd name="T89" fmla="*/ 1752 h 1803"/>
              <a:gd name="T90" fmla="*/ 348 w 1813"/>
              <a:gd name="T91" fmla="*/ 1612 h 1803"/>
              <a:gd name="T92" fmla="*/ 150 w 1813"/>
              <a:gd name="T93" fmla="*/ 1398 h 1803"/>
              <a:gd name="T94" fmla="*/ 29 w 1813"/>
              <a:gd name="T95" fmla="*/ 1129 h 1803"/>
              <a:gd name="T96" fmla="*/ 3 w 1813"/>
              <a:gd name="T97" fmla="*/ 834 h 1803"/>
              <a:gd name="T98" fmla="*/ 61 w 1813"/>
              <a:gd name="T99" fmla="*/ 577 h 1803"/>
              <a:gd name="T100" fmla="*/ 192 w 1813"/>
              <a:gd name="T101" fmla="*/ 348 h 1803"/>
              <a:gd name="T102" fmla="*/ 527 w 1813"/>
              <a:gd name="T103" fmla="*/ 111 h 1803"/>
              <a:gd name="T104" fmla="*/ 1135 w 1813"/>
              <a:gd name="T105" fmla="*/ 29 h 1803"/>
              <a:gd name="T106" fmla="*/ 1405 w 1813"/>
              <a:gd name="T107" fmla="*/ 149 h 1803"/>
              <a:gd name="T108" fmla="*/ 1619 w 1813"/>
              <a:gd name="T109" fmla="*/ 346 h 1803"/>
              <a:gd name="T110" fmla="*/ 1761 w 1813"/>
              <a:gd name="T111" fmla="*/ 602 h 1803"/>
              <a:gd name="T112" fmla="*/ 1813 w 1813"/>
              <a:gd name="T113" fmla="*/ 902 h 1803"/>
              <a:gd name="T114" fmla="*/ 1636 w 1813"/>
              <a:gd name="T115" fmla="*/ 702 h 1803"/>
              <a:gd name="T116" fmla="*/ 1525 w 1813"/>
              <a:gd name="T117" fmla="*/ 468 h 1803"/>
              <a:gd name="T118" fmla="*/ 1343 w 1813"/>
              <a:gd name="T119" fmla="*/ 286 h 1803"/>
              <a:gd name="T120" fmla="*/ 1108 w 1813"/>
              <a:gd name="T121" fmla="*/ 175 h 1803"/>
              <a:gd name="T122" fmla="*/ 906 w 1813"/>
              <a:gd name="T123"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3" h="1803">
                <a:moveTo>
                  <a:pt x="906" y="358"/>
                </a:moveTo>
                <a:lnTo>
                  <a:pt x="965" y="361"/>
                </a:lnTo>
                <a:lnTo>
                  <a:pt x="1023" y="371"/>
                </a:lnTo>
                <a:lnTo>
                  <a:pt x="1078" y="386"/>
                </a:lnTo>
                <a:lnTo>
                  <a:pt x="1132" y="407"/>
                </a:lnTo>
                <a:lnTo>
                  <a:pt x="1181" y="433"/>
                </a:lnTo>
                <a:lnTo>
                  <a:pt x="1228" y="464"/>
                </a:lnTo>
                <a:lnTo>
                  <a:pt x="1272" y="499"/>
                </a:lnTo>
                <a:lnTo>
                  <a:pt x="1311" y="538"/>
                </a:lnTo>
                <a:lnTo>
                  <a:pt x="1347" y="581"/>
                </a:lnTo>
                <a:lnTo>
                  <a:pt x="1378" y="627"/>
                </a:lnTo>
                <a:lnTo>
                  <a:pt x="1404" y="678"/>
                </a:lnTo>
                <a:lnTo>
                  <a:pt x="1425" y="730"/>
                </a:lnTo>
                <a:lnTo>
                  <a:pt x="1439" y="786"/>
                </a:lnTo>
                <a:lnTo>
                  <a:pt x="1449" y="843"/>
                </a:lnTo>
                <a:lnTo>
                  <a:pt x="1452" y="902"/>
                </a:lnTo>
                <a:lnTo>
                  <a:pt x="1303" y="902"/>
                </a:lnTo>
                <a:lnTo>
                  <a:pt x="1300" y="852"/>
                </a:lnTo>
                <a:lnTo>
                  <a:pt x="1292" y="804"/>
                </a:lnTo>
                <a:lnTo>
                  <a:pt x="1276" y="759"/>
                </a:lnTo>
                <a:lnTo>
                  <a:pt x="1256" y="716"/>
                </a:lnTo>
                <a:lnTo>
                  <a:pt x="1232" y="676"/>
                </a:lnTo>
                <a:lnTo>
                  <a:pt x="1203" y="640"/>
                </a:lnTo>
                <a:lnTo>
                  <a:pt x="1170" y="607"/>
                </a:lnTo>
                <a:lnTo>
                  <a:pt x="1133" y="578"/>
                </a:lnTo>
                <a:lnTo>
                  <a:pt x="1093" y="553"/>
                </a:lnTo>
                <a:lnTo>
                  <a:pt x="1049" y="533"/>
                </a:lnTo>
                <a:lnTo>
                  <a:pt x="1004" y="519"/>
                </a:lnTo>
                <a:lnTo>
                  <a:pt x="956" y="509"/>
                </a:lnTo>
                <a:lnTo>
                  <a:pt x="906" y="506"/>
                </a:lnTo>
                <a:lnTo>
                  <a:pt x="906" y="358"/>
                </a:lnTo>
                <a:close/>
                <a:moveTo>
                  <a:pt x="527" y="111"/>
                </a:moveTo>
                <a:lnTo>
                  <a:pt x="454" y="420"/>
                </a:lnTo>
                <a:lnTo>
                  <a:pt x="388" y="354"/>
                </a:lnTo>
                <a:lnTo>
                  <a:pt x="344" y="398"/>
                </a:lnTo>
                <a:lnTo>
                  <a:pt x="305" y="445"/>
                </a:lnTo>
                <a:lnTo>
                  <a:pt x="269" y="496"/>
                </a:lnTo>
                <a:lnTo>
                  <a:pt x="238" y="548"/>
                </a:lnTo>
                <a:lnTo>
                  <a:pt x="211" y="602"/>
                </a:lnTo>
                <a:lnTo>
                  <a:pt x="189" y="659"/>
                </a:lnTo>
                <a:lnTo>
                  <a:pt x="172" y="718"/>
                </a:lnTo>
                <a:lnTo>
                  <a:pt x="159" y="778"/>
                </a:lnTo>
                <a:lnTo>
                  <a:pt x="152" y="840"/>
                </a:lnTo>
                <a:lnTo>
                  <a:pt x="149" y="902"/>
                </a:lnTo>
                <a:lnTo>
                  <a:pt x="152" y="970"/>
                </a:lnTo>
                <a:lnTo>
                  <a:pt x="161" y="1037"/>
                </a:lnTo>
                <a:lnTo>
                  <a:pt x="176" y="1101"/>
                </a:lnTo>
                <a:lnTo>
                  <a:pt x="197" y="1165"/>
                </a:lnTo>
                <a:lnTo>
                  <a:pt x="223" y="1225"/>
                </a:lnTo>
                <a:lnTo>
                  <a:pt x="253" y="1282"/>
                </a:lnTo>
                <a:lnTo>
                  <a:pt x="288" y="1336"/>
                </a:lnTo>
                <a:lnTo>
                  <a:pt x="328" y="1387"/>
                </a:lnTo>
                <a:lnTo>
                  <a:pt x="371" y="1435"/>
                </a:lnTo>
                <a:lnTo>
                  <a:pt x="419" y="1478"/>
                </a:lnTo>
                <a:lnTo>
                  <a:pt x="470" y="1518"/>
                </a:lnTo>
                <a:lnTo>
                  <a:pt x="524" y="1553"/>
                </a:lnTo>
                <a:lnTo>
                  <a:pt x="582" y="1583"/>
                </a:lnTo>
                <a:lnTo>
                  <a:pt x="643" y="1609"/>
                </a:lnTo>
                <a:lnTo>
                  <a:pt x="705" y="1628"/>
                </a:lnTo>
                <a:lnTo>
                  <a:pt x="771" y="1643"/>
                </a:lnTo>
                <a:lnTo>
                  <a:pt x="837" y="1652"/>
                </a:lnTo>
                <a:lnTo>
                  <a:pt x="906" y="1655"/>
                </a:lnTo>
                <a:lnTo>
                  <a:pt x="972" y="1652"/>
                </a:lnTo>
                <a:lnTo>
                  <a:pt x="1037" y="1644"/>
                </a:lnTo>
                <a:lnTo>
                  <a:pt x="1100" y="1630"/>
                </a:lnTo>
                <a:lnTo>
                  <a:pt x="1162" y="1612"/>
                </a:lnTo>
                <a:lnTo>
                  <a:pt x="1221" y="1588"/>
                </a:lnTo>
                <a:lnTo>
                  <a:pt x="1278" y="1558"/>
                </a:lnTo>
                <a:lnTo>
                  <a:pt x="1332" y="1525"/>
                </a:lnTo>
                <a:lnTo>
                  <a:pt x="1384" y="1485"/>
                </a:lnTo>
                <a:lnTo>
                  <a:pt x="1234" y="1335"/>
                </a:lnTo>
                <a:lnTo>
                  <a:pt x="1193" y="1364"/>
                </a:lnTo>
                <a:lnTo>
                  <a:pt x="1149" y="1388"/>
                </a:lnTo>
                <a:lnTo>
                  <a:pt x="1103" y="1409"/>
                </a:lnTo>
                <a:lnTo>
                  <a:pt x="1057" y="1424"/>
                </a:lnTo>
                <a:lnTo>
                  <a:pt x="1008" y="1436"/>
                </a:lnTo>
                <a:lnTo>
                  <a:pt x="957" y="1443"/>
                </a:lnTo>
                <a:lnTo>
                  <a:pt x="906" y="1445"/>
                </a:lnTo>
                <a:lnTo>
                  <a:pt x="847" y="1442"/>
                </a:lnTo>
                <a:lnTo>
                  <a:pt x="789" y="1433"/>
                </a:lnTo>
                <a:lnTo>
                  <a:pt x="734" y="1418"/>
                </a:lnTo>
                <a:lnTo>
                  <a:pt x="681" y="1397"/>
                </a:lnTo>
                <a:lnTo>
                  <a:pt x="631" y="1372"/>
                </a:lnTo>
                <a:lnTo>
                  <a:pt x="583" y="1341"/>
                </a:lnTo>
                <a:lnTo>
                  <a:pt x="541" y="1305"/>
                </a:lnTo>
                <a:lnTo>
                  <a:pt x="501" y="1266"/>
                </a:lnTo>
                <a:lnTo>
                  <a:pt x="466" y="1223"/>
                </a:lnTo>
                <a:lnTo>
                  <a:pt x="435" y="1176"/>
                </a:lnTo>
                <a:lnTo>
                  <a:pt x="409" y="1126"/>
                </a:lnTo>
                <a:lnTo>
                  <a:pt x="388" y="1073"/>
                </a:lnTo>
                <a:lnTo>
                  <a:pt x="372" y="1019"/>
                </a:lnTo>
                <a:lnTo>
                  <a:pt x="363" y="961"/>
                </a:lnTo>
                <a:lnTo>
                  <a:pt x="360" y="902"/>
                </a:lnTo>
                <a:lnTo>
                  <a:pt x="362" y="851"/>
                </a:lnTo>
                <a:lnTo>
                  <a:pt x="369" y="802"/>
                </a:lnTo>
                <a:lnTo>
                  <a:pt x="381" y="754"/>
                </a:lnTo>
                <a:lnTo>
                  <a:pt x="397" y="706"/>
                </a:lnTo>
                <a:lnTo>
                  <a:pt x="417" y="660"/>
                </a:lnTo>
                <a:lnTo>
                  <a:pt x="441" y="618"/>
                </a:lnTo>
                <a:lnTo>
                  <a:pt x="469" y="577"/>
                </a:lnTo>
                <a:lnTo>
                  <a:pt x="501" y="538"/>
                </a:lnTo>
                <a:lnTo>
                  <a:pt x="537" y="502"/>
                </a:lnTo>
                <a:lnTo>
                  <a:pt x="478" y="443"/>
                </a:lnTo>
                <a:lnTo>
                  <a:pt x="788" y="371"/>
                </a:lnTo>
                <a:lnTo>
                  <a:pt x="716" y="679"/>
                </a:lnTo>
                <a:lnTo>
                  <a:pt x="643" y="607"/>
                </a:lnTo>
                <a:lnTo>
                  <a:pt x="613" y="637"/>
                </a:lnTo>
                <a:lnTo>
                  <a:pt x="586" y="669"/>
                </a:lnTo>
                <a:lnTo>
                  <a:pt x="563" y="703"/>
                </a:lnTo>
                <a:lnTo>
                  <a:pt x="544" y="740"/>
                </a:lnTo>
                <a:lnTo>
                  <a:pt x="528" y="778"/>
                </a:lnTo>
                <a:lnTo>
                  <a:pt x="518" y="819"/>
                </a:lnTo>
                <a:lnTo>
                  <a:pt x="512" y="860"/>
                </a:lnTo>
                <a:lnTo>
                  <a:pt x="509" y="902"/>
                </a:lnTo>
                <a:lnTo>
                  <a:pt x="512" y="951"/>
                </a:lnTo>
                <a:lnTo>
                  <a:pt x="521" y="999"/>
                </a:lnTo>
                <a:lnTo>
                  <a:pt x="536" y="1044"/>
                </a:lnTo>
                <a:lnTo>
                  <a:pt x="555" y="1088"/>
                </a:lnTo>
                <a:lnTo>
                  <a:pt x="580" y="1127"/>
                </a:lnTo>
                <a:lnTo>
                  <a:pt x="609" y="1165"/>
                </a:lnTo>
                <a:lnTo>
                  <a:pt x="643" y="1198"/>
                </a:lnTo>
                <a:lnTo>
                  <a:pt x="679" y="1227"/>
                </a:lnTo>
                <a:lnTo>
                  <a:pt x="720" y="1250"/>
                </a:lnTo>
                <a:lnTo>
                  <a:pt x="762" y="1270"/>
                </a:lnTo>
                <a:lnTo>
                  <a:pt x="808" y="1285"/>
                </a:lnTo>
                <a:lnTo>
                  <a:pt x="856" y="1294"/>
                </a:lnTo>
                <a:lnTo>
                  <a:pt x="906" y="1297"/>
                </a:lnTo>
                <a:lnTo>
                  <a:pt x="954" y="1294"/>
                </a:lnTo>
                <a:lnTo>
                  <a:pt x="1000" y="1286"/>
                </a:lnTo>
                <a:lnTo>
                  <a:pt x="1045" y="1272"/>
                </a:lnTo>
                <a:lnTo>
                  <a:pt x="1088" y="1254"/>
                </a:lnTo>
                <a:lnTo>
                  <a:pt x="1128" y="1230"/>
                </a:lnTo>
                <a:lnTo>
                  <a:pt x="954" y="1055"/>
                </a:lnTo>
                <a:lnTo>
                  <a:pt x="931" y="1060"/>
                </a:lnTo>
                <a:lnTo>
                  <a:pt x="906" y="1062"/>
                </a:lnTo>
                <a:lnTo>
                  <a:pt x="877" y="1060"/>
                </a:lnTo>
                <a:lnTo>
                  <a:pt x="850" y="1053"/>
                </a:lnTo>
                <a:lnTo>
                  <a:pt x="825" y="1040"/>
                </a:lnTo>
                <a:lnTo>
                  <a:pt x="802" y="1025"/>
                </a:lnTo>
                <a:lnTo>
                  <a:pt x="783" y="1005"/>
                </a:lnTo>
                <a:lnTo>
                  <a:pt x="766" y="982"/>
                </a:lnTo>
                <a:lnTo>
                  <a:pt x="755" y="958"/>
                </a:lnTo>
                <a:lnTo>
                  <a:pt x="748" y="931"/>
                </a:lnTo>
                <a:lnTo>
                  <a:pt x="745" y="902"/>
                </a:lnTo>
                <a:lnTo>
                  <a:pt x="748" y="873"/>
                </a:lnTo>
                <a:lnTo>
                  <a:pt x="755" y="846"/>
                </a:lnTo>
                <a:lnTo>
                  <a:pt x="766" y="821"/>
                </a:lnTo>
                <a:lnTo>
                  <a:pt x="783" y="798"/>
                </a:lnTo>
                <a:lnTo>
                  <a:pt x="802" y="779"/>
                </a:lnTo>
                <a:lnTo>
                  <a:pt x="825" y="763"/>
                </a:lnTo>
                <a:lnTo>
                  <a:pt x="850" y="752"/>
                </a:lnTo>
                <a:lnTo>
                  <a:pt x="877" y="744"/>
                </a:lnTo>
                <a:lnTo>
                  <a:pt x="906" y="741"/>
                </a:lnTo>
                <a:lnTo>
                  <a:pt x="935" y="744"/>
                </a:lnTo>
                <a:lnTo>
                  <a:pt x="962" y="752"/>
                </a:lnTo>
                <a:lnTo>
                  <a:pt x="988" y="763"/>
                </a:lnTo>
                <a:lnTo>
                  <a:pt x="1010" y="779"/>
                </a:lnTo>
                <a:lnTo>
                  <a:pt x="1030" y="798"/>
                </a:lnTo>
                <a:lnTo>
                  <a:pt x="1045" y="821"/>
                </a:lnTo>
                <a:lnTo>
                  <a:pt x="1058" y="846"/>
                </a:lnTo>
                <a:lnTo>
                  <a:pt x="1065" y="873"/>
                </a:lnTo>
                <a:lnTo>
                  <a:pt x="1067" y="902"/>
                </a:lnTo>
                <a:lnTo>
                  <a:pt x="1065" y="926"/>
                </a:lnTo>
                <a:lnTo>
                  <a:pt x="1060" y="950"/>
                </a:lnTo>
                <a:lnTo>
                  <a:pt x="1758" y="1648"/>
                </a:lnTo>
                <a:lnTo>
                  <a:pt x="1652" y="1752"/>
                </a:lnTo>
                <a:lnTo>
                  <a:pt x="1490" y="1591"/>
                </a:lnTo>
                <a:lnTo>
                  <a:pt x="1434" y="1634"/>
                </a:lnTo>
                <a:lnTo>
                  <a:pt x="1376" y="1674"/>
                </a:lnTo>
                <a:lnTo>
                  <a:pt x="1315" y="1708"/>
                </a:lnTo>
                <a:lnTo>
                  <a:pt x="1251" y="1736"/>
                </a:lnTo>
                <a:lnTo>
                  <a:pt x="1186" y="1761"/>
                </a:lnTo>
                <a:lnTo>
                  <a:pt x="1118" y="1779"/>
                </a:lnTo>
                <a:lnTo>
                  <a:pt x="1048" y="1793"/>
                </a:lnTo>
                <a:lnTo>
                  <a:pt x="978" y="1801"/>
                </a:lnTo>
                <a:lnTo>
                  <a:pt x="906" y="1803"/>
                </a:lnTo>
                <a:lnTo>
                  <a:pt x="828" y="1800"/>
                </a:lnTo>
                <a:lnTo>
                  <a:pt x="752" y="1791"/>
                </a:lnTo>
                <a:lnTo>
                  <a:pt x="678" y="1774"/>
                </a:lnTo>
                <a:lnTo>
                  <a:pt x="606" y="1752"/>
                </a:lnTo>
                <a:lnTo>
                  <a:pt x="537" y="1726"/>
                </a:lnTo>
                <a:lnTo>
                  <a:pt x="471" y="1692"/>
                </a:lnTo>
                <a:lnTo>
                  <a:pt x="408" y="1654"/>
                </a:lnTo>
                <a:lnTo>
                  <a:pt x="348" y="1612"/>
                </a:lnTo>
                <a:lnTo>
                  <a:pt x="292" y="1564"/>
                </a:lnTo>
                <a:lnTo>
                  <a:pt x="240" y="1513"/>
                </a:lnTo>
                <a:lnTo>
                  <a:pt x="192" y="1457"/>
                </a:lnTo>
                <a:lnTo>
                  <a:pt x="150" y="1398"/>
                </a:lnTo>
                <a:lnTo>
                  <a:pt x="112" y="1335"/>
                </a:lnTo>
                <a:lnTo>
                  <a:pt x="79" y="1269"/>
                </a:lnTo>
                <a:lnTo>
                  <a:pt x="51" y="1201"/>
                </a:lnTo>
                <a:lnTo>
                  <a:pt x="29" y="1129"/>
                </a:lnTo>
                <a:lnTo>
                  <a:pt x="14" y="1056"/>
                </a:lnTo>
                <a:lnTo>
                  <a:pt x="3" y="979"/>
                </a:lnTo>
                <a:lnTo>
                  <a:pt x="0" y="902"/>
                </a:lnTo>
                <a:lnTo>
                  <a:pt x="3" y="834"/>
                </a:lnTo>
                <a:lnTo>
                  <a:pt x="10" y="768"/>
                </a:lnTo>
                <a:lnTo>
                  <a:pt x="23" y="703"/>
                </a:lnTo>
                <a:lnTo>
                  <a:pt x="40" y="639"/>
                </a:lnTo>
                <a:lnTo>
                  <a:pt x="61" y="577"/>
                </a:lnTo>
                <a:lnTo>
                  <a:pt x="87" y="517"/>
                </a:lnTo>
                <a:lnTo>
                  <a:pt x="119" y="458"/>
                </a:lnTo>
                <a:lnTo>
                  <a:pt x="154" y="402"/>
                </a:lnTo>
                <a:lnTo>
                  <a:pt x="192" y="348"/>
                </a:lnTo>
                <a:lnTo>
                  <a:pt x="236" y="297"/>
                </a:lnTo>
                <a:lnTo>
                  <a:pt x="283" y="250"/>
                </a:lnTo>
                <a:lnTo>
                  <a:pt x="217" y="184"/>
                </a:lnTo>
                <a:lnTo>
                  <a:pt x="527" y="111"/>
                </a:lnTo>
                <a:close/>
                <a:moveTo>
                  <a:pt x="906" y="0"/>
                </a:moveTo>
                <a:lnTo>
                  <a:pt x="984" y="3"/>
                </a:lnTo>
                <a:lnTo>
                  <a:pt x="1061" y="14"/>
                </a:lnTo>
                <a:lnTo>
                  <a:pt x="1135" y="29"/>
                </a:lnTo>
                <a:lnTo>
                  <a:pt x="1206" y="51"/>
                </a:lnTo>
                <a:lnTo>
                  <a:pt x="1275" y="79"/>
                </a:lnTo>
                <a:lnTo>
                  <a:pt x="1342" y="111"/>
                </a:lnTo>
                <a:lnTo>
                  <a:pt x="1405" y="149"/>
                </a:lnTo>
                <a:lnTo>
                  <a:pt x="1464" y="192"/>
                </a:lnTo>
                <a:lnTo>
                  <a:pt x="1520" y="239"/>
                </a:lnTo>
                <a:lnTo>
                  <a:pt x="1571" y="291"/>
                </a:lnTo>
                <a:lnTo>
                  <a:pt x="1619" y="346"/>
                </a:lnTo>
                <a:lnTo>
                  <a:pt x="1662" y="406"/>
                </a:lnTo>
                <a:lnTo>
                  <a:pt x="1700" y="468"/>
                </a:lnTo>
                <a:lnTo>
                  <a:pt x="1734" y="534"/>
                </a:lnTo>
                <a:lnTo>
                  <a:pt x="1761" y="602"/>
                </a:lnTo>
                <a:lnTo>
                  <a:pt x="1784" y="675"/>
                </a:lnTo>
                <a:lnTo>
                  <a:pt x="1799" y="748"/>
                </a:lnTo>
                <a:lnTo>
                  <a:pt x="1809" y="824"/>
                </a:lnTo>
                <a:lnTo>
                  <a:pt x="1813" y="902"/>
                </a:lnTo>
                <a:lnTo>
                  <a:pt x="1663" y="902"/>
                </a:lnTo>
                <a:lnTo>
                  <a:pt x="1660" y="833"/>
                </a:lnTo>
                <a:lnTo>
                  <a:pt x="1652" y="766"/>
                </a:lnTo>
                <a:lnTo>
                  <a:pt x="1636" y="702"/>
                </a:lnTo>
                <a:lnTo>
                  <a:pt x="1616" y="639"/>
                </a:lnTo>
                <a:lnTo>
                  <a:pt x="1590" y="579"/>
                </a:lnTo>
                <a:lnTo>
                  <a:pt x="1560" y="522"/>
                </a:lnTo>
                <a:lnTo>
                  <a:pt x="1525" y="468"/>
                </a:lnTo>
                <a:lnTo>
                  <a:pt x="1485" y="416"/>
                </a:lnTo>
                <a:lnTo>
                  <a:pt x="1441" y="370"/>
                </a:lnTo>
                <a:lnTo>
                  <a:pt x="1394" y="326"/>
                </a:lnTo>
                <a:lnTo>
                  <a:pt x="1343" y="286"/>
                </a:lnTo>
                <a:lnTo>
                  <a:pt x="1288" y="252"/>
                </a:lnTo>
                <a:lnTo>
                  <a:pt x="1230" y="221"/>
                </a:lnTo>
                <a:lnTo>
                  <a:pt x="1170" y="196"/>
                </a:lnTo>
                <a:lnTo>
                  <a:pt x="1108" y="175"/>
                </a:lnTo>
                <a:lnTo>
                  <a:pt x="1042" y="160"/>
                </a:lnTo>
                <a:lnTo>
                  <a:pt x="974" y="151"/>
                </a:lnTo>
                <a:lnTo>
                  <a:pt x="906" y="148"/>
                </a:lnTo>
                <a:lnTo>
                  <a:pt x="906" y="0"/>
                </a:lnTo>
                <a:close/>
              </a:path>
            </a:pathLst>
          </a:custGeom>
          <a:solidFill>
            <a:srgbClr val="FFFFFF"/>
          </a:solidFill>
          <a:ln w="0">
            <a:noFill/>
            <a:prstDash val="solid"/>
            <a:round/>
            <a:headEnd/>
            <a:tailEnd/>
          </a:ln>
        </p:spPr>
        <p:txBody>
          <a:bodyPr vert="horz" wrap="square" lIns="51435" tIns="25718" rIns="51435" bIns="25718" numCol="1" anchor="t" anchorCtr="0" compatLnSpc="1">
            <a:prstTxWarp prst="textNoShape">
              <a:avLst/>
            </a:prstTxWarp>
          </a:bodyPr>
          <a:lstStyle/>
          <a:p>
            <a:pPr defTabSz="560076">
              <a:defRPr/>
            </a:pPr>
            <a:endParaRPr lang="fr-FR" sz="1125" kern="0">
              <a:solidFill>
                <a:srgbClr val="CF022B"/>
              </a:solidFill>
            </a:endParaRPr>
          </a:p>
        </p:txBody>
      </p:sp>
      <p:grpSp>
        <p:nvGrpSpPr>
          <p:cNvPr id="37" name="Groupe 38"/>
          <p:cNvGrpSpPr/>
          <p:nvPr/>
        </p:nvGrpSpPr>
        <p:grpSpPr>
          <a:xfrm>
            <a:off x="4451656" y="1711937"/>
            <a:ext cx="162000" cy="263250"/>
            <a:chOff x="2508250" y="2271713"/>
            <a:chExt cx="493713" cy="798513"/>
          </a:xfrm>
          <a:solidFill>
            <a:srgbClr val="FFFFFF"/>
          </a:solidFill>
        </p:grpSpPr>
        <p:sp>
          <p:nvSpPr>
            <p:cNvPr id="38" name="Freeform 235"/>
            <p:cNvSpPr>
              <a:spLocks/>
            </p:cNvSpPr>
            <p:nvPr/>
          </p:nvSpPr>
          <p:spPr bwMode="auto">
            <a:xfrm>
              <a:off x="2608263" y="2398713"/>
              <a:ext cx="295275" cy="411163"/>
            </a:xfrm>
            <a:custGeom>
              <a:avLst/>
              <a:gdLst>
                <a:gd name="T0" fmla="*/ 79 w 1297"/>
                <a:gd name="T1" fmla="*/ 0 h 1807"/>
                <a:gd name="T2" fmla="*/ 1219 w 1297"/>
                <a:gd name="T3" fmla="*/ 0 h 1807"/>
                <a:gd name="T4" fmla="*/ 1239 w 1297"/>
                <a:gd name="T5" fmla="*/ 3 h 1807"/>
                <a:gd name="T6" fmla="*/ 1258 w 1297"/>
                <a:gd name="T7" fmla="*/ 12 h 1807"/>
                <a:gd name="T8" fmla="*/ 1274 w 1297"/>
                <a:gd name="T9" fmla="*/ 24 h 1807"/>
                <a:gd name="T10" fmla="*/ 1287 w 1297"/>
                <a:gd name="T11" fmla="*/ 40 h 1807"/>
                <a:gd name="T12" fmla="*/ 1294 w 1297"/>
                <a:gd name="T13" fmla="*/ 59 h 1807"/>
                <a:gd name="T14" fmla="*/ 1297 w 1297"/>
                <a:gd name="T15" fmla="*/ 80 h 1807"/>
                <a:gd name="T16" fmla="*/ 1297 w 1297"/>
                <a:gd name="T17" fmla="*/ 1728 h 1807"/>
                <a:gd name="T18" fmla="*/ 1294 w 1297"/>
                <a:gd name="T19" fmla="*/ 1748 h 1807"/>
                <a:gd name="T20" fmla="*/ 1287 w 1297"/>
                <a:gd name="T21" fmla="*/ 1768 h 1807"/>
                <a:gd name="T22" fmla="*/ 1274 w 1297"/>
                <a:gd name="T23" fmla="*/ 1784 h 1807"/>
                <a:gd name="T24" fmla="*/ 1258 w 1297"/>
                <a:gd name="T25" fmla="*/ 1797 h 1807"/>
                <a:gd name="T26" fmla="*/ 1239 w 1297"/>
                <a:gd name="T27" fmla="*/ 1804 h 1807"/>
                <a:gd name="T28" fmla="*/ 1219 w 1297"/>
                <a:gd name="T29" fmla="*/ 1807 h 1807"/>
                <a:gd name="T30" fmla="*/ 79 w 1297"/>
                <a:gd name="T31" fmla="*/ 1807 h 1807"/>
                <a:gd name="T32" fmla="*/ 57 w 1297"/>
                <a:gd name="T33" fmla="*/ 1804 h 1807"/>
                <a:gd name="T34" fmla="*/ 39 w 1297"/>
                <a:gd name="T35" fmla="*/ 1797 h 1807"/>
                <a:gd name="T36" fmla="*/ 23 w 1297"/>
                <a:gd name="T37" fmla="*/ 1784 h 1807"/>
                <a:gd name="T38" fmla="*/ 11 w 1297"/>
                <a:gd name="T39" fmla="*/ 1768 h 1807"/>
                <a:gd name="T40" fmla="*/ 2 w 1297"/>
                <a:gd name="T41" fmla="*/ 1748 h 1807"/>
                <a:gd name="T42" fmla="*/ 0 w 1297"/>
                <a:gd name="T43" fmla="*/ 1728 h 1807"/>
                <a:gd name="T44" fmla="*/ 0 w 1297"/>
                <a:gd name="T45" fmla="*/ 80 h 1807"/>
                <a:gd name="T46" fmla="*/ 2 w 1297"/>
                <a:gd name="T47" fmla="*/ 59 h 1807"/>
                <a:gd name="T48" fmla="*/ 11 w 1297"/>
                <a:gd name="T49" fmla="*/ 40 h 1807"/>
                <a:gd name="T50" fmla="*/ 23 w 1297"/>
                <a:gd name="T51" fmla="*/ 24 h 1807"/>
                <a:gd name="T52" fmla="*/ 39 w 1297"/>
                <a:gd name="T53" fmla="*/ 12 h 1807"/>
                <a:gd name="T54" fmla="*/ 57 w 1297"/>
                <a:gd name="T55" fmla="*/ 3 h 1807"/>
                <a:gd name="T56" fmla="*/ 79 w 1297"/>
                <a:gd name="T57" fmla="*/ 0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7" h="1807">
                  <a:moveTo>
                    <a:pt x="79" y="0"/>
                  </a:moveTo>
                  <a:lnTo>
                    <a:pt x="1219" y="0"/>
                  </a:lnTo>
                  <a:lnTo>
                    <a:pt x="1239" y="3"/>
                  </a:lnTo>
                  <a:lnTo>
                    <a:pt x="1258" y="12"/>
                  </a:lnTo>
                  <a:lnTo>
                    <a:pt x="1274" y="24"/>
                  </a:lnTo>
                  <a:lnTo>
                    <a:pt x="1287" y="40"/>
                  </a:lnTo>
                  <a:lnTo>
                    <a:pt x="1294" y="59"/>
                  </a:lnTo>
                  <a:lnTo>
                    <a:pt x="1297" y="80"/>
                  </a:lnTo>
                  <a:lnTo>
                    <a:pt x="1297" y="1728"/>
                  </a:lnTo>
                  <a:lnTo>
                    <a:pt x="1294" y="1748"/>
                  </a:lnTo>
                  <a:lnTo>
                    <a:pt x="1287" y="1768"/>
                  </a:lnTo>
                  <a:lnTo>
                    <a:pt x="1274" y="1784"/>
                  </a:lnTo>
                  <a:lnTo>
                    <a:pt x="1258" y="1797"/>
                  </a:lnTo>
                  <a:lnTo>
                    <a:pt x="1239" y="1804"/>
                  </a:lnTo>
                  <a:lnTo>
                    <a:pt x="1219" y="1807"/>
                  </a:lnTo>
                  <a:lnTo>
                    <a:pt x="79" y="1807"/>
                  </a:lnTo>
                  <a:lnTo>
                    <a:pt x="57" y="1804"/>
                  </a:lnTo>
                  <a:lnTo>
                    <a:pt x="39" y="1797"/>
                  </a:lnTo>
                  <a:lnTo>
                    <a:pt x="23" y="1784"/>
                  </a:lnTo>
                  <a:lnTo>
                    <a:pt x="11" y="1768"/>
                  </a:lnTo>
                  <a:lnTo>
                    <a:pt x="2" y="1748"/>
                  </a:lnTo>
                  <a:lnTo>
                    <a:pt x="0" y="1728"/>
                  </a:lnTo>
                  <a:lnTo>
                    <a:pt x="0" y="80"/>
                  </a:lnTo>
                  <a:lnTo>
                    <a:pt x="2" y="59"/>
                  </a:lnTo>
                  <a:lnTo>
                    <a:pt x="11" y="40"/>
                  </a:lnTo>
                  <a:lnTo>
                    <a:pt x="23" y="24"/>
                  </a:lnTo>
                  <a:lnTo>
                    <a:pt x="39" y="12"/>
                  </a:lnTo>
                  <a:lnTo>
                    <a:pt x="57" y="3"/>
                  </a:lnTo>
                  <a:lnTo>
                    <a:pt x="79"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sp>
          <p:nvSpPr>
            <p:cNvPr id="39" name="Freeform 236"/>
            <p:cNvSpPr>
              <a:spLocks/>
            </p:cNvSpPr>
            <p:nvPr/>
          </p:nvSpPr>
          <p:spPr bwMode="auto">
            <a:xfrm>
              <a:off x="2698750" y="2859088"/>
              <a:ext cx="114300" cy="114300"/>
            </a:xfrm>
            <a:custGeom>
              <a:avLst/>
              <a:gdLst>
                <a:gd name="T0" fmla="*/ 250 w 501"/>
                <a:gd name="T1" fmla="*/ 0 h 505"/>
                <a:gd name="T2" fmla="*/ 291 w 501"/>
                <a:gd name="T3" fmla="*/ 4 h 505"/>
                <a:gd name="T4" fmla="*/ 329 w 501"/>
                <a:gd name="T5" fmla="*/ 13 h 505"/>
                <a:gd name="T6" fmla="*/ 365 w 501"/>
                <a:gd name="T7" fmla="*/ 29 h 505"/>
                <a:gd name="T8" fmla="*/ 398 w 501"/>
                <a:gd name="T9" fmla="*/ 50 h 505"/>
                <a:gd name="T10" fmla="*/ 428 w 501"/>
                <a:gd name="T11" fmla="*/ 74 h 505"/>
                <a:gd name="T12" fmla="*/ 452 w 501"/>
                <a:gd name="T13" fmla="*/ 104 h 505"/>
                <a:gd name="T14" fmla="*/ 472 w 501"/>
                <a:gd name="T15" fmla="*/ 137 h 505"/>
                <a:gd name="T16" fmla="*/ 488 w 501"/>
                <a:gd name="T17" fmla="*/ 173 h 505"/>
                <a:gd name="T18" fmla="*/ 498 w 501"/>
                <a:gd name="T19" fmla="*/ 212 h 505"/>
                <a:gd name="T20" fmla="*/ 501 w 501"/>
                <a:gd name="T21" fmla="*/ 253 h 505"/>
                <a:gd name="T22" fmla="*/ 498 w 501"/>
                <a:gd name="T23" fmla="*/ 293 h 505"/>
                <a:gd name="T24" fmla="*/ 488 w 501"/>
                <a:gd name="T25" fmla="*/ 332 h 505"/>
                <a:gd name="T26" fmla="*/ 472 w 501"/>
                <a:gd name="T27" fmla="*/ 368 h 505"/>
                <a:gd name="T28" fmla="*/ 452 w 501"/>
                <a:gd name="T29" fmla="*/ 402 h 505"/>
                <a:gd name="T30" fmla="*/ 428 w 501"/>
                <a:gd name="T31" fmla="*/ 431 h 505"/>
                <a:gd name="T32" fmla="*/ 398 w 501"/>
                <a:gd name="T33" fmla="*/ 456 h 505"/>
                <a:gd name="T34" fmla="*/ 365 w 501"/>
                <a:gd name="T35" fmla="*/ 476 h 505"/>
                <a:gd name="T36" fmla="*/ 329 w 501"/>
                <a:gd name="T37" fmla="*/ 492 h 505"/>
                <a:gd name="T38" fmla="*/ 291 w 501"/>
                <a:gd name="T39" fmla="*/ 502 h 505"/>
                <a:gd name="T40" fmla="*/ 250 w 501"/>
                <a:gd name="T41" fmla="*/ 505 h 505"/>
                <a:gd name="T42" fmla="*/ 210 w 501"/>
                <a:gd name="T43" fmla="*/ 502 h 505"/>
                <a:gd name="T44" fmla="*/ 171 w 501"/>
                <a:gd name="T45" fmla="*/ 492 h 505"/>
                <a:gd name="T46" fmla="*/ 136 w 501"/>
                <a:gd name="T47" fmla="*/ 476 h 505"/>
                <a:gd name="T48" fmla="*/ 103 w 501"/>
                <a:gd name="T49" fmla="*/ 456 h 505"/>
                <a:gd name="T50" fmla="*/ 73 w 501"/>
                <a:gd name="T51" fmla="*/ 431 h 505"/>
                <a:gd name="T52" fmla="*/ 48 w 501"/>
                <a:gd name="T53" fmla="*/ 402 h 505"/>
                <a:gd name="T54" fmla="*/ 28 w 501"/>
                <a:gd name="T55" fmla="*/ 368 h 505"/>
                <a:gd name="T56" fmla="*/ 12 w 501"/>
                <a:gd name="T57" fmla="*/ 332 h 505"/>
                <a:gd name="T58" fmla="*/ 3 w 501"/>
                <a:gd name="T59" fmla="*/ 293 h 505"/>
                <a:gd name="T60" fmla="*/ 0 w 501"/>
                <a:gd name="T61" fmla="*/ 253 h 505"/>
                <a:gd name="T62" fmla="*/ 3 w 501"/>
                <a:gd name="T63" fmla="*/ 212 h 505"/>
                <a:gd name="T64" fmla="*/ 12 w 501"/>
                <a:gd name="T65" fmla="*/ 173 h 505"/>
                <a:gd name="T66" fmla="*/ 28 w 501"/>
                <a:gd name="T67" fmla="*/ 137 h 505"/>
                <a:gd name="T68" fmla="*/ 48 w 501"/>
                <a:gd name="T69" fmla="*/ 104 h 505"/>
                <a:gd name="T70" fmla="*/ 73 w 501"/>
                <a:gd name="T71" fmla="*/ 74 h 505"/>
                <a:gd name="T72" fmla="*/ 103 w 501"/>
                <a:gd name="T73" fmla="*/ 50 h 505"/>
                <a:gd name="T74" fmla="*/ 136 w 501"/>
                <a:gd name="T75" fmla="*/ 29 h 505"/>
                <a:gd name="T76" fmla="*/ 171 w 501"/>
                <a:gd name="T77" fmla="*/ 13 h 505"/>
                <a:gd name="T78" fmla="*/ 210 w 501"/>
                <a:gd name="T79" fmla="*/ 4 h 505"/>
                <a:gd name="T80" fmla="*/ 250 w 501"/>
                <a:gd name="T8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1" h="505">
                  <a:moveTo>
                    <a:pt x="250" y="0"/>
                  </a:moveTo>
                  <a:lnTo>
                    <a:pt x="291" y="4"/>
                  </a:lnTo>
                  <a:lnTo>
                    <a:pt x="329" y="13"/>
                  </a:lnTo>
                  <a:lnTo>
                    <a:pt x="365" y="29"/>
                  </a:lnTo>
                  <a:lnTo>
                    <a:pt x="398" y="50"/>
                  </a:lnTo>
                  <a:lnTo>
                    <a:pt x="428" y="74"/>
                  </a:lnTo>
                  <a:lnTo>
                    <a:pt x="452" y="104"/>
                  </a:lnTo>
                  <a:lnTo>
                    <a:pt x="472" y="137"/>
                  </a:lnTo>
                  <a:lnTo>
                    <a:pt x="488" y="173"/>
                  </a:lnTo>
                  <a:lnTo>
                    <a:pt x="498" y="212"/>
                  </a:lnTo>
                  <a:lnTo>
                    <a:pt x="501" y="253"/>
                  </a:lnTo>
                  <a:lnTo>
                    <a:pt x="498" y="293"/>
                  </a:lnTo>
                  <a:lnTo>
                    <a:pt x="488" y="332"/>
                  </a:lnTo>
                  <a:lnTo>
                    <a:pt x="472" y="368"/>
                  </a:lnTo>
                  <a:lnTo>
                    <a:pt x="452" y="402"/>
                  </a:lnTo>
                  <a:lnTo>
                    <a:pt x="428" y="431"/>
                  </a:lnTo>
                  <a:lnTo>
                    <a:pt x="398" y="456"/>
                  </a:lnTo>
                  <a:lnTo>
                    <a:pt x="365" y="476"/>
                  </a:lnTo>
                  <a:lnTo>
                    <a:pt x="329" y="492"/>
                  </a:lnTo>
                  <a:lnTo>
                    <a:pt x="291" y="502"/>
                  </a:lnTo>
                  <a:lnTo>
                    <a:pt x="250" y="505"/>
                  </a:lnTo>
                  <a:lnTo>
                    <a:pt x="210" y="502"/>
                  </a:lnTo>
                  <a:lnTo>
                    <a:pt x="171" y="492"/>
                  </a:lnTo>
                  <a:lnTo>
                    <a:pt x="136" y="476"/>
                  </a:lnTo>
                  <a:lnTo>
                    <a:pt x="103" y="456"/>
                  </a:lnTo>
                  <a:lnTo>
                    <a:pt x="73" y="431"/>
                  </a:lnTo>
                  <a:lnTo>
                    <a:pt x="48" y="402"/>
                  </a:lnTo>
                  <a:lnTo>
                    <a:pt x="28" y="368"/>
                  </a:lnTo>
                  <a:lnTo>
                    <a:pt x="12" y="332"/>
                  </a:lnTo>
                  <a:lnTo>
                    <a:pt x="3" y="293"/>
                  </a:lnTo>
                  <a:lnTo>
                    <a:pt x="0" y="253"/>
                  </a:lnTo>
                  <a:lnTo>
                    <a:pt x="3" y="212"/>
                  </a:lnTo>
                  <a:lnTo>
                    <a:pt x="12" y="173"/>
                  </a:lnTo>
                  <a:lnTo>
                    <a:pt x="28" y="137"/>
                  </a:lnTo>
                  <a:lnTo>
                    <a:pt x="48" y="104"/>
                  </a:lnTo>
                  <a:lnTo>
                    <a:pt x="73" y="74"/>
                  </a:lnTo>
                  <a:lnTo>
                    <a:pt x="103" y="50"/>
                  </a:lnTo>
                  <a:lnTo>
                    <a:pt x="136" y="29"/>
                  </a:lnTo>
                  <a:lnTo>
                    <a:pt x="171" y="13"/>
                  </a:lnTo>
                  <a:lnTo>
                    <a:pt x="210" y="4"/>
                  </a:lnTo>
                  <a:lnTo>
                    <a:pt x="250"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sp>
          <p:nvSpPr>
            <p:cNvPr id="40" name="Freeform 237"/>
            <p:cNvSpPr>
              <a:spLocks noEditPoints="1"/>
            </p:cNvSpPr>
            <p:nvPr/>
          </p:nvSpPr>
          <p:spPr bwMode="auto">
            <a:xfrm>
              <a:off x="2508250" y="2271713"/>
              <a:ext cx="493713" cy="798513"/>
            </a:xfrm>
            <a:custGeom>
              <a:avLst/>
              <a:gdLst>
                <a:gd name="T0" fmla="*/ 267 w 2178"/>
                <a:gd name="T1" fmla="*/ 208 h 3522"/>
                <a:gd name="T2" fmla="*/ 233 w 2178"/>
                <a:gd name="T3" fmla="*/ 228 h 3522"/>
                <a:gd name="T4" fmla="*/ 211 w 2178"/>
                <a:gd name="T5" fmla="*/ 263 h 3522"/>
                <a:gd name="T6" fmla="*/ 209 w 2178"/>
                <a:gd name="T7" fmla="*/ 3238 h 3522"/>
                <a:gd name="T8" fmla="*/ 220 w 2178"/>
                <a:gd name="T9" fmla="*/ 3278 h 3522"/>
                <a:gd name="T10" fmla="*/ 249 w 2178"/>
                <a:gd name="T11" fmla="*/ 3306 h 3522"/>
                <a:gd name="T12" fmla="*/ 288 w 2178"/>
                <a:gd name="T13" fmla="*/ 3317 h 3522"/>
                <a:gd name="T14" fmla="*/ 1911 w 2178"/>
                <a:gd name="T15" fmla="*/ 3315 h 3522"/>
                <a:gd name="T16" fmla="*/ 1946 w 2178"/>
                <a:gd name="T17" fmla="*/ 3294 h 3522"/>
                <a:gd name="T18" fmla="*/ 1967 w 2178"/>
                <a:gd name="T19" fmla="*/ 3259 h 3522"/>
                <a:gd name="T20" fmla="*/ 1969 w 2178"/>
                <a:gd name="T21" fmla="*/ 284 h 3522"/>
                <a:gd name="T22" fmla="*/ 1958 w 2178"/>
                <a:gd name="T23" fmla="*/ 244 h 3522"/>
                <a:gd name="T24" fmla="*/ 1931 w 2178"/>
                <a:gd name="T25" fmla="*/ 215 h 3522"/>
                <a:gd name="T26" fmla="*/ 1890 w 2178"/>
                <a:gd name="T27" fmla="*/ 205 h 3522"/>
                <a:gd name="T28" fmla="*/ 237 w 2178"/>
                <a:gd name="T29" fmla="*/ 0 h 3522"/>
                <a:gd name="T30" fmla="*/ 1979 w 2178"/>
                <a:gd name="T31" fmla="*/ 3 h 3522"/>
                <a:gd name="T32" fmla="*/ 2050 w 2178"/>
                <a:gd name="T33" fmla="*/ 27 h 3522"/>
                <a:gd name="T34" fmla="*/ 2108 w 2178"/>
                <a:gd name="T35" fmla="*/ 70 h 3522"/>
                <a:gd name="T36" fmla="*/ 2152 w 2178"/>
                <a:gd name="T37" fmla="*/ 129 h 3522"/>
                <a:gd name="T38" fmla="*/ 2175 w 2178"/>
                <a:gd name="T39" fmla="*/ 199 h 3522"/>
                <a:gd name="T40" fmla="*/ 2178 w 2178"/>
                <a:gd name="T41" fmla="*/ 3284 h 3522"/>
                <a:gd name="T42" fmla="*/ 2165 w 2178"/>
                <a:gd name="T43" fmla="*/ 3358 h 3522"/>
                <a:gd name="T44" fmla="*/ 2132 w 2178"/>
                <a:gd name="T45" fmla="*/ 3425 h 3522"/>
                <a:gd name="T46" fmla="*/ 2080 w 2178"/>
                <a:gd name="T47" fmla="*/ 3476 h 3522"/>
                <a:gd name="T48" fmla="*/ 2016 w 2178"/>
                <a:gd name="T49" fmla="*/ 3510 h 3522"/>
                <a:gd name="T50" fmla="*/ 1941 w 2178"/>
                <a:gd name="T51" fmla="*/ 3522 h 3522"/>
                <a:gd name="T52" fmla="*/ 199 w 2178"/>
                <a:gd name="T53" fmla="*/ 3519 h 3522"/>
                <a:gd name="T54" fmla="*/ 129 w 2178"/>
                <a:gd name="T55" fmla="*/ 3495 h 3522"/>
                <a:gd name="T56" fmla="*/ 70 w 2178"/>
                <a:gd name="T57" fmla="*/ 3452 h 3522"/>
                <a:gd name="T58" fmla="*/ 27 w 2178"/>
                <a:gd name="T59" fmla="*/ 3393 h 3522"/>
                <a:gd name="T60" fmla="*/ 3 w 2178"/>
                <a:gd name="T61" fmla="*/ 3322 h 3522"/>
                <a:gd name="T62" fmla="*/ 0 w 2178"/>
                <a:gd name="T63" fmla="*/ 238 h 3522"/>
                <a:gd name="T64" fmla="*/ 13 w 2178"/>
                <a:gd name="T65" fmla="*/ 163 h 3522"/>
                <a:gd name="T66" fmla="*/ 47 w 2178"/>
                <a:gd name="T67" fmla="*/ 98 h 3522"/>
                <a:gd name="T68" fmla="*/ 98 w 2178"/>
                <a:gd name="T69" fmla="*/ 46 h 3522"/>
                <a:gd name="T70" fmla="*/ 163 w 2178"/>
                <a:gd name="T71" fmla="*/ 12 h 3522"/>
                <a:gd name="T72" fmla="*/ 237 w 2178"/>
                <a:gd name="T73" fmla="*/ 0 h 3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8" h="3522">
                  <a:moveTo>
                    <a:pt x="288" y="205"/>
                  </a:moveTo>
                  <a:lnTo>
                    <a:pt x="267" y="208"/>
                  </a:lnTo>
                  <a:lnTo>
                    <a:pt x="249" y="215"/>
                  </a:lnTo>
                  <a:lnTo>
                    <a:pt x="233" y="228"/>
                  </a:lnTo>
                  <a:lnTo>
                    <a:pt x="220" y="244"/>
                  </a:lnTo>
                  <a:lnTo>
                    <a:pt x="211" y="263"/>
                  </a:lnTo>
                  <a:lnTo>
                    <a:pt x="209" y="284"/>
                  </a:lnTo>
                  <a:lnTo>
                    <a:pt x="209" y="3238"/>
                  </a:lnTo>
                  <a:lnTo>
                    <a:pt x="211" y="3259"/>
                  </a:lnTo>
                  <a:lnTo>
                    <a:pt x="220" y="3278"/>
                  </a:lnTo>
                  <a:lnTo>
                    <a:pt x="233" y="3294"/>
                  </a:lnTo>
                  <a:lnTo>
                    <a:pt x="249" y="3306"/>
                  </a:lnTo>
                  <a:lnTo>
                    <a:pt x="267" y="3315"/>
                  </a:lnTo>
                  <a:lnTo>
                    <a:pt x="288" y="3317"/>
                  </a:lnTo>
                  <a:lnTo>
                    <a:pt x="1890" y="3317"/>
                  </a:lnTo>
                  <a:lnTo>
                    <a:pt x="1911" y="3315"/>
                  </a:lnTo>
                  <a:lnTo>
                    <a:pt x="1931" y="3306"/>
                  </a:lnTo>
                  <a:lnTo>
                    <a:pt x="1946" y="3294"/>
                  </a:lnTo>
                  <a:lnTo>
                    <a:pt x="1958" y="3278"/>
                  </a:lnTo>
                  <a:lnTo>
                    <a:pt x="1967" y="3259"/>
                  </a:lnTo>
                  <a:lnTo>
                    <a:pt x="1969" y="3238"/>
                  </a:lnTo>
                  <a:lnTo>
                    <a:pt x="1969" y="284"/>
                  </a:lnTo>
                  <a:lnTo>
                    <a:pt x="1967" y="263"/>
                  </a:lnTo>
                  <a:lnTo>
                    <a:pt x="1958" y="244"/>
                  </a:lnTo>
                  <a:lnTo>
                    <a:pt x="1946" y="228"/>
                  </a:lnTo>
                  <a:lnTo>
                    <a:pt x="1931" y="215"/>
                  </a:lnTo>
                  <a:lnTo>
                    <a:pt x="1911" y="208"/>
                  </a:lnTo>
                  <a:lnTo>
                    <a:pt x="1890" y="205"/>
                  </a:lnTo>
                  <a:lnTo>
                    <a:pt x="288" y="205"/>
                  </a:lnTo>
                  <a:close/>
                  <a:moveTo>
                    <a:pt x="237" y="0"/>
                  </a:moveTo>
                  <a:lnTo>
                    <a:pt x="1941" y="0"/>
                  </a:lnTo>
                  <a:lnTo>
                    <a:pt x="1979" y="3"/>
                  </a:lnTo>
                  <a:lnTo>
                    <a:pt x="2016" y="12"/>
                  </a:lnTo>
                  <a:lnTo>
                    <a:pt x="2050" y="27"/>
                  </a:lnTo>
                  <a:lnTo>
                    <a:pt x="2080" y="46"/>
                  </a:lnTo>
                  <a:lnTo>
                    <a:pt x="2108" y="70"/>
                  </a:lnTo>
                  <a:lnTo>
                    <a:pt x="2132" y="98"/>
                  </a:lnTo>
                  <a:lnTo>
                    <a:pt x="2152" y="129"/>
                  </a:lnTo>
                  <a:lnTo>
                    <a:pt x="2165" y="163"/>
                  </a:lnTo>
                  <a:lnTo>
                    <a:pt x="2175" y="199"/>
                  </a:lnTo>
                  <a:lnTo>
                    <a:pt x="2178" y="238"/>
                  </a:lnTo>
                  <a:lnTo>
                    <a:pt x="2178" y="3284"/>
                  </a:lnTo>
                  <a:lnTo>
                    <a:pt x="2175" y="3322"/>
                  </a:lnTo>
                  <a:lnTo>
                    <a:pt x="2165" y="3358"/>
                  </a:lnTo>
                  <a:lnTo>
                    <a:pt x="2152" y="3393"/>
                  </a:lnTo>
                  <a:lnTo>
                    <a:pt x="2132" y="3425"/>
                  </a:lnTo>
                  <a:lnTo>
                    <a:pt x="2108" y="3452"/>
                  </a:lnTo>
                  <a:lnTo>
                    <a:pt x="2080" y="3476"/>
                  </a:lnTo>
                  <a:lnTo>
                    <a:pt x="2050" y="3495"/>
                  </a:lnTo>
                  <a:lnTo>
                    <a:pt x="2016" y="3510"/>
                  </a:lnTo>
                  <a:lnTo>
                    <a:pt x="1979" y="3519"/>
                  </a:lnTo>
                  <a:lnTo>
                    <a:pt x="1941" y="3522"/>
                  </a:lnTo>
                  <a:lnTo>
                    <a:pt x="237" y="3522"/>
                  </a:lnTo>
                  <a:lnTo>
                    <a:pt x="199" y="3519"/>
                  </a:lnTo>
                  <a:lnTo>
                    <a:pt x="163" y="3510"/>
                  </a:lnTo>
                  <a:lnTo>
                    <a:pt x="129" y="3495"/>
                  </a:lnTo>
                  <a:lnTo>
                    <a:pt x="98" y="3476"/>
                  </a:lnTo>
                  <a:lnTo>
                    <a:pt x="70" y="3452"/>
                  </a:lnTo>
                  <a:lnTo>
                    <a:pt x="47" y="3425"/>
                  </a:lnTo>
                  <a:lnTo>
                    <a:pt x="27" y="3393"/>
                  </a:lnTo>
                  <a:lnTo>
                    <a:pt x="13" y="3358"/>
                  </a:lnTo>
                  <a:lnTo>
                    <a:pt x="3" y="3322"/>
                  </a:lnTo>
                  <a:lnTo>
                    <a:pt x="0" y="3284"/>
                  </a:lnTo>
                  <a:lnTo>
                    <a:pt x="0" y="238"/>
                  </a:lnTo>
                  <a:lnTo>
                    <a:pt x="3" y="199"/>
                  </a:lnTo>
                  <a:lnTo>
                    <a:pt x="13" y="163"/>
                  </a:lnTo>
                  <a:lnTo>
                    <a:pt x="27" y="129"/>
                  </a:lnTo>
                  <a:lnTo>
                    <a:pt x="47" y="98"/>
                  </a:lnTo>
                  <a:lnTo>
                    <a:pt x="70" y="70"/>
                  </a:lnTo>
                  <a:lnTo>
                    <a:pt x="98" y="46"/>
                  </a:lnTo>
                  <a:lnTo>
                    <a:pt x="129" y="27"/>
                  </a:lnTo>
                  <a:lnTo>
                    <a:pt x="163" y="12"/>
                  </a:lnTo>
                  <a:lnTo>
                    <a:pt x="199" y="3"/>
                  </a:lnTo>
                  <a:lnTo>
                    <a:pt x="237"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grpSp>
      <p:sp>
        <p:nvSpPr>
          <p:cNvPr id="41" name="Freeform 84"/>
          <p:cNvSpPr>
            <a:spLocks noEditPoints="1"/>
          </p:cNvSpPr>
          <p:nvPr/>
        </p:nvSpPr>
        <p:spPr bwMode="auto">
          <a:xfrm>
            <a:off x="4694687" y="2240619"/>
            <a:ext cx="182250" cy="263250"/>
          </a:xfrm>
          <a:custGeom>
            <a:avLst/>
            <a:gdLst>
              <a:gd name="T0" fmla="*/ 243 w 337"/>
              <a:gd name="T1" fmla="*/ 301 h 520"/>
              <a:gd name="T2" fmla="*/ 231 w 337"/>
              <a:gd name="T3" fmla="*/ 322 h 520"/>
              <a:gd name="T4" fmla="*/ 243 w 337"/>
              <a:gd name="T5" fmla="*/ 344 h 520"/>
              <a:gd name="T6" fmla="*/ 268 w 337"/>
              <a:gd name="T7" fmla="*/ 344 h 520"/>
              <a:gd name="T8" fmla="*/ 280 w 337"/>
              <a:gd name="T9" fmla="*/ 322 h 520"/>
              <a:gd name="T10" fmla="*/ 268 w 337"/>
              <a:gd name="T11" fmla="*/ 301 h 520"/>
              <a:gd name="T12" fmla="*/ 82 w 337"/>
              <a:gd name="T13" fmla="*/ 294 h 520"/>
              <a:gd name="T14" fmla="*/ 62 w 337"/>
              <a:gd name="T15" fmla="*/ 307 h 520"/>
              <a:gd name="T16" fmla="*/ 62 w 337"/>
              <a:gd name="T17" fmla="*/ 331 h 520"/>
              <a:gd name="T18" fmla="*/ 82 w 337"/>
              <a:gd name="T19" fmla="*/ 344 h 520"/>
              <a:gd name="T20" fmla="*/ 103 w 337"/>
              <a:gd name="T21" fmla="*/ 331 h 520"/>
              <a:gd name="T22" fmla="*/ 103 w 337"/>
              <a:gd name="T23" fmla="*/ 307 h 520"/>
              <a:gd name="T24" fmla="*/ 82 w 337"/>
              <a:gd name="T25" fmla="*/ 294 h 520"/>
              <a:gd name="T26" fmla="*/ 77 w 337"/>
              <a:gd name="T27" fmla="*/ 81 h 520"/>
              <a:gd name="T28" fmla="*/ 47 w 337"/>
              <a:gd name="T29" fmla="*/ 112 h 520"/>
              <a:gd name="T30" fmla="*/ 42 w 337"/>
              <a:gd name="T31" fmla="*/ 164 h 520"/>
              <a:gd name="T32" fmla="*/ 59 w 337"/>
              <a:gd name="T33" fmla="*/ 207 h 520"/>
              <a:gd name="T34" fmla="*/ 100 w 337"/>
              <a:gd name="T35" fmla="*/ 224 h 520"/>
              <a:gd name="T36" fmla="*/ 260 w 337"/>
              <a:gd name="T37" fmla="*/ 219 h 520"/>
              <a:gd name="T38" fmla="*/ 292 w 337"/>
              <a:gd name="T39" fmla="*/ 187 h 520"/>
              <a:gd name="T40" fmla="*/ 297 w 337"/>
              <a:gd name="T41" fmla="*/ 135 h 520"/>
              <a:gd name="T42" fmla="*/ 278 w 337"/>
              <a:gd name="T43" fmla="*/ 94 h 520"/>
              <a:gd name="T44" fmla="*/ 237 w 337"/>
              <a:gd name="T45" fmla="*/ 77 h 520"/>
              <a:gd name="T46" fmla="*/ 60 w 337"/>
              <a:gd name="T47" fmla="*/ 0 h 520"/>
              <a:gd name="T48" fmla="*/ 300 w 337"/>
              <a:gd name="T49" fmla="*/ 5 h 520"/>
              <a:gd name="T50" fmla="*/ 332 w 337"/>
              <a:gd name="T51" fmla="*/ 37 h 520"/>
              <a:gd name="T52" fmla="*/ 337 w 337"/>
              <a:gd name="T53" fmla="*/ 342 h 520"/>
              <a:gd name="T54" fmla="*/ 320 w 337"/>
              <a:gd name="T55" fmla="*/ 382 h 520"/>
              <a:gd name="T56" fmla="*/ 280 w 337"/>
              <a:gd name="T57" fmla="*/ 400 h 520"/>
              <a:gd name="T58" fmla="*/ 280 w 337"/>
              <a:gd name="T59" fmla="*/ 518 h 520"/>
              <a:gd name="T60" fmla="*/ 102 w 337"/>
              <a:gd name="T61" fmla="*/ 400 h 520"/>
              <a:gd name="T62" fmla="*/ 16 w 337"/>
              <a:gd name="T63" fmla="*/ 512 h 520"/>
              <a:gd name="T64" fmla="*/ 36 w 337"/>
              <a:gd name="T65" fmla="*/ 396 h 520"/>
              <a:gd name="T66" fmla="*/ 5 w 337"/>
              <a:gd name="T67" fmla="*/ 363 h 520"/>
              <a:gd name="T68" fmla="*/ 0 w 337"/>
              <a:gd name="T69" fmla="*/ 60 h 520"/>
              <a:gd name="T70" fmla="*/ 19 w 337"/>
              <a:gd name="T71" fmla="*/ 17 h 520"/>
              <a:gd name="T72" fmla="*/ 60 w 337"/>
              <a:gd name="T7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7" h="520">
                <a:moveTo>
                  <a:pt x="255" y="298"/>
                </a:moveTo>
                <a:lnTo>
                  <a:pt x="243" y="301"/>
                </a:lnTo>
                <a:lnTo>
                  <a:pt x="234" y="310"/>
                </a:lnTo>
                <a:lnTo>
                  <a:pt x="231" y="322"/>
                </a:lnTo>
                <a:lnTo>
                  <a:pt x="234" y="334"/>
                </a:lnTo>
                <a:lnTo>
                  <a:pt x="243" y="344"/>
                </a:lnTo>
                <a:lnTo>
                  <a:pt x="255" y="347"/>
                </a:lnTo>
                <a:lnTo>
                  <a:pt x="268" y="344"/>
                </a:lnTo>
                <a:lnTo>
                  <a:pt x="277" y="334"/>
                </a:lnTo>
                <a:lnTo>
                  <a:pt x="280" y="322"/>
                </a:lnTo>
                <a:lnTo>
                  <a:pt x="277" y="310"/>
                </a:lnTo>
                <a:lnTo>
                  <a:pt x="268" y="301"/>
                </a:lnTo>
                <a:lnTo>
                  <a:pt x="255" y="298"/>
                </a:lnTo>
                <a:close/>
                <a:moveTo>
                  <a:pt x="82" y="294"/>
                </a:moveTo>
                <a:lnTo>
                  <a:pt x="70" y="298"/>
                </a:lnTo>
                <a:lnTo>
                  <a:pt x="62" y="307"/>
                </a:lnTo>
                <a:lnTo>
                  <a:pt x="57" y="319"/>
                </a:lnTo>
                <a:lnTo>
                  <a:pt x="62" y="331"/>
                </a:lnTo>
                <a:lnTo>
                  <a:pt x="70" y="340"/>
                </a:lnTo>
                <a:lnTo>
                  <a:pt x="82" y="344"/>
                </a:lnTo>
                <a:lnTo>
                  <a:pt x="94" y="340"/>
                </a:lnTo>
                <a:lnTo>
                  <a:pt x="103" y="331"/>
                </a:lnTo>
                <a:lnTo>
                  <a:pt x="106" y="319"/>
                </a:lnTo>
                <a:lnTo>
                  <a:pt x="103" y="307"/>
                </a:lnTo>
                <a:lnTo>
                  <a:pt x="94" y="298"/>
                </a:lnTo>
                <a:lnTo>
                  <a:pt x="82" y="294"/>
                </a:lnTo>
                <a:close/>
                <a:moveTo>
                  <a:pt x="100" y="77"/>
                </a:moveTo>
                <a:lnTo>
                  <a:pt x="77" y="81"/>
                </a:lnTo>
                <a:lnTo>
                  <a:pt x="59" y="94"/>
                </a:lnTo>
                <a:lnTo>
                  <a:pt x="47" y="112"/>
                </a:lnTo>
                <a:lnTo>
                  <a:pt x="42" y="135"/>
                </a:lnTo>
                <a:lnTo>
                  <a:pt x="42" y="164"/>
                </a:lnTo>
                <a:lnTo>
                  <a:pt x="47" y="187"/>
                </a:lnTo>
                <a:lnTo>
                  <a:pt x="59" y="207"/>
                </a:lnTo>
                <a:lnTo>
                  <a:pt x="77" y="219"/>
                </a:lnTo>
                <a:lnTo>
                  <a:pt x="100" y="224"/>
                </a:lnTo>
                <a:lnTo>
                  <a:pt x="237" y="224"/>
                </a:lnTo>
                <a:lnTo>
                  <a:pt x="260" y="219"/>
                </a:lnTo>
                <a:lnTo>
                  <a:pt x="278" y="207"/>
                </a:lnTo>
                <a:lnTo>
                  <a:pt x="292" y="187"/>
                </a:lnTo>
                <a:lnTo>
                  <a:pt x="297" y="164"/>
                </a:lnTo>
                <a:lnTo>
                  <a:pt x="297" y="135"/>
                </a:lnTo>
                <a:lnTo>
                  <a:pt x="292" y="112"/>
                </a:lnTo>
                <a:lnTo>
                  <a:pt x="278" y="94"/>
                </a:lnTo>
                <a:lnTo>
                  <a:pt x="260" y="81"/>
                </a:lnTo>
                <a:lnTo>
                  <a:pt x="237" y="77"/>
                </a:lnTo>
                <a:lnTo>
                  <a:pt x="100" y="77"/>
                </a:lnTo>
                <a:close/>
                <a:moveTo>
                  <a:pt x="60" y="0"/>
                </a:moveTo>
                <a:lnTo>
                  <a:pt x="277" y="0"/>
                </a:lnTo>
                <a:lnTo>
                  <a:pt x="300" y="5"/>
                </a:lnTo>
                <a:lnTo>
                  <a:pt x="318" y="17"/>
                </a:lnTo>
                <a:lnTo>
                  <a:pt x="332" y="37"/>
                </a:lnTo>
                <a:lnTo>
                  <a:pt x="337" y="60"/>
                </a:lnTo>
                <a:lnTo>
                  <a:pt x="337" y="342"/>
                </a:lnTo>
                <a:lnTo>
                  <a:pt x="332" y="363"/>
                </a:lnTo>
                <a:lnTo>
                  <a:pt x="320" y="382"/>
                </a:lnTo>
                <a:lnTo>
                  <a:pt x="301" y="396"/>
                </a:lnTo>
                <a:lnTo>
                  <a:pt x="280" y="400"/>
                </a:lnTo>
                <a:lnTo>
                  <a:pt x="321" y="512"/>
                </a:lnTo>
                <a:lnTo>
                  <a:pt x="280" y="518"/>
                </a:lnTo>
                <a:lnTo>
                  <a:pt x="235" y="400"/>
                </a:lnTo>
                <a:lnTo>
                  <a:pt x="102" y="400"/>
                </a:lnTo>
                <a:lnTo>
                  <a:pt x="57" y="520"/>
                </a:lnTo>
                <a:lnTo>
                  <a:pt x="16" y="512"/>
                </a:lnTo>
                <a:lnTo>
                  <a:pt x="59" y="400"/>
                </a:lnTo>
                <a:lnTo>
                  <a:pt x="36" y="396"/>
                </a:lnTo>
                <a:lnTo>
                  <a:pt x="17" y="382"/>
                </a:lnTo>
                <a:lnTo>
                  <a:pt x="5" y="363"/>
                </a:lnTo>
                <a:lnTo>
                  <a:pt x="0" y="342"/>
                </a:lnTo>
                <a:lnTo>
                  <a:pt x="0" y="60"/>
                </a:lnTo>
                <a:lnTo>
                  <a:pt x="5" y="37"/>
                </a:lnTo>
                <a:lnTo>
                  <a:pt x="19" y="17"/>
                </a:lnTo>
                <a:lnTo>
                  <a:pt x="37" y="5"/>
                </a:lnTo>
                <a:lnTo>
                  <a:pt x="60" y="0"/>
                </a:lnTo>
                <a:close/>
              </a:path>
            </a:pathLst>
          </a:custGeom>
          <a:solidFill>
            <a:srgbClr val="FFFFFF"/>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sp>
        <p:nvSpPr>
          <p:cNvPr id="42" name="Freeform 97"/>
          <p:cNvSpPr>
            <a:spLocks noEditPoints="1"/>
          </p:cNvSpPr>
          <p:nvPr/>
        </p:nvSpPr>
        <p:spPr bwMode="auto">
          <a:xfrm>
            <a:off x="2102377" y="3005273"/>
            <a:ext cx="222750" cy="243000"/>
          </a:xfrm>
          <a:custGeom>
            <a:avLst/>
            <a:gdLst>
              <a:gd name="T0" fmla="*/ 200 w 545"/>
              <a:gd name="T1" fmla="*/ 314 h 633"/>
              <a:gd name="T2" fmla="*/ 213 w 545"/>
              <a:gd name="T3" fmla="*/ 357 h 633"/>
              <a:gd name="T4" fmla="*/ 249 w 545"/>
              <a:gd name="T5" fmla="*/ 383 h 633"/>
              <a:gd name="T6" fmla="*/ 295 w 545"/>
              <a:gd name="T7" fmla="*/ 383 h 633"/>
              <a:gd name="T8" fmla="*/ 330 w 545"/>
              <a:gd name="T9" fmla="*/ 357 h 633"/>
              <a:gd name="T10" fmla="*/ 345 w 545"/>
              <a:gd name="T11" fmla="*/ 314 h 633"/>
              <a:gd name="T12" fmla="*/ 361 w 545"/>
              <a:gd name="T13" fmla="*/ 316 h 633"/>
              <a:gd name="T14" fmla="*/ 402 w 545"/>
              <a:gd name="T15" fmla="*/ 346 h 633"/>
              <a:gd name="T16" fmla="*/ 448 w 545"/>
              <a:gd name="T17" fmla="*/ 381 h 633"/>
              <a:gd name="T18" fmla="*/ 493 w 545"/>
              <a:gd name="T19" fmla="*/ 415 h 633"/>
              <a:gd name="T20" fmla="*/ 527 w 545"/>
              <a:gd name="T21" fmla="*/ 446 h 633"/>
              <a:gd name="T22" fmla="*/ 545 w 545"/>
              <a:gd name="T23" fmla="*/ 466 h 633"/>
              <a:gd name="T24" fmla="*/ 539 w 545"/>
              <a:gd name="T25" fmla="*/ 475 h 633"/>
              <a:gd name="T26" fmla="*/ 513 w 545"/>
              <a:gd name="T27" fmla="*/ 470 h 633"/>
              <a:gd name="T28" fmla="*/ 470 w 545"/>
              <a:gd name="T29" fmla="*/ 455 h 633"/>
              <a:gd name="T30" fmla="*/ 418 w 545"/>
              <a:gd name="T31" fmla="*/ 435 h 633"/>
              <a:gd name="T32" fmla="*/ 365 w 545"/>
              <a:gd name="T33" fmla="*/ 412 h 633"/>
              <a:gd name="T34" fmla="*/ 318 w 545"/>
              <a:gd name="T35" fmla="*/ 392 h 633"/>
              <a:gd name="T36" fmla="*/ 313 w 545"/>
              <a:gd name="T37" fmla="*/ 631 h 633"/>
              <a:gd name="T38" fmla="*/ 230 w 545"/>
              <a:gd name="T39" fmla="*/ 631 h 633"/>
              <a:gd name="T40" fmla="*/ 226 w 545"/>
              <a:gd name="T41" fmla="*/ 392 h 633"/>
              <a:gd name="T42" fmla="*/ 180 w 545"/>
              <a:gd name="T43" fmla="*/ 412 h 633"/>
              <a:gd name="T44" fmla="*/ 126 w 545"/>
              <a:gd name="T45" fmla="*/ 435 h 633"/>
              <a:gd name="T46" fmla="*/ 75 w 545"/>
              <a:gd name="T47" fmla="*/ 455 h 633"/>
              <a:gd name="T48" fmla="*/ 32 w 545"/>
              <a:gd name="T49" fmla="*/ 470 h 633"/>
              <a:gd name="T50" fmla="*/ 5 w 545"/>
              <a:gd name="T51" fmla="*/ 475 h 633"/>
              <a:gd name="T52" fmla="*/ 0 w 545"/>
              <a:gd name="T53" fmla="*/ 466 h 633"/>
              <a:gd name="T54" fmla="*/ 19 w 545"/>
              <a:gd name="T55" fmla="*/ 446 h 633"/>
              <a:gd name="T56" fmla="*/ 52 w 545"/>
              <a:gd name="T57" fmla="*/ 415 h 633"/>
              <a:gd name="T58" fmla="*/ 95 w 545"/>
              <a:gd name="T59" fmla="*/ 381 h 633"/>
              <a:gd name="T60" fmla="*/ 141 w 545"/>
              <a:gd name="T61" fmla="*/ 346 h 633"/>
              <a:gd name="T62" fmla="*/ 183 w 545"/>
              <a:gd name="T63" fmla="*/ 316 h 633"/>
              <a:gd name="T64" fmla="*/ 272 w 545"/>
              <a:gd name="T65" fmla="*/ 282 h 633"/>
              <a:gd name="T66" fmla="*/ 296 w 545"/>
              <a:gd name="T67" fmla="*/ 291 h 633"/>
              <a:gd name="T68" fmla="*/ 306 w 545"/>
              <a:gd name="T69" fmla="*/ 314 h 633"/>
              <a:gd name="T70" fmla="*/ 296 w 545"/>
              <a:gd name="T71" fmla="*/ 339 h 633"/>
              <a:gd name="T72" fmla="*/ 272 w 545"/>
              <a:gd name="T73" fmla="*/ 348 h 633"/>
              <a:gd name="T74" fmla="*/ 249 w 545"/>
              <a:gd name="T75" fmla="*/ 339 h 633"/>
              <a:gd name="T76" fmla="*/ 240 w 545"/>
              <a:gd name="T77" fmla="*/ 314 h 633"/>
              <a:gd name="T78" fmla="*/ 249 w 545"/>
              <a:gd name="T79" fmla="*/ 291 h 633"/>
              <a:gd name="T80" fmla="*/ 272 w 545"/>
              <a:gd name="T81" fmla="*/ 282 h 633"/>
              <a:gd name="T82" fmla="*/ 278 w 545"/>
              <a:gd name="T83" fmla="*/ 6 h 633"/>
              <a:gd name="T84" fmla="*/ 289 w 545"/>
              <a:gd name="T85" fmla="*/ 41 h 633"/>
              <a:gd name="T86" fmla="*/ 299 w 545"/>
              <a:gd name="T87" fmla="*/ 101 h 633"/>
              <a:gd name="T88" fmla="*/ 309 w 545"/>
              <a:gd name="T89" fmla="*/ 168 h 633"/>
              <a:gd name="T90" fmla="*/ 315 w 545"/>
              <a:gd name="T91" fmla="*/ 233 h 633"/>
              <a:gd name="T92" fmla="*/ 296 w 545"/>
              <a:gd name="T93" fmla="*/ 246 h 633"/>
              <a:gd name="T94" fmla="*/ 247 w 545"/>
              <a:gd name="T95" fmla="*/ 246 h 633"/>
              <a:gd name="T96" fmla="*/ 229 w 545"/>
              <a:gd name="T97" fmla="*/ 233 h 633"/>
              <a:gd name="T98" fmla="*/ 236 w 545"/>
              <a:gd name="T99" fmla="*/ 168 h 633"/>
              <a:gd name="T100" fmla="*/ 246 w 545"/>
              <a:gd name="T101" fmla="*/ 101 h 633"/>
              <a:gd name="T102" fmla="*/ 255 w 545"/>
              <a:gd name="T103" fmla="*/ 41 h 633"/>
              <a:gd name="T104" fmla="*/ 267 w 545"/>
              <a:gd name="T105" fmla="*/ 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5" h="633">
                <a:moveTo>
                  <a:pt x="201" y="303"/>
                </a:moveTo>
                <a:lnTo>
                  <a:pt x="200" y="314"/>
                </a:lnTo>
                <a:lnTo>
                  <a:pt x="203" y="337"/>
                </a:lnTo>
                <a:lnTo>
                  <a:pt x="213" y="357"/>
                </a:lnTo>
                <a:lnTo>
                  <a:pt x="229" y="374"/>
                </a:lnTo>
                <a:lnTo>
                  <a:pt x="249" y="383"/>
                </a:lnTo>
                <a:lnTo>
                  <a:pt x="272" y="388"/>
                </a:lnTo>
                <a:lnTo>
                  <a:pt x="295" y="383"/>
                </a:lnTo>
                <a:lnTo>
                  <a:pt x="315" y="374"/>
                </a:lnTo>
                <a:lnTo>
                  <a:pt x="330" y="357"/>
                </a:lnTo>
                <a:lnTo>
                  <a:pt x="341" y="337"/>
                </a:lnTo>
                <a:lnTo>
                  <a:pt x="345" y="314"/>
                </a:lnTo>
                <a:lnTo>
                  <a:pt x="344" y="303"/>
                </a:lnTo>
                <a:lnTo>
                  <a:pt x="361" y="316"/>
                </a:lnTo>
                <a:lnTo>
                  <a:pt x="381" y="331"/>
                </a:lnTo>
                <a:lnTo>
                  <a:pt x="402" y="346"/>
                </a:lnTo>
                <a:lnTo>
                  <a:pt x="425" y="363"/>
                </a:lnTo>
                <a:lnTo>
                  <a:pt x="448" y="381"/>
                </a:lnTo>
                <a:lnTo>
                  <a:pt x="471" y="398"/>
                </a:lnTo>
                <a:lnTo>
                  <a:pt x="493" y="415"/>
                </a:lnTo>
                <a:lnTo>
                  <a:pt x="511" y="431"/>
                </a:lnTo>
                <a:lnTo>
                  <a:pt x="527" y="446"/>
                </a:lnTo>
                <a:lnTo>
                  <a:pt x="537" y="457"/>
                </a:lnTo>
                <a:lnTo>
                  <a:pt x="545" y="466"/>
                </a:lnTo>
                <a:lnTo>
                  <a:pt x="545" y="472"/>
                </a:lnTo>
                <a:lnTo>
                  <a:pt x="539" y="475"/>
                </a:lnTo>
                <a:lnTo>
                  <a:pt x="528" y="473"/>
                </a:lnTo>
                <a:lnTo>
                  <a:pt x="513" y="470"/>
                </a:lnTo>
                <a:lnTo>
                  <a:pt x="493" y="464"/>
                </a:lnTo>
                <a:lnTo>
                  <a:pt x="470" y="455"/>
                </a:lnTo>
                <a:lnTo>
                  <a:pt x="445" y="446"/>
                </a:lnTo>
                <a:lnTo>
                  <a:pt x="418" y="435"/>
                </a:lnTo>
                <a:lnTo>
                  <a:pt x="391" y="424"/>
                </a:lnTo>
                <a:lnTo>
                  <a:pt x="365" y="412"/>
                </a:lnTo>
                <a:lnTo>
                  <a:pt x="341" y="401"/>
                </a:lnTo>
                <a:lnTo>
                  <a:pt x="318" y="392"/>
                </a:lnTo>
                <a:lnTo>
                  <a:pt x="299" y="383"/>
                </a:lnTo>
                <a:lnTo>
                  <a:pt x="313" y="631"/>
                </a:lnTo>
                <a:lnTo>
                  <a:pt x="272" y="633"/>
                </a:lnTo>
                <a:lnTo>
                  <a:pt x="230" y="631"/>
                </a:lnTo>
                <a:lnTo>
                  <a:pt x="246" y="383"/>
                </a:lnTo>
                <a:lnTo>
                  <a:pt x="226" y="392"/>
                </a:lnTo>
                <a:lnTo>
                  <a:pt x="204" y="401"/>
                </a:lnTo>
                <a:lnTo>
                  <a:pt x="180" y="412"/>
                </a:lnTo>
                <a:lnTo>
                  <a:pt x="154" y="424"/>
                </a:lnTo>
                <a:lnTo>
                  <a:pt x="126" y="435"/>
                </a:lnTo>
                <a:lnTo>
                  <a:pt x="100" y="446"/>
                </a:lnTo>
                <a:lnTo>
                  <a:pt x="75" y="455"/>
                </a:lnTo>
                <a:lnTo>
                  <a:pt x="52" y="464"/>
                </a:lnTo>
                <a:lnTo>
                  <a:pt x="32" y="470"/>
                </a:lnTo>
                <a:lnTo>
                  <a:pt x="16" y="473"/>
                </a:lnTo>
                <a:lnTo>
                  <a:pt x="5" y="475"/>
                </a:lnTo>
                <a:lnTo>
                  <a:pt x="0" y="472"/>
                </a:lnTo>
                <a:lnTo>
                  <a:pt x="0" y="466"/>
                </a:lnTo>
                <a:lnTo>
                  <a:pt x="6" y="457"/>
                </a:lnTo>
                <a:lnTo>
                  <a:pt x="19" y="446"/>
                </a:lnTo>
                <a:lnTo>
                  <a:pt x="34" y="431"/>
                </a:lnTo>
                <a:lnTo>
                  <a:pt x="52" y="415"/>
                </a:lnTo>
                <a:lnTo>
                  <a:pt x="74" y="398"/>
                </a:lnTo>
                <a:lnTo>
                  <a:pt x="95" y="381"/>
                </a:lnTo>
                <a:lnTo>
                  <a:pt x="118" y="363"/>
                </a:lnTo>
                <a:lnTo>
                  <a:pt x="141" y="346"/>
                </a:lnTo>
                <a:lnTo>
                  <a:pt x="163" y="331"/>
                </a:lnTo>
                <a:lnTo>
                  <a:pt x="183" y="316"/>
                </a:lnTo>
                <a:lnTo>
                  <a:pt x="201" y="303"/>
                </a:lnTo>
                <a:close/>
                <a:moveTo>
                  <a:pt x="272" y="282"/>
                </a:moveTo>
                <a:lnTo>
                  <a:pt x="286" y="283"/>
                </a:lnTo>
                <a:lnTo>
                  <a:pt x="296" y="291"/>
                </a:lnTo>
                <a:lnTo>
                  <a:pt x="302" y="302"/>
                </a:lnTo>
                <a:lnTo>
                  <a:pt x="306" y="314"/>
                </a:lnTo>
                <a:lnTo>
                  <a:pt x="302" y="328"/>
                </a:lnTo>
                <a:lnTo>
                  <a:pt x="296" y="339"/>
                </a:lnTo>
                <a:lnTo>
                  <a:pt x="286" y="345"/>
                </a:lnTo>
                <a:lnTo>
                  <a:pt x="272" y="348"/>
                </a:lnTo>
                <a:lnTo>
                  <a:pt x="260" y="345"/>
                </a:lnTo>
                <a:lnTo>
                  <a:pt x="249" y="339"/>
                </a:lnTo>
                <a:lnTo>
                  <a:pt x="241" y="328"/>
                </a:lnTo>
                <a:lnTo>
                  <a:pt x="240" y="314"/>
                </a:lnTo>
                <a:lnTo>
                  <a:pt x="241" y="302"/>
                </a:lnTo>
                <a:lnTo>
                  <a:pt x="249" y="291"/>
                </a:lnTo>
                <a:lnTo>
                  <a:pt x="260" y="283"/>
                </a:lnTo>
                <a:lnTo>
                  <a:pt x="272" y="282"/>
                </a:lnTo>
                <a:close/>
                <a:moveTo>
                  <a:pt x="272" y="0"/>
                </a:moveTo>
                <a:lnTo>
                  <a:pt x="278" y="6"/>
                </a:lnTo>
                <a:lnTo>
                  <a:pt x="284" y="19"/>
                </a:lnTo>
                <a:lnTo>
                  <a:pt x="289" y="41"/>
                </a:lnTo>
                <a:lnTo>
                  <a:pt x="295" y="69"/>
                </a:lnTo>
                <a:lnTo>
                  <a:pt x="299" y="101"/>
                </a:lnTo>
                <a:lnTo>
                  <a:pt x="304" y="135"/>
                </a:lnTo>
                <a:lnTo>
                  <a:pt x="309" y="168"/>
                </a:lnTo>
                <a:lnTo>
                  <a:pt x="312" y="202"/>
                </a:lnTo>
                <a:lnTo>
                  <a:pt x="315" y="233"/>
                </a:lnTo>
                <a:lnTo>
                  <a:pt x="318" y="257"/>
                </a:lnTo>
                <a:lnTo>
                  <a:pt x="296" y="246"/>
                </a:lnTo>
                <a:lnTo>
                  <a:pt x="272" y="242"/>
                </a:lnTo>
                <a:lnTo>
                  <a:pt x="247" y="246"/>
                </a:lnTo>
                <a:lnTo>
                  <a:pt x="227" y="257"/>
                </a:lnTo>
                <a:lnTo>
                  <a:pt x="229" y="233"/>
                </a:lnTo>
                <a:lnTo>
                  <a:pt x="232" y="202"/>
                </a:lnTo>
                <a:lnTo>
                  <a:pt x="236" y="168"/>
                </a:lnTo>
                <a:lnTo>
                  <a:pt x="241" y="135"/>
                </a:lnTo>
                <a:lnTo>
                  <a:pt x="246" y="101"/>
                </a:lnTo>
                <a:lnTo>
                  <a:pt x="250" y="69"/>
                </a:lnTo>
                <a:lnTo>
                  <a:pt x="255" y="41"/>
                </a:lnTo>
                <a:lnTo>
                  <a:pt x="261" y="19"/>
                </a:lnTo>
                <a:lnTo>
                  <a:pt x="267" y="6"/>
                </a:lnTo>
                <a:lnTo>
                  <a:pt x="272" y="0"/>
                </a:lnTo>
                <a:close/>
              </a:path>
            </a:pathLst>
          </a:custGeom>
          <a:solidFill>
            <a:srgbClr val="FFFFFF"/>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grpSp>
        <p:nvGrpSpPr>
          <p:cNvPr id="43" name="Groupe 28"/>
          <p:cNvGrpSpPr/>
          <p:nvPr/>
        </p:nvGrpSpPr>
        <p:grpSpPr>
          <a:xfrm>
            <a:off x="1879631" y="1957074"/>
            <a:ext cx="263250" cy="182250"/>
            <a:chOff x="4246563" y="3887788"/>
            <a:chExt cx="760413" cy="569913"/>
          </a:xfrm>
          <a:solidFill>
            <a:srgbClr val="FFFFFF"/>
          </a:solidFill>
        </p:grpSpPr>
        <p:sp>
          <p:nvSpPr>
            <p:cNvPr id="44" name="Freeform 94"/>
            <p:cNvSpPr>
              <a:spLocks noEditPoints="1"/>
            </p:cNvSpPr>
            <p:nvPr/>
          </p:nvSpPr>
          <p:spPr bwMode="auto">
            <a:xfrm>
              <a:off x="4246563" y="3887788"/>
              <a:ext cx="760413" cy="569913"/>
            </a:xfrm>
            <a:custGeom>
              <a:avLst/>
              <a:gdLst>
                <a:gd name="T0" fmla="*/ 31 w 479"/>
                <a:gd name="T1" fmla="*/ 149 h 359"/>
                <a:gd name="T2" fmla="*/ 31 w 479"/>
                <a:gd name="T3" fmla="*/ 328 h 359"/>
                <a:gd name="T4" fmla="*/ 450 w 479"/>
                <a:gd name="T5" fmla="*/ 328 h 359"/>
                <a:gd name="T6" fmla="*/ 450 w 479"/>
                <a:gd name="T7" fmla="*/ 149 h 359"/>
                <a:gd name="T8" fmla="*/ 31 w 479"/>
                <a:gd name="T9" fmla="*/ 149 h 359"/>
                <a:gd name="T10" fmla="*/ 31 w 479"/>
                <a:gd name="T11" fmla="*/ 29 h 359"/>
                <a:gd name="T12" fmla="*/ 31 w 479"/>
                <a:gd name="T13" fmla="*/ 91 h 359"/>
                <a:gd name="T14" fmla="*/ 450 w 479"/>
                <a:gd name="T15" fmla="*/ 91 h 359"/>
                <a:gd name="T16" fmla="*/ 450 w 479"/>
                <a:gd name="T17" fmla="*/ 29 h 359"/>
                <a:gd name="T18" fmla="*/ 31 w 479"/>
                <a:gd name="T19" fmla="*/ 29 h 359"/>
                <a:gd name="T20" fmla="*/ 31 w 479"/>
                <a:gd name="T21" fmla="*/ 0 h 359"/>
                <a:gd name="T22" fmla="*/ 450 w 479"/>
                <a:gd name="T23" fmla="*/ 0 h 359"/>
                <a:gd name="T24" fmla="*/ 465 w 479"/>
                <a:gd name="T25" fmla="*/ 3 h 359"/>
                <a:gd name="T26" fmla="*/ 476 w 479"/>
                <a:gd name="T27" fmla="*/ 14 h 359"/>
                <a:gd name="T28" fmla="*/ 479 w 479"/>
                <a:gd name="T29" fmla="*/ 29 h 359"/>
                <a:gd name="T30" fmla="*/ 479 w 479"/>
                <a:gd name="T31" fmla="*/ 328 h 359"/>
                <a:gd name="T32" fmla="*/ 476 w 479"/>
                <a:gd name="T33" fmla="*/ 344 h 359"/>
                <a:gd name="T34" fmla="*/ 465 w 479"/>
                <a:gd name="T35" fmla="*/ 354 h 359"/>
                <a:gd name="T36" fmla="*/ 450 w 479"/>
                <a:gd name="T37" fmla="*/ 359 h 359"/>
                <a:gd name="T38" fmla="*/ 31 w 479"/>
                <a:gd name="T39" fmla="*/ 359 h 359"/>
                <a:gd name="T40" fmla="*/ 16 w 479"/>
                <a:gd name="T41" fmla="*/ 354 h 359"/>
                <a:gd name="T42" fmla="*/ 5 w 479"/>
                <a:gd name="T43" fmla="*/ 344 h 359"/>
                <a:gd name="T44" fmla="*/ 0 w 479"/>
                <a:gd name="T45" fmla="*/ 328 h 359"/>
                <a:gd name="T46" fmla="*/ 0 w 479"/>
                <a:gd name="T47" fmla="*/ 29 h 359"/>
                <a:gd name="T48" fmla="*/ 5 w 479"/>
                <a:gd name="T49" fmla="*/ 14 h 359"/>
                <a:gd name="T50" fmla="*/ 16 w 479"/>
                <a:gd name="T51" fmla="*/ 3 h 359"/>
                <a:gd name="T52" fmla="*/ 31 w 479"/>
                <a:gd name="T53"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9" h="359">
                  <a:moveTo>
                    <a:pt x="31" y="149"/>
                  </a:moveTo>
                  <a:lnTo>
                    <a:pt x="31" y="328"/>
                  </a:lnTo>
                  <a:lnTo>
                    <a:pt x="450" y="328"/>
                  </a:lnTo>
                  <a:lnTo>
                    <a:pt x="450" y="149"/>
                  </a:lnTo>
                  <a:lnTo>
                    <a:pt x="31" y="149"/>
                  </a:lnTo>
                  <a:close/>
                  <a:moveTo>
                    <a:pt x="31" y="29"/>
                  </a:moveTo>
                  <a:lnTo>
                    <a:pt x="31" y="91"/>
                  </a:lnTo>
                  <a:lnTo>
                    <a:pt x="450" y="91"/>
                  </a:lnTo>
                  <a:lnTo>
                    <a:pt x="450" y="29"/>
                  </a:lnTo>
                  <a:lnTo>
                    <a:pt x="31" y="29"/>
                  </a:lnTo>
                  <a:close/>
                  <a:moveTo>
                    <a:pt x="31" y="0"/>
                  </a:moveTo>
                  <a:lnTo>
                    <a:pt x="450" y="0"/>
                  </a:lnTo>
                  <a:lnTo>
                    <a:pt x="465" y="3"/>
                  </a:lnTo>
                  <a:lnTo>
                    <a:pt x="476" y="14"/>
                  </a:lnTo>
                  <a:lnTo>
                    <a:pt x="479" y="29"/>
                  </a:lnTo>
                  <a:lnTo>
                    <a:pt x="479" y="328"/>
                  </a:lnTo>
                  <a:lnTo>
                    <a:pt x="476" y="344"/>
                  </a:lnTo>
                  <a:lnTo>
                    <a:pt x="465" y="354"/>
                  </a:lnTo>
                  <a:lnTo>
                    <a:pt x="450" y="359"/>
                  </a:lnTo>
                  <a:lnTo>
                    <a:pt x="31" y="359"/>
                  </a:lnTo>
                  <a:lnTo>
                    <a:pt x="16" y="354"/>
                  </a:lnTo>
                  <a:lnTo>
                    <a:pt x="5" y="344"/>
                  </a:lnTo>
                  <a:lnTo>
                    <a:pt x="0" y="328"/>
                  </a:lnTo>
                  <a:lnTo>
                    <a:pt x="0" y="29"/>
                  </a:lnTo>
                  <a:lnTo>
                    <a:pt x="5" y="14"/>
                  </a:lnTo>
                  <a:lnTo>
                    <a:pt x="16" y="3"/>
                  </a:lnTo>
                  <a:lnTo>
                    <a:pt x="31"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sp>
          <p:nvSpPr>
            <p:cNvPr id="45" name="Freeform 95"/>
            <p:cNvSpPr>
              <a:spLocks noEditPoints="1"/>
            </p:cNvSpPr>
            <p:nvPr/>
          </p:nvSpPr>
          <p:spPr bwMode="auto">
            <a:xfrm>
              <a:off x="4578351" y="4151313"/>
              <a:ext cx="223838" cy="225425"/>
            </a:xfrm>
            <a:custGeom>
              <a:avLst/>
              <a:gdLst>
                <a:gd name="T0" fmla="*/ 71 w 141"/>
                <a:gd name="T1" fmla="*/ 20 h 142"/>
                <a:gd name="T2" fmla="*/ 51 w 141"/>
                <a:gd name="T3" fmla="*/ 24 h 142"/>
                <a:gd name="T4" fmla="*/ 35 w 141"/>
                <a:gd name="T5" fmla="*/ 35 h 142"/>
                <a:gd name="T6" fmla="*/ 25 w 141"/>
                <a:gd name="T7" fmla="*/ 52 h 142"/>
                <a:gd name="T8" fmla="*/ 20 w 141"/>
                <a:gd name="T9" fmla="*/ 70 h 142"/>
                <a:gd name="T10" fmla="*/ 25 w 141"/>
                <a:gd name="T11" fmla="*/ 90 h 142"/>
                <a:gd name="T12" fmla="*/ 35 w 141"/>
                <a:gd name="T13" fmla="*/ 107 h 142"/>
                <a:gd name="T14" fmla="*/ 51 w 141"/>
                <a:gd name="T15" fmla="*/ 118 h 142"/>
                <a:gd name="T16" fmla="*/ 71 w 141"/>
                <a:gd name="T17" fmla="*/ 122 h 142"/>
                <a:gd name="T18" fmla="*/ 91 w 141"/>
                <a:gd name="T19" fmla="*/ 118 h 142"/>
                <a:gd name="T20" fmla="*/ 106 w 141"/>
                <a:gd name="T21" fmla="*/ 107 h 142"/>
                <a:gd name="T22" fmla="*/ 117 w 141"/>
                <a:gd name="T23" fmla="*/ 90 h 142"/>
                <a:gd name="T24" fmla="*/ 121 w 141"/>
                <a:gd name="T25" fmla="*/ 70 h 142"/>
                <a:gd name="T26" fmla="*/ 117 w 141"/>
                <a:gd name="T27" fmla="*/ 52 h 142"/>
                <a:gd name="T28" fmla="*/ 106 w 141"/>
                <a:gd name="T29" fmla="*/ 35 h 142"/>
                <a:gd name="T30" fmla="*/ 91 w 141"/>
                <a:gd name="T31" fmla="*/ 24 h 142"/>
                <a:gd name="T32" fmla="*/ 71 w 141"/>
                <a:gd name="T33" fmla="*/ 20 h 142"/>
                <a:gd name="T34" fmla="*/ 71 w 141"/>
                <a:gd name="T35" fmla="*/ 0 h 142"/>
                <a:gd name="T36" fmla="*/ 94 w 141"/>
                <a:gd name="T37" fmla="*/ 4 h 142"/>
                <a:gd name="T38" fmla="*/ 112 w 141"/>
                <a:gd name="T39" fmla="*/ 14 h 142"/>
                <a:gd name="T40" fmla="*/ 127 w 141"/>
                <a:gd name="T41" fmla="*/ 29 h 142"/>
                <a:gd name="T42" fmla="*/ 138 w 141"/>
                <a:gd name="T43" fmla="*/ 49 h 142"/>
                <a:gd name="T44" fmla="*/ 141 w 141"/>
                <a:gd name="T45" fmla="*/ 70 h 142"/>
                <a:gd name="T46" fmla="*/ 138 w 141"/>
                <a:gd name="T47" fmla="*/ 93 h 142"/>
                <a:gd name="T48" fmla="*/ 127 w 141"/>
                <a:gd name="T49" fmla="*/ 113 h 142"/>
                <a:gd name="T50" fmla="*/ 112 w 141"/>
                <a:gd name="T51" fmla="*/ 129 h 142"/>
                <a:gd name="T52" fmla="*/ 94 w 141"/>
                <a:gd name="T53" fmla="*/ 138 h 142"/>
                <a:gd name="T54" fmla="*/ 71 w 141"/>
                <a:gd name="T55" fmla="*/ 142 h 142"/>
                <a:gd name="T56" fmla="*/ 48 w 141"/>
                <a:gd name="T57" fmla="*/ 138 h 142"/>
                <a:gd name="T58" fmla="*/ 29 w 141"/>
                <a:gd name="T59" fmla="*/ 129 h 142"/>
                <a:gd name="T60" fmla="*/ 14 w 141"/>
                <a:gd name="T61" fmla="*/ 113 h 142"/>
                <a:gd name="T62" fmla="*/ 3 w 141"/>
                <a:gd name="T63" fmla="*/ 93 h 142"/>
                <a:gd name="T64" fmla="*/ 0 w 141"/>
                <a:gd name="T65" fmla="*/ 70 h 142"/>
                <a:gd name="T66" fmla="*/ 3 w 141"/>
                <a:gd name="T67" fmla="*/ 49 h 142"/>
                <a:gd name="T68" fmla="*/ 14 w 141"/>
                <a:gd name="T69" fmla="*/ 29 h 142"/>
                <a:gd name="T70" fmla="*/ 29 w 141"/>
                <a:gd name="T71" fmla="*/ 14 h 142"/>
                <a:gd name="T72" fmla="*/ 48 w 141"/>
                <a:gd name="T73" fmla="*/ 3 h 142"/>
                <a:gd name="T74" fmla="*/ 71 w 141"/>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71" y="20"/>
                  </a:moveTo>
                  <a:lnTo>
                    <a:pt x="51" y="24"/>
                  </a:lnTo>
                  <a:lnTo>
                    <a:pt x="35" y="35"/>
                  </a:lnTo>
                  <a:lnTo>
                    <a:pt x="25" y="52"/>
                  </a:lnTo>
                  <a:lnTo>
                    <a:pt x="20" y="70"/>
                  </a:lnTo>
                  <a:lnTo>
                    <a:pt x="25" y="90"/>
                  </a:lnTo>
                  <a:lnTo>
                    <a:pt x="35" y="107"/>
                  </a:lnTo>
                  <a:lnTo>
                    <a:pt x="51" y="118"/>
                  </a:lnTo>
                  <a:lnTo>
                    <a:pt x="71" y="122"/>
                  </a:lnTo>
                  <a:lnTo>
                    <a:pt x="91" y="118"/>
                  </a:lnTo>
                  <a:lnTo>
                    <a:pt x="106" y="107"/>
                  </a:lnTo>
                  <a:lnTo>
                    <a:pt x="117" y="90"/>
                  </a:lnTo>
                  <a:lnTo>
                    <a:pt x="121" y="70"/>
                  </a:lnTo>
                  <a:lnTo>
                    <a:pt x="117" y="52"/>
                  </a:lnTo>
                  <a:lnTo>
                    <a:pt x="106" y="35"/>
                  </a:lnTo>
                  <a:lnTo>
                    <a:pt x="91" y="24"/>
                  </a:lnTo>
                  <a:lnTo>
                    <a:pt x="71" y="20"/>
                  </a:lnTo>
                  <a:close/>
                  <a:moveTo>
                    <a:pt x="71" y="0"/>
                  </a:moveTo>
                  <a:lnTo>
                    <a:pt x="94" y="4"/>
                  </a:lnTo>
                  <a:lnTo>
                    <a:pt x="112" y="14"/>
                  </a:lnTo>
                  <a:lnTo>
                    <a:pt x="127" y="29"/>
                  </a:lnTo>
                  <a:lnTo>
                    <a:pt x="138" y="49"/>
                  </a:lnTo>
                  <a:lnTo>
                    <a:pt x="141" y="70"/>
                  </a:lnTo>
                  <a:lnTo>
                    <a:pt x="138" y="93"/>
                  </a:lnTo>
                  <a:lnTo>
                    <a:pt x="127" y="113"/>
                  </a:lnTo>
                  <a:lnTo>
                    <a:pt x="112" y="129"/>
                  </a:lnTo>
                  <a:lnTo>
                    <a:pt x="94" y="138"/>
                  </a:lnTo>
                  <a:lnTo>
                    <a:pt x="71" y="142"/>
                  </a:lnTo>
                  <a:lnTo>
                    <a:pt x="48" y="138"/>
                  </a:lnTo>
                  <a:lnTo>
                    <a:pt x="29" y="129"/>
                  </a:lnTo>
                  <a:lnTo>
                    <a:pt x="14" y="113"/>
                  </a:lnTo>
                  <a:lnTo>
                    <a:pt x="3" y="93"/>
                  </a:lnTo>
                  <a:lnTo>
                    <a:pt x="0" y="70"/>
                  </a:lnTo>
                  <a:lnTo>
                    <a:pt x="3" y="49"/>
                  </a:lnTo>
                  <a:lnTo>
                    <a:pt x="14" y="29"/>
                  </a:lnTo>
                  <a:lnTo>
                    <a:pt x="29" y="14"/>
                  </a:lnTo>
                  <a:lnTo>
                    <a:pt x="48" y="3"/>
                  </a:lnTo>
                  <a:lnTo>
                    <a:pt x="71"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sp>
          <p:nvSpPr>
            <p:cNvPr id="46" name="Freeform 96"/>
            <p:cNvSpPr>
              <a:spLocks noEditPoints="1"/>
            </p:cNvSpPr>
            <p:nvPr/>
          </p:nvSpPr>
          <p:spPr bwMode="auto">
            <a:xfrm>
              <a:off x="4681538" y="4151313"/>
              <a:ext cx="225425" cy="225425"/>
            </a:xfrm>
            <a:custGeom>
              <a:avLst/>
              <a:gdLst>
                <a:gd name="T0" fmla="*/ 70 w 142"/>
                <a:gd name="T1" fmla="*/ 20 h 142"/>
                <a:gd name="T2" fmla="*/ 50 w 142"/>
                <a:gd name="T3" fmla="*/ 24 h 142"/>
                <a:gd name="T4" fmla="*/ 35 w 142"/>
                <a:gd name="T5" fmla="*/ 35 h 142"/>
                <a:gd name="T6" fmla="*/ 24 w 142"/>
                <a:gd name="T7" fmla="*/ 52 h 142"/>
                <a:gd name="T8" fmla="*/ 19 w 142"/>
                <a:gd name="T9" fmla="*/ 70 h 142"/>
                <a:gd name="T10" fmla="*/ 24 w 142"/>
                <a:gd name="T11" fmla="*/ 90 h 142"/>
                <a:gd name="T12" fmla="*/ 35 w 142"/>
                <a:gd name="T13" fmla="*/ 107 h 142"/>
                <a:gd name="T14" fmla="*/ 50 w 142"/>
                <a:gd name="T15" fmla="*/ 118 h 142"/>
                <a:gd name="T16" fmla="*/ 70 w 142"/>
                <a:gd name="T17" fmla="*/ 122 h 142"/>
                <a:gd name="T18" fmla="*/ 90 w 142"/>
                <a:gd name="T19" fmla="*/ 118 h 142"/>
                <a:gd name="T20" fmla="*/ 107 w 142"/>
                <a:gd name="T21" fmla="*/ 107 h 142"/>
                <a:gd name="T22" fmla="*/ 118 w 142"/>
                <a:gd name="T23" fmla="*/ 90 h 142"/>
                <a:gd name="T24" fmla="*/ 121 w 142"/>
                <a:gd name="T25" fmla="*/ 70 h 142"/>
                <a:gd name="T26" fmla="*/ 118 w 142"/>
                <a:gd name="T27" fmla="*/ 52 h 142"/>
                <a:gd name="T28" fmla="*/ 107 w 142"/>
                <a:gd name="T29" fmla="*/ 35 h 142"/>
                <a:gd name="T30" fmla="*/ 90 w 142"/>
                <a:gd name="T31" fmla="*/ 24 h 142"/>
                <a:gd name="T32" fmla="*/ 70 w 142"/>
                <a:gd name="T33" fmla="*/ 20 h 142"/>
                <a:gd name="T34" fmla="*/ 70 w 142"/>
                <a:gd name="T35" fmla="*/ 0 h 142"/>
                <a:gd name="T36" fmla="*/ 93 w 142"/>
                <a:gd name="T37" fmla="*/ 3 h 142"/>
                <a:gd name="T38" fmla="*/ 113 w 142"/>
                <a:gd name="T39" fmla="*/ 14 h 142"/>
                <a:gd name="T40" fmla="*/ 128 w 142"/>
                <a:gd name="T41" fmla="*/ 29 h 142"/>
                <a:gd name="T42" fmla="*/ 138 w 142"/>
                <a:gd name="T43" fmla="*/ 49 h 142"/>
                <a:gd name="T44" fmla="*/ 142 w 142"/>
                <a:gd name="T45" fmla="*/ 70 h 142"/>
                <a:gd name="T46" fmla="*/ 138 w 142"/>
                <a:gd name="T47" fmla="*/ 93 h 142"/>
                <a:gd name="T48" fmla="*/ 128 w 142"/>
                <a:gd name="T49" fmla="*/ 113 h 142"/>
                <a:gd name="T50" fmla="*/ 113 w 142"/>
                <a:gd name="T51" fmla="*/ 129 h 142"/>
                <a:gd name="T52" fmla="*/ 93 w 142"/>
                <a:gd name="T53" fmla="*/ 138 h 142"/>
                <a:gd name="T54" fmla="*/ 70 w 142"/>
                <a:gd name="T55" fmla="*/ 142 h 142"/>
                <a:gd name="T56" fmla="*/ 49 w 142"/>
                <a:gd name="T57" fmla="*/ 138 h 142"/>
                <a:gd name="T58" fmla="*/ 29 w 142"/>
                <a:gd name="T59" fmla="*/ 129 h 142"/>
                <a:gd name="T60" fmla="*/ 13 w 142"/>
                <a:gd name="T61" fmla="*/ 113 h 142"/>
                <a:gd name="T62" fmla="*/ 3 w 142"/>
                <a:gd name="T63" fmla="*/ 93 h 142"/>
                <a:gd name="T64" fmla="*/ 0 w 142"/>
                <a:gd name="T65" fmla="*/ 70 h 142"/>
                <a:gd name="T66" fmla="*/ 3 w 142"/>
                <a:gd name="T67" fmla="*/ 49 h 142"/>
                <a:gd name="T68" fmla="*/ 13 w 142"/>
                <a:gd name="T69" fmla="*/ 29 h 142"/>
                <a:gd name="T70" fmla="*/ 29 w 142"/>
                <a:gd name="T71" fmla="*/ 14 h 142"/>
                <a:gd name="T72" fmla="*/ 49 w 142"/>
                <a:gd name="T73" fmla="*/ 3 h 142"/>
                <a:gd name="T74" fmla="*/ 70 w 142"/>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2">
                  <a:moveTo>
                    <a:pt x="70" y="20"/>
                  </a:moveTo>
                  <a:lnTo>
                    <a:pt x="50" y="24"/>
                  </a:lnTo>
                  <a:lnTo>
                    <a:pt x="35" y="35"/>
                  </a:lnTo>
                  <a:lnTo>
                    <a:pt x="24" y="52"/>
                  </a:lnTo>
                  <a:lnTo>
                    <a:pt x="19" y="70"/>
                  </a:lnTo>
                  <a:lnTo>
                    <a:pt x="24" y="90"/>
                  </a:lnTo>
                  <a:lnTo>
                    <a:pt x="35" y="107"/>
                  </a:lnTo>
                  <a:lnTo>
                    <a:pt x="50" y="118"/>
                  </a:lnTo>
                  <a:lnTo>
                    <a:pt x="70" y="122"/>
                  </a:lnTo>
                  <a:lnTo>
                    <a:pt x="90" y="118"/>
                  </a:lnTo>
                  <a:lnTo>
                    <a:pt x="107" y="107"/>
                  </a:lnTo>
                  <a:lnTo>
                    <a:pt x="118" y="90"/>
                  </a:lnTo>
                  <a:lnTo>
                    <a:pt x="121" y="70"/>
                  </a:lnTo>
                  <a:lnTo>
                    <a:pt x="118" y="52"/>
                  </a:lnTo>
                  <a:lnTo>
                    <a:pt x="107" y="35"/>
                  </a:lnTo>
                  <a:lnTo>
                    <a:pt x="90" y="24"/>
                  </a:lnTo>
                  <a:lnTo>
                    <a:pt x="70" y="20"/>
                  </a:lnTo>
                  <a:close/>
                  <a:moveTo>
                    <a:pt x="70" y="0"/>
                  </a:moveTo>
                  <a:lnTo>
                    <a:pt x="93" y="3"/>
                  </a:lnTo>
                  <a:lnTo>
                    <a:pt x="113" y="14"/>
                  </a:lnTo>
                  <a:lnTo>
                    <a:pt x="128" y="29"/>
                  </a:lnTo>
                  <a:lnTo>
                    <a:pt x="138" y="49"/>
                  </a:lnTo>
                  <a:lnTo>
                    <a:pt x="142" y="70"/>
                  </a:lnTo>
                  <a:lnTo>
                    <a:pt x="138" y="93"/>
                  </a:lnTo>
                  <a:lnTo>
                    <a:pt x="128" y="113"/>
                  </a:lnTo>
                  <a:lnTo>
                    <a:pt x="113" y="129"/>
                  </a:lnTo>
                  <a:lnTo>
                    <a:pt x="93" y="138"/>
                  </a:lnTo>
                  <a:lnTo>
                    <a:pt x="70" y="142"/>
                  </a:lnTo>
                  <a:lnTo>
                    <a:pt x="49" y="138"/>
                  </a:lnTo>
                  <a:lnTo>
                    <a:pt x="29" y="129"/>
                  </a:lnTo>
                  <a:lnTo>
                    <a:pt x="13" y="113"/>
                  </a:lnTo>
                  <a:lnTo>
                    <a:pt x="3" y="93"/>
                  </a:lnTo>
                  <a:lnTo>
                    <a:pt x="0" y="70"/>
                  </a:lnTo>
                  <a:lnTo>
                    <a:pt x="3" y="49"/>
                  </a:lnTo>
                  <a:lnTo>
                    <a:pt x="13" y="29"/>
                  </a:lnTo>
                  <a:lnTo>
                    <a:pt x="29" y="14"/>
                  </a:lnTo>
                  <a:lnTo>
                    <a:pt x="49" y="3"/>
                  </a:lnTo>
                  <a:lnTo>
                    <a:pt x="70"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grpSp>
      <p:sp>
        <p:nvSpPr>
          <p:cNvPr id="47" name="Freeform 85"/>
          <p:cNvSpPr>
            <a:spLocks noEditPoints="1"/>
          </p:cNvSpPr>
          <p:nvPr/>
        </p:nvSpPr>
        <p:spPr bwMode="auto">
          <a:xfrm>
            <a:off x="1697332" y="1329234"/>
            <a:ext cx="303750" cy="283500"/>
          </a:xfrm>
          <a:custGeom>
            <a:avLst/>
            <a:gdLst>
              <a:gd name="T0" fmla="*/ 178 w 515"/>
              <a:gd name="T1" fmla="*/ 104 h 524"/>
              <a:gd name="T2" fmla="*/ 84 w 515"/>
              <a:gd name="T3" fmla="*/ 173 h 524"/>
              <a:gd name="T4" fmla="*/ 63 w 515"/>
              <a:gd name="T5" fmla="*/ 240 h 524"/>
              <a:gd name="T6" fmla="*/ 127 w 515"/>
              <a:gd name="T7" fmla="*/ 242 h 524"/>
              <a:gd name="T8" fmla="*/ 189 w 515"/>
              <a:gd name="T9" fmla="*/ 262 h 524"/>
              <a:gd name="T10" fmla="*/ 258 w 515"/>
              <a:gd name="T11" fmla="*/ 243 h 524"/>
              <a:gd name="T12" fmla="*/ 325 w 515"/>
              <a:gd name="T13" fmla="*/ 262 h 524"/>
              <a:gd name="T14" fmla="*/ 388 w 515"/>
              <a:gd name="T15" fmla="*/ 242 h 524"/>
              <a:gd name="T16" fmla="*/ 451 w 515"/>
              <a:gd name="T17" fmla="*/ 240 h 524"/>
              <a:gd name="T18" fmla="*/ 430 w 515"/>
              <a:gd name="T19" fmla="*/ 173 h 524"/>
              <a:gd name="T20" fmla="*/ 336 w 515"/>
              <a:gd name="T21" fmla="*/ 104 h 524"/>
              <a:gd name="T22" fmla="*/ 256 w 515"/>
              <a:gd name="T23" fmla="*/ 90 h 524"/>
              <a:gd name="T24" fmla="*/ 271 w 515"/>
              <a:gd name="T25" fmla="*/ 0 h 524"/>
              <a:gd name="T26" fmla="*/ 279 w 515"/>
              <a:gd name="T27" fmla="*/ 12 h 524"/>
              <a:gd name="T28" fmla="*/ 354 w 515"/>
              <a:gd name="T29" fmla="*/ 69 h 524"/>
              <a:gd name="T30" fmla="*/ 445 w 515"/>
              <a:gd name="T31" fmla="*/ 130 h 524"/>
              <a:gd name="T32" fmla="*/ 497 w 515"/>
              <a:gd name="T33" fmla="*/ 219 h 524"/>
              <a:gd name="T34" fmla="*/ 515 w 515"/>
              <a:gd name="T35" fmla="*/ 291 h 524"/>
              <a:gd name="T36" fmla="*/ 512 w 515"/>
              <a:gd name="T37" fmla="*/ 299 h 524"/>
              <a:gd name="T38" fmla="*/ 505 w 515"/>
              <a:gd name="T39" fmla="*/ 299 h 524"/>
              <a:gd name="T40" fmla="*/ 442 w 515"/>
              <a:gd name="T41" fmla="*/ 282 h 524"/>
              <a:gd name="T42" fmla="*/ 374 w 515"/>
              <a:gd name="T43" fmla="*/ 299 h 524"/>
              <a:gd name="T44" fmla="*/ 347 w 515"/>
              <a:gd name="T45" fmla="*/ 322 h 524"/>
              <a:gd name="T46" fmla="*/ 339 w 515"/>
              <a:gd name="T47" fmla="*/ 320 h 524"/>
              <a:gd name="T48" fmla="*/ 321 w 515"/>
              <a:gd name="T49" fmla="*/ 305 h 524"/>
              <a:gd name="T50" fmla="*/ 279 w 515"/>
              <a:gd name="T51" fmla="*/ 285 h 524"/>
              <a:gd name="T52" fmla="*/ 265 w 515"/>
              <a:gd name="T53" fmla="*/ 496 h 524"/>
              <a:gd name="T54" fmla="*/ 209 w 515"/>
              <a:gd name="T55" fmla="*/ 524 h 524"/>
              <a:gd name="T56" fmla="*/ 153 w 515"/>
              <a:gd name="T57" fmla="*/ 496 h 524"/>
              <a:gd name="T58" fmla="*/ 139 w 515"/>
              <a:gd name="T59" fmla="*/ 444 h 524"/>
              <a:gd name="T60" fmla="*/ 147 w 515"/>
              <a:gd name="T61" fmla="*/ 432 h 524"/>
              <a:gd name="T62" fmla="*/ 170 w 515"/>
              <a:gd name="T63" fmla="*/ 432 h 524"/>
              <a:gd name="T64" fmla="*/ 178 w 515"/>
              <a:gd name="T65" fmla="*/ 444 h 524"/>
              <a:gd name="T66" fmla="*/ 193 w 515"/>
              <a:gd name="T67" fmla="*/ 483 h 524"/>
              <a:gd name="T68" fmla="*/ 236 w 515"/>
              <a:gd name="T69" fmla="*/ 470 h 524"/>
              <a:gd name="T70" fmla="*/ 222 w 515"/>
              <a:gd name="T71" fmla="*/ 289 h 524"/>
              <a:gd name="T72" fmla="*/ 189 w 515"/>
              <a:gd name="T73" fmla="*/ 308 h 524"/>
              <a:gd name="T74" fmla="*/ 173 w 515"/>
              <a:gd name="T75" fmla="*/ 322 h 524"/>
              <a:gd name="T76" fmla="*/ 166 w 515"/>
              <a:gd name="T77" fmla="*/ 320 h 524"/>
              <a:gd name="T78" fmla="*/ 123 w 515"/>
              <a:gd name="T79" fmla="*/ 288 h 524"/>
              <a:gd name="T80" fmla="*/ 49 w 515"/>
              <a:gd name="T81" fmla="*/ 286 h 524"/>
              <a:gd name="T82" fmla="*/ 8 w 515"/>
              <a:gd name="T83" fmla="*/ 300 h 524"/>
              <a:gd name="T84" fmla="*/ 0 w 515"/>
              <a:gd name="T85" fmla="*/ 296 h 524"/>
              <a:gd name="T86" fmla="*/ 3 w 515"/>
              <a:gd name="T87" fmla="*/ 271 h 524"/>
              <a:gd name="T88" fmla="*/ 31 w 515"/>
              <a:gd name="T89" fmla="*/ 190 h 524"/>
              <a:gd name="T90" fmla="*/ 97 w 515"/>
              <a:gd name="T91" fmla="*/ 104 h 524"/>
              <a:gd name="T92" fmla="*/ 201 w 515"/>
              <a:gd name="T93" fmla="*/ 58 h 524"/>
              <a:gd name="T94" fmla="*/ 242 w 515"/>
              <a:gd name="T95" fmla="*/ 7 h 524"/>
              <a:gd name="T96" fmla="*/ 253 w 515"/>
              <a:gd name="T97"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5" h="524">
                <a:moveTo>
                  <a:pt x="256" y="90"/>
                </a:moveTo>
                <a:lnTo>
                  <a:pt x="216" y="93"/>
                </a:lnTo>
                <a:lnTo>
                  <a:pt x="178" y="104"/>
                </a:lnTo>
                <a:lnTo>
                  <a:pt x="143" y="121"/>
                </a:lnTo>
                <a:lnTo>
                  <a:pt x="112" y="145"/>
                </a:lnTo>
                <a:lnTo>
                  <a:pt x="84" y="173"/>
                </a:lnTo>
                <a:lnTo>
                  <a:pt x="63" y="207"/>
                </a:lnTo>
                <a:lnTo>
                  <a:pt x="47" y="243"/>
                </a:lnTo>
                <a:lnTo>
                  <a:pt x="63" y="240"/>
                </a:lnTo>
                <a:lnTo>
                  <a:pt x="83" y="237"/>
                </a:lnTo>
                <a:lnTo>
                  <a:pt x="104" y="237"/>
                </a:lnTo>
                <a:lnTo>
                  <a:pt x="127" y="242"/>
                </a:lnTo>
                <a:lnTo>
                  <a:pt x="150" y="254"/>
                </a:lnTo>
                <a:lnTo>
                  <a:pt x="173" y="273"/>
                </a:lnTo>
                <a:lnTo>
                  <a:pt x="189" y="262"/>
                </a:lnTo>
                <a:lnTo>
                  <a:pt x="209" y="254"/>
                </a:lnTo>
                <a:lnTo>
                  <a:pt x="232" y="246"/>
                </a:lnTo>
                <a:lnTo>
                  <a:pt x="258" y="243"/>
                </a:lnTo>
                <a:lnTo>
                  <a:pt x="284" y="246"/>
                </a:lnTo>
                <a:lnTo>
                  <a:pt x="307" y="254"/>
                </a:lnTo>
                <a:lnTo>
                  <a:pt x="325" y="262"/>
                </a:lnTo>
                <a:lnTo>
                  <a:pt x="341" y="273"/>
                </a:lnTo>
                <a:lnTo>
                  <a:pt x="365" y="254"/>
                </a:lnTo>
                <a:lnTo>
                  <a:pt x="388" y="242"/>
                </a:lnTo>
                <a:lnTo>
                  <a:pt x="411" y="237"/>
                </a:lnTo>
                <a:lnTo>
                  <a:pt x="433" y="237"/>
                </a:lnTo>
                <a:lnTo>
                  <a:pt x="451" y="240"/>
                </a:lnTo>
                <a:lnTo>
                  <a:pt x="466" y="243"/>
                </a:lnTo>
                <a:lnTo>
                  <a:pt x="451" y="207"/>
                </a:lnTo>
                <a:lnTo>
                  <a:pt x="430" y="173"/>
                </a:lnTo>
                <a:lnTo>
                  <a:pt x="403" y="145"/>
                </a:lnTo>
                <a:lnTo>
                  <a:pt x="371" y="121"/>
                </a:lnTo>
                <a:lnTo>
                  <a:pt x="336" y="104"/>
                </a:lnTo>
                <a:lnTo>
                  <a:pt x="299" y="93"/>
                </a:lnTo>
                <a:lnTo>
                  <a:pt x="259" y="90"/>
                </a:lnTo>
                <a:lnTo>
                  <a:pt x="256" y="90"/>
                </a:lnTo>
                <a:close/>
                <a:moveTo>
                  <a:pt x="253" y="0"/>
                </a:moveTo>
                <a:lnTo>
                  <a:pt x="265" y="0"/>
                </a:lnTo>
                <a:lnTo>
                  <a:pt x="271" y="0"/>
                </a:lnTo>
                <a:lnTo>
                  <a:pt x="275" y="3"/>
                </a:lnTo>
                <a:lnTo>
                  <a:pt x="278" y="7"/>
                </a:lnTo>
                <a:lnTo>
                  <a:pt x="279" y="12"/>
                </a:lnTo>
                <a:lnTo>
                  <a:pt x="279" y="52"/>
                </a:lnTo>
                <a:lnTo>
                  <a:pt x="317" y="58"/>
                </a:lnTo>
                <a:lnTo>
                  <a:pt x="354" y="69"/>
                </a:lnTo>
                <a:lnTo>
                  <a:pt x="388" y="85"/>
                </a:lnTo>
                <a:lnTo>
                  <a:pt x="419" y="105"/>
                </a:lnTo>
                <a:lnTo>
                  <a:pt x="445" y="130"/>
                </a:lnTo>
                <a:lnTo>
                  <a:pt x="466" y="159"/>
                </a:lnTo>
                <a:lnTo>
                  <a:pt x="485" y="190"/>
                </a:lnTo>
                <a:lnTo>
                  <a:pt x="497" y="219"/>
                </a:lnTo>
                <a:lnTo>
                  <a:pt x="506" y="246"/>
                </a:lnTo>
                <a:lnTo>
                  <a:pt x="512" y="271"/>
                </a:lnTo>
                <a:lnTo>
                  <a:pt x="515" y="291"/>
                </a:lnTo>
                <a:lnTo>
                  <a:pt x="515" y="294"/>
                </a:lnTo>
                <a:lnTo>
                  <a:pt x="514" y="296"/>
                </a:lnTo>
                <a:lnTo>
                  <a:pt x="512" y="299"/>
                </a:lnTo>
                <a:lnTo>
                  <a:pt x="509" y="299"/>
                </a:lnTo>
                <a:lnTo>
                  <a:pt x="508" y="300"/>
                </a:lnTo>
                <a:lnTo>
                  <a:pt x="505" y="299"/>
                </a:lnTo>
                <a:lnTo>
                  <a:pt x="488" y="291"/>
                </a:lnTo>
                <a:lnTo>
                  <a:pt x="466" y="286"/>
                </a:lnTo>
                <a:lnTo>
                  <a:pt x="442" y="282"/>
                </a:lnTo>
                <a:lnTo>
                  <a:pt x="414" y="283"/>
                </a:lnTo>
                <a:lnTo>
                  <a:pt x="393" y="288"/>
                </a:lnTo>
                <a:lnTo>
                  <a:pt x="374" y="299"/>
                </a:lnTo>
                <a:lnTo>
                  <a:pt x="359" y="309"/>
                </a:lnTo>
                <a:lnTo>
                  <a:pt x="350" y="320"/>
                </a:lnTo>
                <a:lnTo>
                  <a:pt x="347" y="322"/>
                </a:lnTo>
                <a:lnTo>
                  <a:pt x="344" y="322"/>
                </a:lnTo>
                <a:lnTo>
                  <a:pt x="341" y="322"/>
                </a:lnTo>
                <a:lnTo>
                  <a:pt x="339" y="320"/>
                </a:lnTo>
                <a:lnTo>
                  <a:pt x="330" y="311"/>
                </a:lnTo>
                <a:lnTo>
                  <a:pt x="327" y="309"/>
                </a:lnTo>
                <a:lnTo>
                  <a:pt x="321" y="305"/>
                </a:lnTo>
                <a:lnTo>
                  <a:pt x="310" y="297"/>
                </a:lnTo>
                <a:lnTo>
                  <a:pt x="296" y="291"/>
                </a:lnTo>
                <a:lnTo>
                  <a:pt x="279" y="285"/>
                </a:lnTo>
                <a:lnTo>
                  <a:pt x="279" y="455"/>
                </a:lnTo>
                <a:lnTo>
                  <a:pt x="275" y="477"/>
                </a:lnTo>
                <a:lnTo>
                  <a:pt x="265" y="496"/>
                </a:lnTo>
                <a:lnTo>
                  <a:pt x="250" y="512"/>
                </a:lnTo>
                <a:lnTo>
                  <a:pt x="232" y="521"/>
                </a:lnTo>
                <a:lnTo>
                  <a:pt x="209" y="524"/>
                </a:lnTo>
                <a:lnTo>
                  <a:pt x="187" y="521"/>
                </a:lnTo>
                <a:lnTo>
                  <a:pt x="167" y="512"/>
                </a:lnTo>
                <a:lnTo>
                  <a:pt x="153" y="496"/>
                </a:lnTo>
                <a:lnTo>
                  <a:pt x="143" y="477"/>
                </a:lnTo>
                <a:lnTo>
                  <a:pt x="139" y="455"/>
                </a:lnTo>
                <a:lnTo>
                  <a:pt x="139" y="444"/>
                </a:lnTo>
                <a:lnTo>
                  <a:pt x="139" y="438"/>
                </a:lnTo>
                <a:lnTo>
                  <a:pt x="143" y="435"/>
                </a:lnTo>
                <a:lnTo>
                  <a:pt x="147" y="432"/>
                </a:lnTo>
                <a:lnTo>
                  <a:pt x="152" y="431"/>
                </a:lnTo>
                <a:lnTo>
                  <a:pt x="164" y="431"/>
                </a:lnTo>
                <a:lnTo>
                  <a:pt x="170" y="432"/>
                </a:lnTo>
                <a:lnTo>
                  <a:pt x="173" y="435"/>
                </a:lnTo>
                <a:lnTo>
                  <a:pt x="176" y="438"/>
                </a:lnTo>
                <a:lnTo>
                  <a:pt x="178" y="444"/>
                </a:lnTo>
                <a:lnTo>
                  <a:pt x="178" y="455"/>
                </a:lnTo>
                <a:lnTo>
                  <a:pt x="181" y="470"/>
                </a:lnTo>
                <a:lnTo>
                  <a:pt x="193" y="483"/>
                </a:lnTo>
                <a:lnTo>
                  <a:pt x="209" y="487"/>
                </a:lnTo>
                <a:lnTo>
                  <a:pt x="225" y="483"/>
                </a:lnTo>
                <a:lnTo>
                  <a:pt x="236" y="470"/>
                </a:lnTo>
                <a:lnTo>
                  <a:pt x="241" y="455"/>
                </a:lnTo>
                <a:lnTo>
                  <a:pt x="241" y="283"/>
                </a:lnTo>
                <a:lnTo>
                  <a:pt x="222" y="289"/>
                </a:lnTo>
                <a:lnTo>
                  <a:pt x="209" y="296"/>
                </a:lnTo>
                <a:lnTo>
                  <a:pt x="196" y="303"/>
                </a:lnTo>
                <a:lnTo>
                  <a:pt x="189" y="308"/>
                </a:lnTo>
                <a:lnTo>
                  <a:pt x="186" y="311"/>
                </a:lnTo>
                <a:lnTo>
                  <a:pt x="176" y="320"/>
                </a:lnTo>
                <a:lnTo>
                  <a:pt x="173" y="322"/>
                </a:lnTo>
                <a:lnTo>
                  <a:pt x="170" y="322"/>
                </a:lnTo>
                <a:lnTo>
                  <a:pt x="167" y="322"/>
                </a:lnTo>
                <a:lnTo>
                  <a:pt x="166" y="320"/>
                </a:lnTo>
                <a:lnTo>
                  <a:pt x="155" y="309"/>
                </a:lnTo>
                <a:lnTo>
                  <a:pt x="141" y="299"/>
                </a:lnTo>
                <a:lnTo>
                  <a:pt x="123" y="288"/>
                </a:lnTo>
                <a:lnTo>
                  <a:pt x="100" y="283"/>
                </a:lnTo>
                <a:lnTo>
                  <a:pt x="72" y="282"/>
                </a:lnTo>
                <a:lnTo>
                  <a:pt x="49" y="286"/>
                </a:lnTo>
                <a:lnTo>
                  <a:pt x="27" y="291"/>
                </a:lnTo>
                <a:lnTo>
                  <a:pt x="11" y="299"/>
                </a:lnTo>
                <a:lnTo>
                  <a:pt x="8" y="300"/>
                </a:lnTo>
                <a:lnTo>
                  <a:pt x="4" y="299"/>
                </a:lnTo>
                <a:lnTo>
                  <a:pt x="3" y="299"/>
                </a:lnTo>
                <a:lnTo>
                  <a:pt x="0" y="296"/>
                </a:lnTo>
                <a:lnTo>
                  <a:pt x="0" y="294"/>
                </a:lnTo>
                <a:lnTo>
                  <a:pt x="0" y="291"/>
                </a:lnTo>
                <a:lnTo>
                  <a:pt x="3" y="271"/>
                </a:lnTo>
                <a:lnTo>
                  <a:pt x="9" y="246"/>
                </a:lnTo>
                <a:lnTo>
                  <a:pt x="18" y="219"/>
                </a:lnTo>
                <a:lnTo>
                  <a:pt x="31" y="190"/>
                </a:lnTo>
                <a:lnTo>
                  <a:pt x="47" y="159"/>
                </a:lnTo>
                <a:lnTo>
                  <a:pt x="70" y="130"/>
                </a:lnTo>
                <a:lnTo>
                  <a:pt x="97" y="104"/>
                </a:lnTo>
                <a:lnTo>
                  <a:pt x="129" y="84"/>
                </a:lnTo>
                <a:lnTo>
                  <a:pt x="163" y="69"/>
                </a:lnTo>
                <a:lnTo>
                  <a:pt x="201" y="58"/>
                </a:lnTo>
                <a:lnTo>
                  <a:pt x="241" y="52"/>
                </a:lnTo>
                <a:lnTo>
                  <a:pt x="241" y="12"/>
                </a:lnTo>
                <a:lnTo>
                  <a:pt x="242" y="7"/>
                </a:lnTo>
                <a:lnTo>
                  <a:pt x="244" y="3"/>
                </a:lnTo>
                <a:lnTo>
                  <a:pt x="248" y="0"/>
                </a:lnTo>
                <a:lnTo>
                  <a:pt x="253" y="0"/>
                </a:lnTo>
                <a:close/>
              </a:path>
            </a:pathLst>
          </a:custGeom>
          <a:solidFill>
            <a:srgbClr val="FFFFFF"/>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sp>
        <p:nvSpPr>
          <p:cNvPr id="48" name="ZoneTexte 8"/>
          <p:cNvSpPr txBox="1"/>
          <p:nvPr/>
        </p:nvSpPr>
        <p:spPr bwMode="gray">
          <a:xfrm>
            <a:off x="2169958" y="3843775"/>
            <a:ext cx="2300400" cy="242374"/>
          </a:xfrm>
          <a:prstGeom prst="rect">
            <a:avLst/>
          </a:prstGeom>
          <a:solidFill>
            <a:srgbClr val="F07D00"/>
          </a:solidFill>
          <a:ln w="25400" cap="flat" cmpd="sng" algn="ctr">
            <a:noFill/>
            <a:prstDash val="solid"/>
          </a:ln>
          <a:effectLst/>
        </p:spPr>
        <p:txBody>
          <a:bodyPr rtlCol="0" anchor="ctr"/>
          <a:lstStyle>
            <a:defPPr>
              <a:defRPr lang="fr-FR"/>
            </a:defPPr>
            <a:lvl1pPr algn="ctr">
              <a:defRPr sz="2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514350">
              <a:defRPr/>
            </a:pPr>
            <a:r>
              <a:rPr lang="en-GB" sz="1238" b="1" kern="0" dirty="0">
                <a:solidFill>
                  <a:prstClr val="white"/>
                </a:solidFill>
              </a:rPr>
              <a:t>Les </a:t>
            </a:r>
            <a:r>
              <a:rPr lang="en-GB" sz="1238" b="1" kern="0" dirty="0" err="1">
                <a:solidFill>
                  <a:prstClr val="white"/>
                </a:solidFill>
              </a:rPr>
              <a:t>Marchés</a:t>
            </a:r>
            <a:endParaRPr lang="en-GB" sz="1238" b="1" kern="0" dirty="0">
              <a:solidFill>
                <a:prstClr val="white"/>
              </a:solidFill>
            </a:endParaRPr>
          </a:p>
        </p:txBody>
      </p:sp>
      <p:grpSp>
        <p:nvGrpSpPr>
          <p:cNvPr id="56" name="Group 58"/>
          <p:cNvGrpSpPr/>
          <p:nvPr/>
        </p:nvGrpSpPr>
        <p:grpSpPr>
          <a:xfrm>
            <a:off x="3232230" y="1072417"/>
            <a:ext cx="1442494" cy="844937"/>
            <a:chOff x="4568507" y="2105026"/>
            <a:chExt cx="2554606" cy="1365576"/>
          </a:xfrm>
        </p:grpSpPr>
        <p:sp>
          <p:nvSpPr>
            <p:cNvPr id="57" name="Freeform 6"/>
            <p:cNvSpPr>
              <a:spLocks/>
            </p:cNvSpPr>
            <p:nvPr/>
          </p:nvSpPr>
          <p:spPr bwMode="auto">
            <a:xfrm>
              <a:off x="4568507" y="2199014"/>
              <a:ext cx="2551113" cy="1271588"/>
            </a:xfrm>
            <a:custGeom>
              <a:avLst/>
              <a:gdLst/>
              <a:ahLst/>
              <a:cxnLst>
                <a:cxn ang="0">
                  <a:pos x="599" y="0"/>
                </a:cxn>
                <a:cxn ang="0">
                  <a:pos x="615" y="0"/>
                </a:cxn>
                <a:cxn ang="0">
                  <a:pos x="677" y="72"/>
                </a:cxn>
                <a:cxn ang="0">
                  <a:pos x="677" y="160"/>
                </a:cxn>
                <a:cxn ang="0">
                  <a:pos x="615" y="232"/>
                </a:cxn>
                <a:cxn ang="0">
                  <a:pos x="599" y="232"/>
                </a:cxn>
                <a:cxn ang="0">
                  <a:pos x="95" y="232"/>
                </a:cxn>
                <a:cxn ang="0">
                  <a:pos x="32" y="263"/>
                </a:cxn>
                <a:cxn ang="0">
                  <a:pos x="0" y="338"/>
                </a:cxn>
                <a:cxn ang="0">
                  <a:pos x="0" y="72"/>
                </a:cxn>
                <a:cxn ang="0">
                  <a:pos x="23" y="13"/>
                </a:cxn>
                <a:cxn ang="0">
                  <a:pos x="72" y="0"/>
                </a:cxn>
                <a:cxn ang="0">
                  <a:pos x="599" y="0"/>
                </a:cxn>
              </a:cxnLst>
              <a:rect l="0" t="0" r="r" b="b"/>
              <a:pathLst>
                <a:path w="677" h="338">
                  <a:moveTo>
                    <a:pt x="599" y="0"/>
                  </a:moveTo>
                  <a:cubicBezTo>
                    <a:pt x="604" y="0"/>
                    <a:pt x="610" y="0"/>
                    <a:pt x="615" y="0"/>
                  </a:cubicBezTo>
                  <a:cubicBezTo>
                    <a:pt x="656" y="3"/>
                    <a:pt x="677" y="27"/>
                    <a:pt x="677" y="72"/>
                  </a:cubicBezTo>
                  <a:cubicBezTo>
                    <a:pt x="677" y="160"/>
                    <a:pt x="677" y="160"/>
                    <a:pt x="677" y="160"/>
                  </a:cubicBezTo>
                  <a:cubicBezTo>
                    <a:pt x="677" y="205"/>
                    <a:pt x="656" y="229"/>
                    <a:pt x="615" y="232"/>
                  </a:cubicBezTo>
                  <a:cubicBezTo>
                    <a:pt x="610" y="232"/>
                    <a:pt x="604" y="232"/>
                    <a:pt x="599" y="232"/>
                  </a:cubicBezTo>
                  <a:cubicBezTo>
                    <a:pt x="95" y="232"/>
                    <a:pt x="95" y="232"/>
                    <a:pt x="95" y="232"/>
                  </a:cubicBezTo>
                  <a:cubicBezTo>
                    <a:pt x="71" y="235"/>
                    <a:pt x="50" y="246"/>
                    <a:pt x="32" y="263"/>
                  </a:cubicBezTo>
                  <a:cubicBezTo>
                    <a:pt x="11" y="284"/>
                    <a:pt x="0" y="309"/>
                    <a:pt x="0" y="338"/>
                  </a:cubicBezTo>
                  <a:cubicBezTo>
                    <a:pt x="0" y="72"/>
                    <a:pt x="0" y="72"/>
                    <a:pt x="0" y="72"/>
                  </a:cubicBezTo>
                  <a:cubicBezTo>
                    <a:pt x="0" y="44"/>
                    <a:pt x="7" y="25"/>
                    <a:pt x="23" y="13"/>
                  </a:cubicBezTo>
                  <a:cubicBezTo>
                    <a:pt x="35" y="4"/>
                    <a:pt x="51" y="0"/>
                    <a:pt x="72" y="0"/>
                  </a:cubicBezTo>
                  <a:lnTo>
                    <a:pt x="599" y="0"/>
                  </a:lnTo>
                  <a:close/>
                </a:path>
              </a:pathLst>
            </a:custGeom>
            <a:solidFill>
              <a:schemeClr val="accent6">
                <a:lumMod val="75000"/>
              </a:schemeClr>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sp>
          <p:nvSpPr>
            <p:cNvPr id="58" name="Freeform 6"/>
            <p:cNvSpPr>
              <a:spLocks/>
            </p:cNvSpPr>
            <p:nvPr/>
          </p:nvSpPr>
          <p:spPr bwMode="auto">
            <a:xfrm>
              <a:off x="4572000" y="2105026"/>
              <a:ext cx="2551113" cy="1271588"/>
            </a:xfrm>
            <a:custGeom>
              <a:avLst/>
              <a:gdLst/>
              <a:ahLst/>
              <a:cxnLst>
                <a:cxn ang="0">
                  <a:pos x="599" y="0"/>
                </a:cxn>
                <a:cxn ang="0">
                  <a:pos x="615" y="0"/>
                </a:cxn>
                <a:cxn ang="0">
                  <a:pos x="677" y="72"/>
                </a:cxn>
                <a:cxn ang="0">
                  <a:pos x="677" y="160"/>
                </a:cxn>
                <a:cxn ang="0">
                  <a:pos x="615" y="232"/>
                </a:cxn>
                <a:cxn ang="0">
                  <a:pos x="599" y="232"/>
                </a:cxn>
                <a:cxn ang="0">
                  <a:pos x="95" y="232"/>
                </a:cxn>
                <a:cxn ang="0">
                  <a:pos x="32" y="263"/>
                </a:cxn>
                <a:cxn ang="0">
                  <a:pos x="0" y="338"/>
                </a:cxn>
                <a:cxn ang="0">
                  <a:pos x="0" y="72"/>
                </a:cxn>
                <a:cxn ang="0">
                  <a:pos x="23" y="13"/>
                </a:cxn>
                <a:cxn ang="0">
                  <a:pos x="72" y="0"/>
                </a:cxn>
                <a:cxn ang="0">
                  <a:pos x="599" y="0"/>
                </a:cxn>
              </a:cxnLst>
              <a:rect l="0" t="0" r="r" b="b"/>
              <a:pathLst>
                <a:path w="677" h="338">
                  <a:moveTo>
                    <a:pt x="599" y="0"/>
                  </a:moveTo>
                  <a:cubicBezTo>
                    <a:pt x="604" y="0"/>
                    <a:pt x="610" y="0"/>
                    <a:pt x="615" y="0"/>
                  </a:cubicBezTo>
                  <a:cubicBezTo>
                    <a:pt x="656" y="3"/>
                    <a:pt x="677" y="27"/>
                    <a:pt x="677" y="72"/>
                  </a:cubicBezTo>
                  <a:cubicBezTo>
                    <a:pt x="677" y="160"/>
                    <a:pt x="677" y="160"/>
                    <a:pt x="677" y="160"/>
                  </a:cubicBezTo>
                  <a:cubicBezTo>
                    <a:pt x="677" y="205"/>
                    <a:pt x="656" y="229"/>
                    <a:pt x="615" y="232"/>
                  </a:cubicBezTo>
                  <a:cubicBezTo>
                    <a:pt x="610" y="232"/>
                    <a:pt x="604" y="232"/>
                    <a:pt x="599" y="232"/>
                  </a:cubicBezTo>
                  <a:cubicBezTo>
                    <a:pt x="95" y="232"/>
                    <a:pt x="95" y="232"/>
                    <a:pt x="95" y="232"/>
                  </a:cubicBezTo>
                  <a:cubicBezTo>
                    <a:pt x="71" y="235"/>
                    <a:pt x="50" y="246"/>
                    <a:pt x="32" y="263"/>
                  </a:cubicBezTo>
                  <a:cubicBezTo>
                    <a:pt x="11" y="284"/>
                    <a:pt x="0" y="309"/>
                    <a:pt x="0" y="338"/>
                  </a:cubicBezTo>
                  <a:cubicBezTo>
                    <a:pt x="0" y="72"/>
                    <a:pt x="0" y="72"/>
                    <a:pt x="0" y="72"/>
                  </a:cubicBezTo>
                  <a:cubicBezTo>
                    <a:pt x="0" y="44"/>
                    <a:pt x="7" y="25"/>
                    <a:pt x="23" y="13"/>
                  </a:cubicBezTo>
                  <a:cubicBezTo>
                    <a:pt x="35" y="4"/>
                    <a:pt x="51" y="0"/>
                    <a:pt x="72" y="0"/>
                  </a:cubicBezTo>
                  <a:lnTo>
                    <a:pt x="599" y="0"/>
                  </a:lnTo>
                  <a:close/>
                </a:path>
              </a:pathLst>
            </a:custGeom>
            <a:solidFill>
              <a:schemeClr val="accent6"/>
            </a:solidFill>
            <a:ln w="9525">
              <a:noFill/>
              <a:round/>
              <a:headEnd/>
              <a:tailEnd/>
            </a:ln>
          </p:spPr>
          <p:txBody>
            <a:bodyPr vert="horz" wrap="square" lIns="51435" tIns="25718" rIns="51435" bIns="25718" numCol="1" anchor="t" anchorCtr="0" compatLnSpc="1">
              <a:prstTxWarp prst="textNoShape">
                <a:avLst/>
              </a:prstTxWarp>
            </a:bodyPr>
            <a:lstStyle/>
            <a:p>
              <a:endParaRPr lang="en-US" sz="1013"/>
            </a:p>
          </p:txBody>
        </p:sp>
      </p:grpSp>
      <p:sp>
        <p:nvSpPr>
          <p:cNvPr id="59" name="Espace réservé du texte 6"/>
          <p:cNvSpPr txBox="1">
            <a:spLocks/>
          </p:cNvSpPr>
          <p:nvPr/>
        </p:nvSpPr>
        <p:spPr>
          <a:xfrm>
            <a:off x="3242371" y="1105491"/>
            <a:ext cx="1211597" cy="195698"/>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788" b="1" dirty="0">
                <a:solidFill>
                  <a:schemeClr val="bg1"/>
                </a:solidFill>
              </a:rPr>
              <a:t>Sopra Banking Software</a:t>
            </a:r>
          </a:p>
        </p:txBody>
      </p:sp>
      <p:grpSp>
        <p:nvGrpSpPr>
          <p:cNvPr id="60" name="Groupe 28"/>
          <p:cNvGrpSpPr/>
          <p:nvPr/>
        </p:nvGrpSpPr>
        <p:grpSpPr>
          <a:xfrm>
            <a:off x="4350241" y="1095520"/>
            <a:ext cx="263250" cy="182250"/>
            <a:chOff x="4246563" y="3887788"/>
            <a:chExt cx="760413" cy="569913"/>
          </a:xfrm>
          <a:solidFill>
            <a:srgbClr val="FFFF00"/>
          </a:solidFill>
        </p:grpSpPr>
        <p:sp>
          <p:nvSpPr>
            <p:cNvPr id="61" name="Freeform 94"/>
            <p:cNvSpPr>
              <a:spLocks noEditPoints="1"/>
            </p:cNvSpPr>
            <p:nvPr/>
          </p:nvSpPr>
          <p:spPr bwMode="auto">
            <a:xfrm>
              <a:off x="4246563" y="3887788"/>
              <a:ext cx="760413" cy="569913"/>
            </a:xfrm>
            <a:custGeom>
              <a:avLst/>
              <a:gdLst>
                <a:gd name="T0" fmla="*/ 31 w 479"/>
                <a:gd name="T1" fmla="*/ 149 h 359"/>
                <a:gd name="T2" fmla="*/ 31 w 479"/>
                <a:gd name="T3" fmla="*/ 328 h 359"/>
                <a:gd name="T4" fmla="*/ 450 w 479"/>
                <a:gd name="T5" fmla="*/ 328 h 359"/>
                <a:gd name="T6" fmla="*/ 450 w 479"/>
                <a:gd name="T7" fmla="*/ 149 h 359"/>
                <a:gd name="T8" fmla="*/ 31 w 479"/>
                <a:gd name="T9" fmla="*/ 149 h 359"/>
                <a:gd name="T10" fmla="*/ 31 w 479"/>
                <a:gd name="T11" fmla="*/ 29 h 359"/>
                <a:gd name="T12" fmla="*/ 31 w 479"/>
                <a:gd name="T13" fmla="*/ 91 h 359"/>
                <a:gd name="T14" fmla="*/ 450 w 479"/>
                <a:gd name="T15" fmla="*/ 91 h 359"/>
                <a:gd name="T16" fmla="*/ 450 w 479"/>
                <a:gd name="T17" fmla="*/ 29 h 359"/>
                <a:gd name="T18" fmla="*/ 31 w 479"/>
                <a:gd name="T19" fmla="*/ 29 h 359"/>
                <a:gd name="T20" fmla="*/ 31 w 479"/>
                <a:gd name="T21" fmla="*/ 0 h 359"/>
                <a:gd name="T22" fmla="*/ 450 w 479"/>
                <a:gd name="T23" fmla="*/ 0 h 359"/>
                <a:gd name="T24" fmla="*/ 465 w 479"/>
                <a:gd name="T25" fmla="*/ 3 h 359"/>
                <a:gd name="T26" fmla="*/ 476 w 479"/>
                <a:gd name="T27" fmla="*/ 14 h 359"/>
                <a:gd name="T28" fmla="*/ 479 w 479"/>
                <a:gd name="T29" fmla="*/ 29 h 359"/>
                <a:gd name="T30" fmla="*/ 479 w 479"/>
                <a:gd name="T31" fmla="*/ 328 h 359"/>
                <a:gd name="T32" fmla="*/ 476 w 479"/>
                <a:gd name="T33" fmla="*/ 344 h 359"/>
                <a:gd name="T34" fmla="*/ 465 w 479"/>
                <a:gd name="T35" fmla="*/ 354 h 359"/>
                <a:gd name="T36" fmla="*/ 450 w 479"/>
                <a:gd name="T37" fmla="*/ 359 h 359"/>
                <a:gd name="T38" fmla="*/ 31 w 479"/>
                <a:gd name="T39" fmla="*/ 359 h 359"/>
                <a:gd name="T40" fmla="*/ 16 w 479"/>
                <a:gd name="T41" fmla="*/ 354 h 359"/>
                <a:gd name="T42" fmla="*/ 5 w 479"/>
                <a:gd name="T43" fmla="*/ 344 h 359"/>
                <a:gd name="T44" fmla="*/ 0 w 479"/>
                <a:gd name="T45" fmla="*/ 328 h 359"/>
                <a:gd name="T46" fmla="*/ 0 w 479"/>
                <a:gd name="T47" fmla="*/ 29 h 359"/>
                <a:gd name="T48" fmla="*/ 5 w 479"/>
                <a:gd name="T49" fmla="*/ 14 h 359"/>
                <a:gd name="T50" fmla="*/ 16 w 479"/>
                <a:gd name="T51" fmla="*/ 3 h 359"/>
                <a:gd name="T52" fmla="*/ 31 w 479"/>
                <a:gd name="T53"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9" h="359">
                  <a:moveTo>
                    <a:pt x="31" y="149"/>
                  </a:moveTo>
                  <a:lnTo>
                    <a:pt x="31" y="328"/>
                  </a:lnTo>
                  <a:lnTo>
                    <a:pt x="450" y="328"/>
                  </a:lnTo>
                  <a:lnTo>
                    <a:pt x="450" y="149"/>
                  </a:lnTo>
                  <a:lnTo>
                    <a:pt x="31" y="149"/>
                  </a:lnTo>
                  <a:close/>
                  <a:moveTo>
                    <a:pt x="31" y="29"/>
                  </a:moveTo>
                  <a:lnTo>
                    <a:pt x="31" y="91"/>
                  </a:lnTo>
                  <a:lnTo>
                    <a:pt x="450" y="91"/>
                  </a:lnTo>
                  <a:lnTo>
                    <a:pt x="450" y="29"/>
                  </a:lnTo>
                  <a:lnTo>
                    <a:pt x="31" y="29"/>
                  </a:lnTo>
                  <a:close/>
                  <a:moveTo>
                    <a:pt x="31" y="0"/>
                  </a:moveTo>
                  <a:lnTo>
                    <a:pt x="450" y="0"/>
                  </a:lnTo>
                  <a:lnTo>
                    <a:pt x="465" y="3"/>
                  </a:lnTo>
                  <a:lnTo>
                    <a:pt x="476" y="14"/>
                  </a:lnTo>
                  <a:lnTo>
                    <a:pt x="479" y="29"/>
                  </a:lnTo>
                  <a:lnTo>
                    <a:pt x="479" y="328"/>
                  </a:lnTo>
                  <a:lnTo>
                    <a:pt x="476" y="344"/>
                  </a:lnTo>
                  <a:lnTo>
                    <a:pt x="465" y="354"/>
                  </a:lnTo>
                  <a:lnTo>
                    <a:pt x="450" y="359"/>
                  </a:lnTo>
                  <a:lnTo>
                    <a:pt x="31" y="359"/>
                  </a:lnTo>
                  <a:lnTo>
                    <a:pt x="16" y="354"/>
                  </a:lnTo>
                  <a:lnTo>
                    <a:pt x="5" y="344"/>
                  </a:lnTo>
                  <a:lnTo>
                    <a:pt x="0" y="328"/>
                  </a:lnTo>
                  <a:lnTo>
                    <a:pt x="0" y="29"/>
                  </a:lnTo>
                  <a:lnTo>
                    <a:pt x="5" y="14"/>
                  </a:lnTo>
                  <a:lnTo>
                    <a:pt x="16" y="3"/>
                  </a:lnTo>
                  <a:lnTo>
                    <a:pt x="31"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sp>
          <p:nvSpPr>
            <p:cNvPr id="62" name="Freeform 95"/>
            <p:cNvSpPr>
              <a:spLocks noEditPoints="1"/>
            </p:cNvSpPr>
            <p:nvPr/>
          </p:nvSpPr>
          <p:spPr bwMode="auto">
            <a:xfrm>
              <a:off x="4578351" y="4151313"/>
              <a:ext cx="223838" cy="225425"/>
            </a:xfrm>
            <a:custGeom>
              <a:avLst/>
              <a:gdLst>
                <a:gd name="T0" fmla="*/ 71 w 141"/>
                <a:gd name="T1" fmla="*/ 20 h 142"/>
                <a:gd name="T2" fmla="*/ 51 w 141"/>
                <a:gd name="T3" fmla="*/ 24 h 142"/>
                <a:gd name="T4" fmla="*/ 35 w 141"/>
                <a:gd name="T5" fmla="*/ 35 h 142"/>
                <a:gd name="T6" fmla="*/ 25 w 141"/>
                <a:gd name="T7" fmla="*/ 52 h 142"/>
                <a:gd name="T8" fmla="*/ 20 w 141"/>
                <a:gd name="T9" fmla="*/ 70 h 142"/>
                <a:gd name="T10" fmla="*/ 25 w 141"/>
                <a:gd name="T11" fmla="*/ 90 h 142"/>
                <a:gd name="T12" fmla="*/ 35 w 141"/>
                <a:gd name="T13" fmla="*/ 107 h 142"/>
                <a:gd name="T14" fmla="*/ 51 w 141"/>
                <a:gd name="T15" fmla="*/ 118 h 142"/>
                <a:gd name="T16" fmla="*/ 71 w 141"/>
                <a:gd name="T17" fmla="*/ 122 h 142"/>
                <a:gd name="T18" fmla="*/ 91 w 141"/>
                <a:gd name="T19" fmla="*/ 118 h 142"/>
                <a:gd name="T20" fmla="*/ 106 w 141"/>
                <a:gd name="T21" fmla="*/ 107 h 142"/>
                <a:gd name="T22" fmla="*/ 117 w 141"/>
                <a:gd name="T23" fmla="*/ 90 h 142"/>
                <a:gd name="T24" fmla="*/ 121 w 141"/>
                <a:gd name="T25" fmla="*/ 70 h 142"/>
                <a:gd name="T26" fmla="*/ 117 w 141"/>
                <a:gd name="T27" fmla="*/ 52 h 142"/>
                <a:gd name="T28" fmla="*/ 106 w 141"/>
                <a:gd name="T29" fmla="*/ 35 h 142"/>
                <a:gd name="T30" fmla="*/ 91 w 141"/>
                <a:gd name="T31" fmla="*/ 24 h 142"/>
                <a:gd name="T32" fmla="*/ 71 w 141"/>
                <a:gd name="T33" fmla="*/ 20 h 142"/>
                <a:gd name="T34" fmla="*/ 71 w 141"/>
                <a:gd name="T35" fmla="*/ 0 h 142"/>
                <a:gd name="T36" fmla="*/ 94 w 141"/>
                <a:gd name="T37" fmla="*/ 4 h 142"/>
                <a:gd name="T38" fmla="*/ 112 w 141"/>
                <a:gd name="T39" fmla="*/ 14 h 142"/>
                <a:gd name="T40" fmla="*/ 127 w 141"/>
                <a:gd name="T41" fmla="*/ 29 h 142"/>
                <a:gd name="T42" fmla="*/ 138 w 141"/>
                <a:gd name="T43" fmla="*/ 49 h 142"/>
                <a:gd name="T44" fmla="*/ 141 w 141"/>
                <a:gd name="T45" fmla="*/ 70 h 142"/>
                <a:gd name="T46" fmla="*/ 138 w 141"/>
                <a:gd name="T47" fmla="*/ 93 h 142"/>
                <a:gd name="T48" fmla="*/ 127 w 141"/>
                <a:gd name="T49" fmla="*/ 113 h 142"/>
                <a:gd name="T50" fmla="*/ 112 w 141"/>
                <a:gd name="T51" fmla="*/ 129 h 142"/>
                <a:gd name="T52" fmla="*/ 94 w 141"/>
                <a:gd name="T53" fmla="*/ 138 h 142"/>
                <a:gd name="T54" fmla="*/ 71 w 141"/>
                <a:gd name="T55" fmla="*/ 142 h 142"/>
                <a:gd name="T56" fmla="*/ 48 w 141"/>
                <a:gd name="T57" fmla="*/ 138 h 142"/>
                <a:gd name="T58" fmla="*/ 29 w 141"/>
                <a:gd name="T59" fmla="*/ 129 h 142"/>
                <a:gd name="T60" fmla="*/ 14 w 141"/>
                <a:gd name="T61" fmla="*/ 113 h 142"/>
                <a:gd name="T62" fmla="*/ 3 w 141"/>
                <a:gd name="T63" fmla="*/ 93 h 142"/>
                <a:gd name="T64" fmla="*/ 0 w 141"/>
                <a:gd name="T65" fmla="*/ 70 h 142"/>
                <a:gd name="T66" fmla="*/ 3 w 141"/>
                <a:gd name="T67" fmla="*/ 49 h 142"/>
                <a:gd name="T68" fmla="*/ 14 w 141"/>
                <a:gd name="T69" fmla="*/ 29 h 142"/>
                <a:gd name="T70" fmla="*/ 29 w 141"/>
                <a:gd name="T71" fmla="*/ 14 h 142"/>
                <a:gd name="T72" fmla="*/ 48 w 141"/>
                <a:gd name="T73" fmla="*/ 3 h 142"/>
                <a:gd name="T74" fmla="*/ 71 w 141"/>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71" y="20"/>
                  </a:moveTo>
                  <a:lnTo>
                    <a:pt x="51" y="24"/>
                  </a:lnTo>
                  <a:lnTo>
                    <a:pt x="35" y="35"/>
                  </a:lnTo>
                  <a:lnTo>
                    <a:pt x="25" y="52"/>
                  </a:lnTo>
                  <a:lnTo>
                    <a:pt x="20" y="70"/>
                  </a:lnTo>
                  <a:lnTo>
                    <a:pt x="25" y="90"/>
                  </a:lnTo>
                  <a:lnTo>
                    <a:pt x="35" y="107"/>
                  </a:lnTo>
                  <a:lnTo>
                    <a:pt x="51" y="118"/>
                  </a:lnTo>
                  <a:lnTo>
                    <a:pt x="71" y="122"/>
                  </a:lnTo>
                  <a:lnTo>
                    <a:pt x="91" y="118"/>
                  </a:lnTo>
                  <a:lnTo>
                    <a:pt x="106" y="107"/>
                  </a:lnTo>
                  <a:lnTo>
                    <a:pt x="117" y="90"/>
                  </a:lnTo>
                  <a:lnTo>
                    <a:pt x="121" y="70"/>
                  </a:lnTo>
                  <a:lnTo>
                    <a:pt x="117" y="52"/>
                  </a:lnTo>
                  <a:lnTo>
                    <a:pt x="106" y="35"/>
                  </a:lnTo>
                  <a:lnTo>
                    <a:pt x="91" y="24"/>
                  </a:lnTo>
                  <a:lnTo>
                    <a:pt x="71" y="20"/>
                  </a:lnTo>
                  <a:close/>
                  <a:moveTo>
                    <a:pt x="71" y="0"/>
                  </a:moveTo>
                  <a:lnTo>
                    <a:pt x="94" y="4"/>
                  </a:lnTo>
                  <a:lnTo>
                    <a:pt x="112" y="14"/>
                  </a:lnTo>
                  <a:lnTo>
                    <a:pt x="127" y="29"/>
                  </a:lnTo>
                  <a:lnTo>
                    <a:pt x="138" y="49"/>
                  </a:lnTo>
                  <a:lnTo>
                    <a:pt x="141" y="70"/>
                  </a:lnTo>
                  <a:lnTo>
                    <a:pt x="138" y="93"/>
                  </a:lnTo>
                  <a:lnTo>
                    <a:pt x="127" y="113"/>
                  </a:lnTo>
                  <a:lnTo>
                    <a:pt x="112" y="129"/>
                  </a:lnTo>
                  <a:lnTo>
                    <a:pt x="94" y="138"/>
                  </a:lnTo>
                  <a:lnTo>
                    <a:pt x="71" y="142"/>
                  </a:lnTo>
                  <a:lnTo>
                    <a:pt x="48" y="138"/>
                  </a:lnTo>
                  <a:lnTo>
                    <a:pt x="29" y="129"/>
                  </a:lnTo>
                  <a:lnTo>
                    <a:pt x="14" y="113"/>
                  </a:lnTo>
                  <a:lnTo>
                    <a:pt x="3" y="93"/>
                  </a:lnTo>
                  <a:lnTo>
                    <a:pt x="0" y="70"/>
                  </a:lnTo>
                  <a:lnTo>
                    <a:pt x="3" y="49"/>
                  </a:lnTo>
                  <a:lnTo>
                    <a:pt x="14" y="29"/>
                  </a:lnTo>
                  <a:lnTo>
                    <a:pt x="29" y="14"/>
                  </a:lnTo>
                  <a:lnTo>
                    <a:pt x="48" y="3"/>
                  </a:lnTo>
                  <a:lnTo>
                    <a:pt x="71"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sp>
          <p:nvSpPr>
            <p:cNvPr id="63" name="Freeform 96"/>
            <p:cNvSpPr>
              <a:spLocks noEditPoints="1"/>
            </p:cNvSpPr>
            <p:nvPr/>
          </p:nvSpPr>
          <p:spPr bwMode="auto">
            <a:xfrm>
              <a:off x="4681538" y="4151313"/>
              <a:ext cx="225425" cy="225425"/>
            </a:xfrm>
            <a:custGeom>
              <a:avLst/>
              <a:gdLst>
                <a:gd name="T0" fmla="*/ 70 w 142"/>
                <a:gd name="T1" fmla="*/ 20 h 142"/>
                <a:gd name="T2" fmla="*/ 50 w 142"/>
                <a:gd name="T3" fmla="*/ 24 h 142"/>
                <a:gd name="T4" fmla="*/ 35 w 142"/>
                <a:gd name="T5" fmla="*/ 35 h 142"/>
                <a:gd name="T6" fmla="*/ 24 w 142"/>
                <a:gd name="T7" fmla="*/ 52 h 142"/>
                <a:gd name="T8" fmla="*/ 19 w 142"/>
                <a:gd name="T9" fmla="*/ 70 h 142"/>
                <a:gd name="T10" fmla="*/ 24 w 142"/>
                <a:gd name="T11" fmla="*/ 90 h 142"/>
                <a:gd name="T12" fmla="*/ 35 w 142"/>
                <a:gd name="T13" fmla="*/ 107 h 142"/>
                <a:gd name="T14" fmla="*/ 50 w 142"/>
                <a:gd name="T15" fmla="*/ 118 h 142"/>
                <a:gd name="T16" fmla="*/ 70 w 142"/>
                <a:gd name="T17" fmla="*/ 122 h 142"/>
                <a:gd name="T18" fmla="*/ 90 w 142"/>
                <a:gd name="T19" fmla="*/ 118 h 142"/>
                <a:gd name="T20" fmla="*/ 107 w 142"/>
                <a:gd name="T21" fmla="*/ 107 h 142"/>
                <a:gd name="T22" fmla="*/ 118 w 142"/>
                <a:gd name="T23" fmla="*/ 90 h 142"/>
                <a:gd name="T24" fmla="*/ 121 w 142"/>
                <a:gd name="T25" fmla="*/ 70 h 142"/>
                <a:gd name="T26" fmla="*/ 118 w 142"/>
                <a:gd name="T27" fmla="*/ 52 h 142"/>
                <a:gd name="T28" fmla="*/ 107 w 142"/>
                <a:gd name="T29" fmla="*/ 35 h 142"/>
                <a:gd name="T30" fmla="*/ 90 w 142"/>
                <a:gd name="T31" fmla="*/ 24 h 142"/>
                <a:gd name="T32" fmla="*/ 70 w 142"/>
                <a:gd name="T33" fmla="*/ 20 h 142"/>
                <a:gd name="T34" fmla="*/ 70 w 142"/>
                <a:gd name="T35" fmla="*/ 0 h 142"/>
                <a:gd name="T36" fmla="*/ 93 w 142"/>
                <a:gd name="T37" fmla="*/ 3 h 142"/>
                <a:gd name="T38" fmla="*/ 113 w 142"/>
                <a:gd name="T39" fmla="*/ 14 h 142"/>
                <a:gd name="T40" fmla="*/ 128 w 142"/>
                <a:gd name="T41" fmla="*/ 29 h 142"/>
                <a:gd name="T42" fmla="*/ 138 w 142"/>
                <a:gd name="T43" fmla="*/ 49 h 142"/>
                <a:gd name="T44" fmla="*/ 142 w 142"/>
                <a:gd name="T45" fmla="*/ 70 h 142"/>
                <a:gd name="T46" fmla="*/ 138 w 142"/>
                <a:gd name="T47" fmla="*/ 93 h 142"/>
                <a:gd name="T48" fmla="*/ 128 w 142"/>
                <a:gd name="T49" fmla="*/ 113 h 142"/>
                <a:gd name="T50" fmla="*/ 113 w 142"/>
                <a:gd name="T51" fmla="*/ 129 h 142"/>
                <a:gd name="T52" fmla="*/ 93 w 142"/>
                <a:gd name="T53" fmla="*/ 138 h 142"/>
                <a:gd name="T54" fmla="*/ 70 w 142"/>
                <a:gd name="T55" fmla="*/ 142 h 142"/>
                <a:gd name="T56" fmla="*/ 49 w 142"/>
                <a:gd name="T57" fmla="*/ 138 h 142"/>
                <a:gd name="T58" fmla="*/ 29 w 142"/>
                <a:gd name="T59" fmla="*/ 129 h 142"/>
                <a:gd name="T60" fmla="*/ 13 w 142"/>
                <a:gd name="T61" fmla="*/ 113 h 142"/>
                <a:gd name="T62" fmla="*/ 3 w 142"/>
                <a:gd name="T63" fmla="*/ 93 h 142"/>
                <a:gd name="T64" fmla="*/ 0 w 142"/>
                <a:gd name="T65" fmla="*/ 70 h 142"/>
                <a:gd name="T66" fmla="*/ 3 w 142"/>
                <a:gd name="T67" fmla="*/ 49 h 142"/>
                <a:gd name="T68" fmla="*/ 13 w 142"/>
                <a:gd name="T69" fmla="*/ 29 h 142"/>
                <a:gd name="T70" fmla="*/ 29 w 142"/>
                <a:gd name="T71" fmla="*/ 14 h 142"/>
                <a:gd name="T72" fmla="*/ 49 w 142"/>
                <a:gd name="T73" fmla="*/ 3 h 142"/>
                <a:gd name="T74" fmla="*/ 70 w 142"/>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2">
                  <a:moveTo>
                    <a:pt x="70" y="20"/>
                  </a:moveTo>
                  <a:lnTo>
                    <a:pt x="50" y="24"/>
                  </a:lnTo>
                  <a:lnTo>
                    <a:pt x="35" y="35"/>
                  </a:lnTo>
                  <a:lnTo>
                    <a:pt x="24" y="52"/>
                  </a:lnTo>
                  <a:lnTo>
                    <a:pt x="19" y="70"/>
                  </a:lnTo>
                  <a:lnTo>
                    <a:pt x="24" y="90"/>
                  </a:lnTo>
                  <a:lnTo>
                    <a:pt x="35" y="107"/>
                  </a:lnTo>
                  <a:lnTo>
                    <a:pt x="50" y="118"/>
                  </a:lnTo>
                  <a:lnTo>
                    <a:pt x="70" y="122"/>
                  </a:lnTo>
                  <a:lnTo>
                    <a:pt x="90" y="118"/>
                  </a:lnTo>
                  <a:lnTo>
                    <a:pt x="107" y="107"/>
                  </a:lnTo>
                  <a:lnTo>
                    <a:pt x="118" y="90"/>
                  </a:lnTo>
                  <a:lnTo>
                    <a:pt x="121" y="70"/>
                  </a:lnTo>
                  <a:lnTo>
                    <a:pt x="118" y="52"/>
                  </a:lnTo>
                  <a:lnTo>
                    <a:pt x="107" y="35"/>
                  </a:lnTo>
                  <a:lnTo>
                    <a:pt x="90" y="24"/>
                  </a:lnTo>
                  <a:lnTo>
                    <a:pt x="70" y="20"/>
                  </a:lnTo>
                  <a:close/>
                  <a:moveTo>
                    <a:pt x="70" y="0"/>
                  </a:moveTo>
                  <a:lnTo>
                    <a:pt x="93" y="3"/>
                  </a:lnTo>
                  <a:lnTo>
                    <a:pt x="113" y="14"/>
                  </a:lnTo>
                  <a:lnTo>
                    <a:pt x="128" y="29"/>
                  </a:lnTo>
                  <a:lnTo>
                    <a:pt x="138" y="49"/>
                  </a:lnTo>
                  <a:lnTo>
                    <a:pt x="142" y="70"/>
                  </a:lnTo>
                  <a:lnTo>
                    <a:pt x="138" y="93"/>
                  </a:lnTo>
                  <a:lnTo>
                    <a:pt x="128" y="113"/>
                  </a:lnTo>
                  <a:lnTo>
                    <a:pt x="113" y="129"/>
                  </a:lnTo>
                  <a:lnTo>
                    <a:pt x="93" y="138"/>
                  </a:lnTo>
                  <a:lnTo>
                    <a:pt x="70" y="142"/>
                  </a:lnTo>
                  <a:lnTo>
                    <a:pt x="49" y="138"/>
                  </a:lnTo>
                  <a:lnTo>
                    <a:pt x="29" y="129"/>
                  </a:lnTo>
                  <a:lnTo>
                    <a:pt x="13" y="113"/>
                  </a:lnTo>
                  <a:lnTo>
                    <a:pt x="3" y="93"/>
                  </a:lnTo>
                  <a:lnTo>
                    <a:pt x="0" y="70"/>
                  </a:lnTo>
                  <a:lnTo>
                    <a:pt x="3" y="49"/>
                  </a:lnTo>
                  <a:lnTo>
                    <a:pt x="13" y="29"/>
                  </a:lnTo>
                  <a:lnTo>
                    <a:pt x="29" y="14"/>
                  </a:lnTo>
                  <a:lnTo>
                    <a:pt x="49" y="3"/>
                  </a:lnTo>
                  <a:lnTo>
                    <a:pt x="70"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fr-FR" sz="1013"/>
            </a:p>
          </p:txBody>
        </p:sp>
      </p:grpSp>
      <p:sp>
        <p:nvSpPr>
          <p:cNvPr id="66" name="CuadroTexto 65"/>
          <p:cNvSpPr txBox="1"/>
          <p:nvPr/>
        </p:nvSpPr>
        <p:spPr>
          <a:xfrm>
            <a:off x="2353304" y="1544919"/>
            <a:ext cx="796569" cy="334835"/>
          </a:xfrm>
          <a:prstGeom prst="rect">
            <a:avLst/>
          </a:prstGeom>
          <a:solidFill>
            <a:schemeClr val="bg1"/>
          </a:solidFill>
          <a:ln>
            <a:solidFill>
              <a:schemeClr val="bg1">
                <a:lumMod val="85000"/>
              </a:schemeClr>
            </a:solidFill>
          </a:ln>
        </p:spPr>
        <p:txBody>
          <a:bodyPr wrap="square" rtlCol="0">
            <a:spAutoFit/>
          </a:bodyPr>
          <a:lstStyle/>
          <a:p>
            <a:pPr algn="r"/>
            <a:r>
              <a:rPr lang="fr-FR" sz="788" i="1" dirty="0"/>
              <a:t>Brice FOURNIER</a:t>
            </a:r>
          </a:p>
        </p:txBody>
      </p:sp>
      <p:sp>
        <p:nvSpPr>
          <p:cNvPr id="67" name="CuadroTexto 66"/>
          <p:cNvSpPr txBox="1"/>
          <p:nvPr/>
        </p:nvSpPr>
        <p:spPr>
          <a:xfrm>
            <a:off x="2471230" y="2180681"/>
            <a:ext cx="678644" cy="213585"/>
          </a:xfrm>
          <a:prstGeom prst="rect">
            <a:avLst/>
          </a:prstGeom>
          <a:solidFill>
            <a:schemeClr val="bg1"/>
          </a:solidFill>
          <a:ln>
            <a:solidFill>
              <a:schemeClr val="bg1">
                <a:lumMod val="85000"/>
              </a:schemeClr>
            </a:solidFill>
          </a:ln>
        </p:spPr>
        <p:txBody>
          <a:bodyPr wrap="square" rtlCol="0">
            <a:spAutoFit/>
          </a:bodyPr>
          <a:lstStyle/>
          <a:p>
            <a:pPr algn="r"/>
            <a:r>
              <a:rPr lang="fr-FR" sz="788" i="1" dirty="0"/>
              <a:t>Leila HILALI</a:t>
            </a:r>
          </a:p>
        </p:txBody>
      </p:sp>
      <p:sp>
        <p:nvSpPr>
          <p:cNvPr id="68" name="CuadroTexto 67"/>
          <p:cNvSpPr txBox="1"/>
          <p:nvPr/>
        </p:nvSpPr>
        <p:spPr>
          <a:xfrm>
            <a:off x="2372302" y="2753186"/>
            <a:ext cx="777572" cy="334835"/>
          </a:xfrm>
          <a:prstGeom prst="rect">
            <a:avLst/>
          </a:prstGeom>
          <a:solidFill>
            <a:schemeClr val="bg1"/>
          </a:solidFill>
          <a:ln>
            <a:solidFill>
              <a:schemeClr val="bg1">
                <a:lumMod val="85000"/>
              </a:schemeClr>
            </a:solidFill>
          </a:ln>
        </p:spPr>
        <p:txBody>
          <a:bodyPr wrap="square" rtlCol="0">
            <a:spAutoFit/>
          </a:bodyPr>
          <a:lstStyle/>
          <a:p>
            <a:pPr algn="r"/>
            <a:r>
              <a:rPr lang="fr-FR" sz="788" i="1" dirty="0"/>
              <a:t>Nicolas PREGET</a:t>
            </a:r>
          </a:p>
        </p:txBody>
      </p:sp>
      <p:sp>
        <p:nvSpPr>
          <p:cNvPr id="69" name="CuadroTexto 68"/>
          <p:cNvSpPr txBox="1"/>
          <p:nvPr/>
        </p:nvSpPr>
        <p:spPr>
          <a:xfrm>
            <a:off x="2399160" y="3324188"/>
            <a:ext cx="750713" cy="334835"/>
          </a:xfrm>
          <a:prstGeom prst="rect">
            <a:avLst/>
          </a:prstGeom>
          <a:solidFill>
            <a:schemeClr val="bg1"/>
          </a:solidFill>
          <a:ln>
            <a:solidFill>
              <a:schemeClr val="bg1">
                <a:lumMod val="85000"/>
              </a:schemeClr>
            </a:solidFill>
          </a:ln>
        </p:spPr>
        <p:txBody>
          <a:bodyPr wrap="square" rtlCol="0">
            <a:spAutoFit/>
          </a:bodyPr>
          <a:lstStyle/>
          <a:p>
            <a:pPr algn="r"/>
            <a:r>
              <a:rPr lang="fr-FR" sz="788" i="1" dirty="0"/>
              <a:t>David ALCAIDE</a:t>
            </a:r>
          </a:p>
        </p:txBody>
      </p:sp>
      <p:sp>
        <p:nvSpPr>
          <p:cNvPr id="70" name="CuadroTexto 69"/>
          <p:cNvSpPr txBox="1"/>
          <p:nvPr/>
        </p:nvSpPr>
        <p:spPr>
          <a:xfrm>
            <a:off x="3480095" y="1374174"/>
            <a:ext cx="828651" cy="213585"/>
          </a:xfrm>
          <a:prstGeom prst="rect">
            <a:avLst/>
          </a:prstGeom>
          <a:solidFill>
            <a:schemeClr val="bg1"/>
          </a:solidFill>
          <a:ln>
            <a:solidFill>
              <a:schemeClr val="bg1">
                <a:lumMod val="85000"/>
              </a:schemeClr>
            </a:solidFill>
          </a:ln>
        </p:spPr>
        <p:txBody>
          <a:bodyPr wrap="square" rtlCol="0">
            <a:spAutoFit/>
          </a:bodyPr>
          <a:lstStyle/>
          <a:p>
            <a:pPr algn="r"/>
            <a:r>
              <a:rPr lang="fr-FR" sz="788" i="1" dirty="0"/>
              <a:t>Patrice BURDET</a:t>
            </a:r>
          </a:p>
        </p:txBody>
      </p:sp>
      <p:sp>
        <p:nvSpPr>
          <p:cNvPr id="71" name="CuadroTexto 70"/>
          <p:cNvSpPr txBox="1"/>
          <p:nvPr/>
        </p:nvSpPr>
        <p:spPr>
          <a:xfrm>
            <a:off x="3480094" y="1959457"/>
            <a:ext cx="750713" cy="334835"/>
          </a:xfrm>
          <a:prstGeom prst="rect">
            <a:avLst/>
          </a:prstGeom>
          <a:solidFill>
            <a:schemeClr val="bg1"/>
          </a:solidFill>
          <a:ln>
            <a:solidFill>
              <a:schemeClr val="bg1">
                <a:lumMod val="85000"/>
              </a:schemeClr>
            </a:solidFill>
          </a:ln>
        </p:spPr>
        <p:txBody>
          <a:bodyPr wrap="square" rtlCol="0">
            <a:spAutoFit/>
          </a:bodyPr>
          <a:lstStyle/>
          <a:p>
            <a:pPr algn="r"/>
            <a:r>
              <a:rPr lang="fr-FR" sz="788" i="1" dirty="0"/>
              <a:t>Rafael LOSADA</a:t>
            </a:r>
          </a:p>
        </p:txBody>
      </p:sp>
      <p:sp>
        <p:nvSpPr>
          <p:cNvPr id="72" name="CuadroTexto 71"/>
          <p:cNvSpPr txBox="1"/>
          <p:nvPr/>
        </p:nvSpPr>
        <p:spPr>
          <a:xfrm>
            <a:off x="3480096" y="2503084"/>
            <a:ext cx="765580" cy="213585"/>
          </a:xfrm>
          <a:prstGeom prst="rect">
            <a:avLst/>
          </a:prstGeom>
          <a:solidFill>
            <a:schemeClr val="bg1"/>
          </a:solidFill>
          <a:ln>
            <a:solidFill>
              <a:schemeClr val="bg1">
                <a:lumMod val="85000"/>
              </a:schemeClr>
            </a:solidFill>
          </a:ln>
        </p:spPr>
        <p:txBody>
          <a:bodyPr wrap="square" rtlCol="0">
            <a:spAutoFit/>
          </a:bodyPr>
          <a:lstStyle/>
          <a:p>
            <a:pPr algn="r"/>
            <a:r>
              <a:rPr lang="fr-FR" sz="788" i="1" dirty="0"/>
              <a:t>David GILLOT</a:t>
            </a:r>
          </a:p>
        </p:txBody>
      </p:sp>
      <p:sp>
        <p:nvSpPr>
          <p:cNvPr id="73" name="CuadroTexto 72"/>
          <p:cNvSpPr txBox="1"/>
          <p:nvPr/>
        </p:nvSpPr>
        <p:spPr>
          <a:xfrm>
            <a:off x="3480096" y="3031447"/>
            <a:ext cx="970282" cy="456087"/>
          </a:xfrm>
          <a:prstGeom prst="rect">
            <a:avLst/>
          </a:prstGeom>
          <a:solidFill>
            <a:schemeClr val="bg1"/>
          </a:solidFill>
          <a:ln>
            <a:solidFill>
              <a:schemeClr val="bg1">
                <a:lumMod val="85000"/>
              </a:schemeClr>
            </a:solidFill>
          </a:ln>
        </p:spPr>
        <p:txBody>
          <a:bodyPr wrap="square" rtlCol="0">
            <a:spAutoFit/>
          </a:bodyPr>
          <a:lstStyle/>
          <a:p>
            <a:pPr algn="r"/>
            <a:r>
              <a:rPr lang="fr-FR" sz="788" i="1" dirty="0"/>
              <a:t>Nicolas PREGET</a:t>
            </a:r>
          </a:p>
          <a:p>
            <a:pPr algn="r"/>
            <a:r>
              <a:rPr lang="fr-FR" sz="788" i="1" dirty="0"/>
              <a:t>Véronique CHAPON</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867" y="4308601"/>
            <a:ext cx="547337" cy="760190"/>
          </a:xfrm>
          <a:prstGeom prst="rect">
            <a:avLst/>
          </a:prstGeom>
        </p:spPr>
      </p:pic>
      <p:pic>
        <p:nvPicPr>
          <p:cNvPr id="81" name="Imagen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2933" y="4323656"/>
            <a:ext cx="731376" cy="731376"/>
          </a:xfrm>
          <a:prstGeom prst="rect">
            <a:avLst/>
          </a:prstGeom>
        </p:spPr>
      </p:pic>
      <p:pic>
        <p:nvPicPr>
          <p:cNvPr id="82" name="Imagen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4704" y="4308601"/>
            <a:ext cx="741764" cy="744348"/>
          </a:xfrm>
          <a:prstGeom prst="rect">
            <a:avLst/>
          </a:prstGeom>
        </p:spPr>
      </p:pic>
      <p:pic>
        <p:nvPicPr>
          <p:cNvPr id="87" name="Imagen 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4130" y="4323656"/>
            <a:ext cx="596628" cy="745134"/>
          </a:xfrm>
          <a:prstGeom prst="rect">
            <a:avLst/>
          </a:prstGeom>
        </p:spPr>
      </p:pic>
      <p:pic>
        <p:nvPicPr>
          <p:cNvPr id="88" name="Imagen 8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6582" y="4323656"/>
            <a:ext cx="731018" cy="731018"/>
          </a:xfrm>
          <a:prstGeom prst="rect">
            <a:avLst/>
          </a:prstGeom>
        </p:spPr>
      </p:pic>
      <p:pic>
        <p:nvPicPr>
          <p:cNvPr id="89" name="Imagen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7455" y="4308601"/>
            <a:ext cx="589886" cy="735650"/>
          </a:xfrm>
          <a:prstGeom prst="rect">
            <a:avLst/>
          </a:prstGeom>
        </p:spPr>
      </p:pic>
      <p:pic>
        <p:nvPicPr>
          <p:cNvPr id="90" name="Imagen 89"/>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626660" y="4310887"/>
            <a:ext cx="739424" cy="739424"/>
          </a:xfrm>
          <a:prstGeom prst="rect">
            <a:avLst/>
          </a:prstGeom>
        </p:spPr>
      </p:pic>
      <p:pic>
        <p:nvPicPr>
          <p:cNvPr id="91" name="Imagen 90"/>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6428729" y="4310888"/>
            <a:ext cx="724590" cy="724590"/>
          </a:xfrm>
          <a:prstGeom prst="rect">
            <a:avLst/>
          </a:prstGeom>
        </p:spPr>
      </p:pic>
      <p:pic>
        <p:nvPicPr>
          <p:cNvPr id="92" name="Imagen 91"/>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7204678" y="4299942"/>
            <a:ext cx="739424" cy="739424"/>
          </a:xfrm>
          <a:prstGeom prst="rect">
            <a:avLst/>
          </a:prstGeom>
        </p:spPr>
      </p:pic>
    </p:spTree>
    <p:extLst>
      <p:ext uri="{BB962C8B-B14F-4D97-AF65-F5344CB8AC3E}">
        <p14:creationId xmlns:p14="http://schemas.microsoft.com/office/powerpoint/2010/main" val="3843450872"/>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Título 64"/>
          <p:cNvSpPr>
            <a:spLocks noGrp="1"/>
          </p:cNvSpPr>
          <p:nvPr>
            <p:ph type="title"/>
          </p:nvPr>
        </p:nvSpPr>
        <p:spPr/>
        <p:txBody>
          <a:bodyPr/>
          <a:lstStyle/>
          <a:p>
            <a:r>
              <a:rPr lang="fr-FR" dirty="0" smtClean="0"/>
              <a:t>Une organisation en Domaine en miroir au découpage sectoriel Défini dans le groupe</a:t>
            </a:r>
            <a:endParaRPr lang="fr-FR" dirty="0"/>
          </a:p>
        </p:txBody>
      </p:sp>
      <p:sp>
        <p:nvSpPr>
          <p:cNvPr id="4" name="Espace réservé du numéro de diapositive 3"/>
          <p:cNvSpPr>
            <a:spLocks noGrp="1"/>
          </p:cNvSpPr>
          <p:nvPr>
            <p:ph type="sldNum" sz="quarter" idx="15"/>
          </p:nvPr>
        </p:nvSpPr>
        <p:spPr/>
        <p:txBody>
          <a:bodyPr/>
          <a:lstStyle/>
          <a:p>
            <a:fld id="{AF43E6FD-AB27-4108-A2FC-346BB5F75E3F}" type="slidenum">
              <a:rPr lang="fr-FR" smtClean="0"/>
              <a:pPr/>
              <a:t>27</a:t>
            </a:fld>
            <a:endParaRPr lang="fr-FR"/>
          </a:p>
        </p:txBody>
      </p:sp>
      <p:grpSp>
        <p:nvGrpSpPr>
          <p:cNvPr id="5" name="Groupe 63"/>
          <p:cNvGrpSpPr/>
          <p:nvPr/>
        </p:nvGrpSpPr>
        <p:grpSpPr>
          <a:xfrm>
            <a:off x="6030162" y="3791916"/>
            <a:ext cx="2230350" cy="600982"/>
            <a:chOff x="472706" y="1868179"/>
            <a:chExt cx="3965066" cy="1068412"/>
          </a:xfrm>
        </p:grpSpPr>
        <p:grpSp>
          <p:nvGrpSpPr>
            <p:cNvPr id="9" name="Groupe 4"/>
            <p:cNvGrpSpPr>
              <a:grpSpLocks noChangeAspect="1"/>
            </p:cNvGrpSpPr>
            <p:nvPr/>
          </p:nvGrpSpPr>
          <p:grpSpPr>
            <a:xfrm>
              <a:off x="472706" y="1868179"/>
              <a:ext cx="854107" cy="773097"/>
              <a:chOff x="261938" y="1351881"/>
              <a:chExt cx="1355725" cy="1227138"/>
            </a:xfrm>
          </p:grpSpPr>
          <p:sp>
            <p:nvSpPr>
              <p:cNvPr id="6" name="Freeform 6"/>
              <p:cNvSpPr>
                <a:spLocks/>
              </p:cNvSpPr>
              <p:nvPr/>
            </p:nvSpPr>
            <p:spPr bwMode="auto">
              <a:xfrm>
                <a:off x="261938" y="1351881"/>
                <a:ext cx="1355725" cy="1227138"/>
              </a:xfrm>
              <a:custGeom>
                <a:avLst/>
                <a:gdLst>
                  <a:gd name="T0" fmla="*/ 428 w 854"/>
                  <a:gd name="T1" fmla="*/ 0 h 773"/>
                  <a:gd name="T2" fmla="*/ 492 w 854"/>
                  <a:gd name="T3" fmla="*/ 3 h 773"/>
                  <a:gd name="T4" fmla="*/ 550 w 854"/>
                  <a:gd name="T5" fmla="*/ 11 h 773"/>
                  <a:gd name="T6" fmla="*/ 604 w 854"/>
                  <a:gd name="T7" fmla="*/ 26 h 773"/>
                  <a:gd name="T8" fmla="*/ 653 w 854"/>
                  <a:gd name="T9" fmla="*/ 47 h 773"/>
                  <a:gd name="T10" fmla="*/ 698 w 854"/>
                  <a:gd name="T11" fmla="*/ 75 h 773"/>
                  <a:gd name="T12" fmla="*/ 739 w 854"/>
                  <a:gd name="T13" fmla="*/ 108 h 773"/>
                  <a:gd name="T14" fmla="*/ 774 w 854"/>
                  <a:gd name="T15" fmla="*/ 146 h 773"/>
                  <a:gd name="T16" fmla="*/ 803 w 854"/>
                  <a:gd name="T17" fmla="*/ 187 h 773"/>
                  <a:gd name="T18" fmla="*/ 825 w 854"/>
                  <a:gd name="T19" fmla="*/ 232 h 773"/>
                  <a:gd name="T20" fmla="*/ 841 w 854"/>
                  <a:gd name="T21" fmla="*/ 279 h 773"/>
                  <a:gd name="T22" fmla="*/ 851 w 854"/>
                  <a:gd name="T23" fmla="*/ 332 h 773"/>
                  <a:gd name="T24" fmla="*/ 854 w 854"/>
                  <a:gd name="T25" fmla="*/ 386 h 773"/>
                  <a:gd name="T26" fmla="*/ 851 w 854"/>
                  <a:gd name="T27" fmla="*/ 442 h 773"/>
                  <a:gd name="T28" fmla="*/ 841 w 854"/>
                  <a:gd name="T29" fmla="*/ 493 h 773"/>
                  <a:gd name="T30" fmla="*/ 825 w 854"/>
                  <a:gd name="T31" fmla="*/ 543 h 773"/>
                  <a:gd name="T32" fmla="*/ 802 w 854"/>
                  <a:gd name="T33" fmla="*/ 587 h 773"/>
                  <a:gd name="T34" fmla="*/ 774 w 854"/>
                  <a:gd name="T35" fmla="*/ 628 h 773"/>
                  <a:gd name="T36" fmla="*/ 737 w 854"/>
                  <a:gd name="T37" fmla="*/ 666 h 773"/>
                  <a:gd name="T38" fmla="*/ 696 w 854"/>
                  <a:gd name="T39" fmla="*/ 699 h 773"/>
                  <a:gd name="T40" fmla="*/ 650 w 854"/>
                  <a:gd name="T41" fmla="*/ 725 h 773"/>
                  <a:gd name="T42" fmla="*/ 601 w 854"/>
                  <a:gd name="T43" fmla="*/ 747 h 773"/>
                  <a:gd name="T44" fmla="*/ 546 w 854"/>
                  <a:gd name="T45" fmla="*/ 761 h 773"/>
                  <a:gd name="T46" fmla="*/ 489 w 854"/>
                  <a:gd name="T47" fmla="*/ 770 h 773"/>
                  <a:gd name="T48" fmla="*/ 426 w 854"/>
                  <a:gd name="T49" fmla="*/ 773 h 773"/>
                  <a:gd name="T50" fmla="*/ 362 w 854"/>
                  <a:gd name="T51" fmla="*/ 770 h 773"/>
                  <a:gd name="T52" fmla="*/ 305 w 854"/>
                  <a:gd name="T53" fmla="*/ 761 h 773"/>
                  <a:gd name="T54" fmla="*/ 250 w 854"/>
                  <a:gd name="T55" fmla="*/ 747 h 773"/>
                  <a:gd name="T56" fmla="*/ 201 w 854"/>
                  <a:gd name="T57" fmla="*/ 725 h 773"/>
                  <a:gd name="T58" fmla="*/ 156 w 854"/>
                  <a:gd name="T59" fmla="*/ 699 h 773"/>
                  <a:gd name="T60" fmla="*/ 115 w 854"/>
                  <a:gd name="T61" fmla="*/ 666 h 773"/>
                  <a:gd name="T62" fmla="*/ 81 w 854"/>
                  <a:gd name="T63" fmla="*/ 628 h 773"/>
                  <a:gd name="T64" fmla="*/ 51 w 854"/>
                  <a:gd name="T65" fmla="*/ 587 h 773"/>
                  <a:gd name="T66" fmla="*/ 28 w 854"/>
                  <a:gd name="T67" fmla="*/ 543 h 773"/>
                  <a:gd name="T68" fmla="*/ 13 w 854"/>
                  <a:gd name="T69" fmla="*/ 493 h 773"/>
                  <a:gd name="T70" fmla="*/ 3 w 854"/>
                  <a:gd name="T71" fmla="*/ 442 h 773"/>
                  <a:gd name="T72" fmla="*/ 0 w 854"/>
                  <a:gd name="T73" fmla="*/ 386 h 773"/>
                  <a:gd name="T74" fmla="*/ 3 w 854"/>
                  <a:gd name="T75" fmla="*/ 332 h 773"/>
                  <a:gd name="T76" fmla="*/ 13 w 854"/>
                  <a:gd name="T77" fmla="*/ 279 h 773"/>
                  <a:gd name="T78" fmla="*/ 30 w 854"/>
                  <a:gd name="T79" fmla="*/ 232 h 773"/>
                  <a:gd name="T80" fmla="*/ 51 w 854"/>
                  <a:gd name="T81" fmla="*/ 187 h 773"/>
                  <a:gd name="T82" fmla="*/ 81 w 854"/>
                  <a:gd name="T83" fmla="*/ 146 h 773"/>
                  <a:gd name="T84" fmla="*/ 117 w 854"/>
                  <a:gd name="T85" fmla="*/ 108 h 773"/>
                  <a:gd name="T86" fmla="*/ 158 w 854"/>
                  <a:gd name="T87" fmla="*/ 75 h 773"/>
                  <a:gd name="T88" fmla="*/ 202 w 854"/>
                  <a:gd name="T89" fmla="*/ 47 h 773"/>
                  <a:gd name="T90" fmla="*/ 253 w 854"/>
                  <a:gd name="T91" fmla="*/ 26 h 773"/>
                  <a:gd name="T92" fmla="*/ 308 w 854"/>
                  <a:gd name="T93" fmla="*/ 11 h 773"/>
                  <a:gd name="T94" fmla="*/ 365 w 854"/>
                  <a:gd name="T95" fmla="*/ 3 h 773"/>
                  <a:gd name="T96" fmla="*/ 428 w 854"/>
                  <a:gd name="T97"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4" h="773">
                    <a:moveTo>
                      <a:pt x="428" y="0"/>
                    </a:moveTo>
                    <a:lnTo>
                      <a:pt x="492" y="3"/>
                    </a:lnTo>
                    <a:lnTo>
                      <a:pt x="550" y="11"/>
                    </a:lnTo>
                    <a:lnTo>
                      <a:pt x="604" y="26"/>
                    </a:lnTo>
                    <a:lnTo>
                      <a:pt x="653" y="47"/>
                    </a:lnTo>
                    <a:lnTo>
                      <a:pt x="698" y="75"/>
                    </a:lnTo>
                    <a:lnTo>
                      <a:pt x="739" y="108"/>
                    </a:lnTo>
                    <a:lnTo>
                      <a:pt x="774" y="146"/>
                    </a:lnTo>
                    <a:lnTo>
                      <a:pt x="803" y="187"/>
                    </a:lnTo>
                    <a:lnTo>
                      <a:pt x="825" y="232"/>
                    </a:lnTo>
                    <a:lnTo>
                      <a:pt x="841" y="279"/>
                    </a:lnTo>
                    <a:lnTo>
                      <a:pt x="851" y="332"/>
                    </a:lnTo>
                    <a:lnTo>
                      <a:pt x="854" y="386"/>
                    </a:lnTo>
                    <a:lnTo>
                      <a:pt x="851" y="442"/>
                    </a:lnTo>
                    <a:lnTo>
                      <a:pt x="841" y="493"/>
                    </a:lnTo>
                    <a:lnTo>
                      <a:pt x="825" y="543"/>
                    </a:lnTo>
                    <a:lnTo>
                      <a:pt x="802" y="587"/>
                    </a:lnTo>
                    <a:lnTo>
                      <a:pt x="774" y="628"/>
                    </a:lnTo>
                    <a:lnTo>
                      <a:pt x="737" y="666"/>
                    </a:lnTo>
                    <a:lnTo>
                      <a:pt x="696" y="699"/>
                    </a:lnTo>
                    <a:lnTo>
                      <a:pt x="650" y="725"/>
                    </a:lnTo>
                    <a:lnTo>
                      <a:pt x="601" y="747"/>
                    </a:lnTo>
                    <a:lnTo>
                      <a:pt x="546" y="761"/>
                    </a:lnTo>
                    <a:lnTo>
                      <a:pt x="489" y="770"/>
                    </a:lnTo>
                    <a:lnTo>
                      <a:pt x="426" y="773"/>
                    </a:lnTo>
                    <a:lnTo>
                      <a:pt x="362" y="770"/>
                    </a:lnTo>
                    <a:lnTo>
                      <a:pt x="305" y="761"/>
                    </a:lnTo>
                    <a:lnTo>
                      <a:pt x="250" y="747"/>
                    </a:lnTo>
                    <a:lnTo>
                      <a:pt x="201" y="725"/>
                    </a:lnTo>
                    <a:lnTo>
                      <a:pt x="156" y="699"/>
                    </a:lnTo>
                    <a:lnTo>
                      <a:pt x="115" y="666"/>
                    </a:lnTo>
                    <a:lnTo>
                      <a:pt x="81" y="628"/>
                    </a:lnTo>
                    <a:lnTo>
                      <a:pt x="51" y="587"/>
                    </a:lnTo>
                    <a:lnTo>
                      <a:pt x="28" y="543"/>
                    </a:lnTo>
                    <a:lnTo>
                      <a:pt x="13" y="493"/>
                    </a:lnTo>
                    <a:lnTo>
                      <a:pt x="3" y="442"/>
                    </a:lnTo>
                    <a:lnTo>
                      <a:pt x="0" y="386"/>
                    </a:lnTo>
                    <a:lnTo>
                      <a:pt x="3" y="332"/>
                    </a:lnTo>
                    <a:lnTo>
                      <a:pt x="13" y="279"/>
                    </a:lnTo>
                    <a:lnTo>
                      <a:pt x="30" y="232"/>
                    </a:lnTo>
                    <a:lnTo>
                      <a:pt x="51" y="187"/>
                    </a:lnTo>
                    <a:lnTo>
                      <a:pt x="81" y="146"/>
                    </a:lnTo>
                    <a:lnTo>
                      <a:pt x="117" y="108"/>
                    </a:lnTo>
                    <a:lnTo>
                      <a:pt x="158" y="75"/>
                    </a:lnTo>
                    <a:lnTo>
                      <a:pt x="202" y="47"/>
                    </a:lnTo>
                    <a:lnTo>
                      <a:pt x="253" y="26"/>
                    </a:lnTo>
                    <a:lnTo>
                      <a:pt x="308" y="11"/>
                    </a:lnTo>
                    <a:lnTo>
                      <a:pt x="365" y="3"/>
                    </a:lnTo>
                    <a:lnTo>
                      <a:pt x="428" y="0"/>
                    </a:lnTo>
                    <a:close/>
                  </a:path>
                </a:pathLst>
              </a:custGeom>
              <a:solidFill>
                <a:schemeClr val="accent1"/>
              </a:solidFill>
              <a:ln w="0">
                <a:solidFill>
                  <a:srgbClr val="FFFFFF"/>
                </a:solid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7" name="Freeform 20"/>
              <p:cNvSpPr>
                <a:spLocks/>
              </p:cNvSpPr>
              <p:nvPr/>
            </p:nvSpPr>
            <p:spPr bwMode="auto">
              <a:xfrm>
                <a:off x="554038" y="1509043"/>
                <a:ext cx="866775" cy="862013"/>
              </a:xfrm>
              <a:custGeom>
                <a:avLst/>
                <a:gdLst>
                  <a:gd name="T0" fmla="*/ 167 w 546"/>
                  <a:gd name="T1" fmla="*/ 0 h 543"/>
                  <a:gd name="T2" fmla="*/ 199 w 546"/>
                  <a:gd name="T3" fmla="*/ 0 h 543"/>
                  <a:gd name="T4" fmla="*/ 201 w 546"/>
                  <a:gd name="T5" fmla="*/ 4 h 543"/>
                  <a:gd name="T6" fmla="*/ 206 w 546"/>
                  <a:gd name="T7" fmla="*/ 13 h 543"/>
                  <a:gd name="T8" fmla="*/ 212 w 546"/>
                  <a:gd name="T9" fmla="*/ 25 h 543"/>
                  <a:gd name="T10" fmla="*/ 219 w 546"/>
                  <a:gd name="T11" fmla="*/ 42 h 543"/>
                  <a:gd name="T12" fmla="*/ 227 w 546"/>
                  <a:gd name="T13" fmla="*/ 59 h 543"/>
                  <a:gd name="T14" fmla="*/ 236 w 546"/>
                  <a:gd name="T15" fmla="*/ 77 h 543"/>
                  <a:gd name="T16" fmla="*/ 244 w 546"/>
                  <a:gd name="T17" fmla="*/ 94 h 543"/>
                  <a:gd name="T18" fmla="*/ 252 w 546"/>
                  <a:gd name="T19" fmla="*/ 109 h 543"/>
                  <a:gd name="T20" fmla="*/ 256 w 546"/>
                  <a:gd name="T21" fmla="*/ 122 h 543"/>
                  <a:gd name="T22" fmla="*/ 267 w 546"/>
                  <a:gd name="T23" fmla="*/ 145 h 543"/>
                  <a:gd name="T24" fmla="*/ 278 w 546"/>
                  <a:gd name="T25" fmla="*/ 168 h 543"/>
                  <a:gd name="T26" fmla="*/ 288 w 546"/>
                  <a:gd name="T27" fmla="*/ 188 h 543"/>
                  <a:gd name="T28" fmla="*/ 296 w 546"/>
                  <a:gd name="T29" fmla="*/ 206 h 543"/>
                  <a:gd name="T30" fmla="*/ 302 w 546"/>
                  <a:gd name="T31" fmla="*/ 221 h 543"/>
                  <a:gd name="T32" fmla="*/ 307 w 546"/>
                  <a:gd name="T33" fmla="*/ 231 h 543"/>
                  <a:gd name="T34" fmla="*/ 310 w 546"/>
                  <a:gd name="T35" fmla="*/ 235 h 543"/>
                  <a:gd name="T36" fmla="*/ 523 w 546"/>
                  <a:gd name="T37" fmla="*/ 250 h 543"/>
                  <a:gd name="T38" fmla="*/ 529 w 546"/>
                  <a:gd name="T39" fmla="*/ 252 h 543"/>
                  <a:gd name="T40" fmla="*/ 534 w 546"/>
                  <a:gd name="T41" fmla="*/ 254 h 543"/>
                  <a:gd name="T42" fmla="*/ 540 w 546"/>
                  <a:gd name="T43" fmla="*/ 257 h 543"/>
                  <a:gd name="T44" fmla="*/ 543 w 546"/>
                  <a:gd name="T45" fmla="*/ 261 h 543"/>
                  <a:gd name="T46" fmla="*/ 546 w 546"/>
                  <a:gd name="T47" fmla="*/ 266 h 543"/>
                  <a:gd name="T48" fmla="*/ 546 w 546"/>
                  <a:gd name="T49" fmla="*/ 272 h 543"/>
                  <a:gd name="T50" fmla="*/ 546 w 546"/>
                  <a:gd name="T51" fmla="*/ 278 h 543"/>
                  <a:gd name="T52" fmla="*/ 543 w 546"/>
                  <a:gd name="T53" fmla="*/ 283 h 543"/>
                  <a:gd name="T54" fmla="*/ 540 w 546"/>
                  <a:gd name="T55" fmla="*/ 287 h 543"/>
                  <a:gd name="T56" fmla="*/ 536 w 546"/>
                  <a:gd name="T57" fmla="*/ 290 h 543"/>
                  <a:gd name="T58" fmla="*/ 529 w 546"/>
                  <a:gd name="T59" fmla="*/ 292 h 543"/>
                  <a:gd name="T60" fmla="*/ 525 w 546"/>
                  <a:gd name="T61" fmla="*/ 293 h 543"/>
                  <a:gd name="T62" fmla="*/ 516 w 546"/>
                  <a:gd name="T63" fmla="*/ 293 h 543"/>
                  <a:gd name="T64" fmla="*/ 499 w 546"/>
                  <a:gd name="T65" fmla="*/ 295 h 543"/>
                  <a:gd name="T66" fmla="*/ 476 w 546"/>
                  <a:gd name="T67" fmla="*/ 296 h 543"/>
                  <a:gd name="T68" fmla="*/ 447 w 546"/>
                  <a:gd name="T69" fmla="*/ 300 h 543"/>
                  <a:gd name="T70" fmla="*/ 417 w 546"/>
                  <a:gd name="T71" fmla="*/ 301 h 543"/>
                  <a:gd name="T72" fmla="*/ 387 w 546"/>
                  <a:gd name="T73" fmla="*/ 303 h 543"/>
                  <a:gd name="T74" fmla="*/ 359 w 546"/>
                  <a:gd name="T75" fmla="*/ 306 h 543"/>
                  <a:gd name="T76" fmla="*/ 335 w 546"/>
                  <a:gd name="T77" fmla="*/ 307 h 543"/>
                  <a:gd name="T78" fmla="*/ 318 w 546"/>
                  <a:gd name="T79" fmla="*/ 309 h 543"/>
                  <a:gd name="T80" fmla="*/ 310 w 546"/>
                  <a:gd name="T81" fmla="*/ 309 h 543"/>
                  <a:gd name="T82" fmla="*/ 201 w 546"/>
                  <a:gd name="T83" fmla="*/ 543 h 543"/>
                  <a:gd name="T84" fmla="*/ 167 w 546"/>
                  <a:gd name="T85" fmla="*/ 543 h 543"/>
                  <a:gd name="T86" fmla="*/ 226 w 546"/>
                  <a:gd name="T87" fmla="*/ 310 h 543"/>
                  <a:gd name="T88" fmla="*/ 81 w 546"/>
                  <a:gd name="T89" fmla="*/ 293 h 543"/>
                  <a:gd name="T90" fmla="*/ 35 w 546"/>
                  <a:gd name="T91" fmla="*/ 353 h 543"/>
                  <a:gd name="T92" fmla="*/ 0 w 546"/>
                  <a:gd name="T93" fmla="*/ 353 h 543"/>
                  <a:gd name="T94" fmla="*/ 2 w 546"/>
                  <a:gd name="T95" fmla="*/ 349 h 543"/>
                  <a:gd name="T96" fmla="*/ 5 w 546"/>
                  <a:gd name="T97" fmla="*/ 339 h 543"/>
                  <a:gd name="T98" fmla="*/ 8 w 546"/>
                  <a:gd name="T99" fmla="*/ 326 h 543"/>
                  <a:gd name="T100" fmla="*/ 12 w 546"/>
                  <a:gd name="T101" fmla="*/ 310 h 543"/>
                  <a:gd name="T102" fmla="*/ 17 w 546"/>
                  <a:gd name="T103" fmla="*/ 295 h 543"/>
                  <a:gd name="T104" fmla="*/ 21 w 546"/>
                  <a:gd name="T105" fmla="*/ 283 h 543"/>
                  <a:gd name="T106" fmla="*/ 23 w 546"/>
                  <a:gd name="T107" fmla="*/ 273 h 543"/>
                  <a:gd name="T108" fmla="*/ 25 w 546"/>
                  <a:gd name="T109" fmla="*/ 269 h 543"/>
                  <a:gd name="T110" fmla="*/ 25 w 546"/>
                  <a:gd name="T111" fmla="*/ 266 h 543"/>
                  <a:gd name="T112" fmla="*/ 0 w 546"/>
                  <a:gd name="T113" fmla="*/ 192 h 543"/>
                  <a:gd name="T114" fmla="*/ 37 w 546"/>
                  <a:gd name="T115" fmla="*/ 192 h 543"/>
                  <a:gd name="T116" fmla="*/ 81 w 546"/>
                  <a:gd name="T117" fmla="*/ 252 h 543"/>
                  <a:gd name="T118" fmla="*/ 226 w 546"/>
                  <a:gd name="T119" fmla="*/ 235 h 543"/>
                  <a:gd name="T120" fmla="*/ 167 w 546"/>
                  <a:gd name="T1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6" h="543">
                    <a:moveTo>
                      <a:pt x="167" y="0"/>
                    </a:moveTo>
                    <a:lnTo>
                      <a:pt x="199" y="0"/>
                    </a:lnTo>
                    <a:lnTo>
                      <a:pt x="201" y="4"/>
                    </a:lnTo>
                    <a:lnTo>
                      <a:pt x="206" y="13"/>
                    </a:lnTo>
                    <a:lnTo>
                      <a:pt x="212" y="25"/>
                    </a:lnTo>
                    <a:lnTo>
                      <a:pt x="219" y="42"/>
                    </a:lnTo>
                    <a:lnTo>
                      <a:pt x="227" y="59"/>
                    </a:lnTo>
                    <a:lnTo>
                      <a:pt x="236" y="77"/>
                    </a:lnTo>
                    <a:lnTo>
                      <a:pt x="244" y="94"/>
                    </a:lnTo>
                    <a:lnTo>
                      <a:pt x="252" y="109"/>
                    </a:lnTo>
                    <a:lnTo>
                      <a:pt x="256" y="122"/>
                    </a:lnTo>
                    <a:lnTo>
                      <a:pt x="267" y="145"/>
                    </a:lnTo>
                    <a:lnTo>
                      <a:pt x="278" y="168"/>
                    </a:lnTo>
                    <a:lnTo>
                      <a:pt x="288" y="188"/>
                    </a:lnTo>
                    <a:lnTo>
                      <a:pt x="296" y="206"/>
                    </a:lnTo>
                    <a:lnTo>
                      <a:pt x="302" y="221"/>
                    </a:lnTo>
                    <a:lnTo>
                      <a:pt x="307" y="231"/>
                    </a:lnTo>
                    <a:lnTo>
                      <a:pt x="310" y="235"/>
                    </a:lnTo>
                    <a:lnTo>
                      <a:pt x="523" y="250"/>
                    </a:lnTo>
                    <a:lnTo>
                      <a:pt x="529" y="252"/>
                    </a:lnTo>
                    <a:lnTo>
                      <a:pt x="534" y="254"/>
                    </a:lnTo>
                    <a:lnTo>
                      <a:pt x="540" y="257"/>
                    </a:lnTo>
                    <a:lnTo>
                      <a:pt x="543" y="261"/>
                    </a:lnTo>
                    <a:lnTo>
                      <a:pt x="546" y="266"/>
                    </a:lnTo>
                    <a:lnTo>
                      <a:pt x="546" y="272"/>
                    </a:lnTo>
                    <a:lnTo>
                      <a:pt x="546" y="278"/>
                    </a:lnTo>
                    <a:lnTo>
                      <a:pt x="543" y="283"/>
                    </a:lnTo>
                    <a:lnTo>
                      <a:pt x="540" y="287"/>
                    </a:lnTo>
                    <a:lnTo>
                      <a:pt x="536" y="290"/>
                    </a:lnTo>
                    <a:lnTo>
                      <a:pt x="529" y="292"/>
                    </a:lnTo>
                    <a:lnTo>
                      <a:pt x="525" y="293"/>
                    </a:lnTo>
                    <a:lnTo>
                      <a:pt x="516" y="293"/>
                    </a:lnTo>
                    <a:lnTo>
                      <a:pt x="499" y="295"/>
                    </a:lnTo>
                    <a:lnTo>
                      <a:pt x="476" y="296"/>
                    </a:lnTo>
                    <a:lnTo>
                      <a:pt x="447" y="300"/>
                    </a:lnTo>
                    <a:lnTo>
                      <a:pt x="417" y="301"/>
                    </a:lnTo>
                    <a:lnTo>
                      <a:pt x="387" y="303"/>
                    </a:lnTo>
                    <a:lnTo>
                      <a:pt x="359" y="306"/>
                    </a:lnTo>
                    <a:lnTo>
                      <a:pt x="335" y="307"/>
                    </a:lnTo>
                    <a:lnTo>
                      <a:pt x="318" y="309"/>
                    </a:lnTo>
                    <a:lnTo>
                      <a:pt x="310" y="309"/>
                    </a:lnTo>
                    <a:lnTo>
                      <a:pt x="201" y="543"/>
                    </a:lnTo>
                    <a:lnTo>
                      <a:pt x="167" y="543"/>
                    </a:lnTo>
                    <a:lnTo>
                      <a:pt x="226" y="310"/>
                    </a:lnTo>
                    <a:lnTo>
                      <a:pt x="81" y="293"/>
                    </a:lnTo>
                    <a:lnTo>
                      <a:pt x="35" y="353"/>
                    </a:lnTo>
                    <a:lnTo>
                      <a:pt x="0" y="353"/>
                    </a:lnTo>
                    <a:lnTo>
                      <a:pt x="2" y="349"/>
                    </a:lnTo>
                    <a:lnTo>
                      <a:pt x="5" y="339"/>
                    </a:lnTo>
                    <a:lnTo>
                      <a:pt x="8" y="326"/>
                    </a:lnTo>
                    <a:lnTo>
                      <a:pt x="12" y="310"/>
                    </a:lnTo>
                    <a:lnTo>
                      <a:pt x="17" y="295"/>
                    </a:lnTo>
                    <a:lnTo>
                      <a:pt x="21" y="283"/>
                    </a:lnTo>
                    <a:lnTo>
                      <a:pt x="23" y="273"/>
                    </a:lnTo>
                    <a:lnTo>
                      <a:pt x="25" y="269"/>
                    </a:lnTo>
                    <a:lnTo>
                      <a:pt x="25" y="266"/>
                    </a:lnTo>
                    <a:lnTo>
                      <a:pt x="0" y="192"/>
                    </a:lnTo>
                    <a:lnTo>
                      <a:pt x="37" y="192"/>
                    </a:lnTo>
                    <a:lnTo>
                      <a:pt x="81" y="252"/>
                    </a:lnTo>
                    <a:lnTo>
                      <a:pt x="226" y="235"/>
                    </a:lnTo>
                    <a:lnTo>
                      <a:pt x="167" y="0"/>
                    </a:lnTo>
                    <a:close/>
                  </a:path>
                </a:pathLst>
              </a:custGeom>
              <a:solidFill>
                <a:srgbClr val="FFFFFF"/>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grpSp>
        <p:sp>
          <p:nvSpPr>
            <p:cNvPr id="8" name="ZoneTexte 7"/>
            <p:cNvSpPr txBox="1"/>
            <p:nvPr/>
          </p:nvSpPr>
          <p:spPr>
            <a:xfrm>
              <a:off x="1376350" y="1951706"/>
              <a:ext cx="3061422" cy="984885"/>
            </a:xfrm>
            <a:prstGeom prst="rect">
              <a:avLst/>
            </a:prstGeom>
            <a:noFill/>
          </p:spPr>
          <p:txBody>
            <a:bodyPr wrap="square" rtlCol="0">
              <a:spAutoFit/>
            </a:bodyPr>
            <a:lstStyle/>
            <a:p>
              <a:r>
                <a:rPr lang="en-GB" sz="1500" b="1" dirty="0"/>
                <a:t>AERONAUTICS &amp; SPACE</a:t>
              </a:r>
            </a:p>
          </p:txBody>
        </p:sp>
      </p:grpSp>
      <p:grpSp>
        <p:nvGrpSpPr>
          <p:cNvPr id="10" name="Groupe 8"/>
          <p:cNvGrpSpPr/>
          <p:nvPr/>
        </p:nvGrpSpPr>
        <p:grpSpPr>
          <a:xfrm>
            <a:off x="1763688" y="2568370"/>
            <a:ext cx="1968975" cy="602701"/>
            <a:chOff x="3563887" y="1340768"/>
            <a:chExt cx="3500400" cy="1071469"/>
          </a:xfrm>
        </p:grpSpPr>
        <p:grpSp>
          <p:nvGrpSpPr>
            <p:cNvPr id="14" name="Groupe 9"/>
            <p:cNvGrpSpPr>
              <a:grpSpLocks noChangeAspect="1"/>
            </p:cNvGrpSpPr>
            <p:nvPr/>
          </p:nvGrpSpPr>
          <p:grpSpPr>
            <a:xfrm>
              <a:off x="3563887" y="1340768"/>
              <a:ext cx="854107" cy="773097"/>
              <a:chOff x="5707063" y="1351881"/>
              <a:chExt cx="1355725" cy="1227138"/>
            </a:xfrm>
          </p:grpSpPr>
          <p:sp>
            <p:nvSpPr>
              <p:cNvPr id="12" name="Freeform 9"/>
              <p:cNvSpPr>
                <a:spLocks/>
              </p:cNvSpPr>
              <p:nvPr/>
            </p:nvSpPr>
            <p:spPr bwMode="auto">
              <a:xfrm>
                <a:off x="5707063" y="1351881"/>
                <a:ext cx="1355725" cy="1227138"/>
              </a:xfrm>
              <a:custGeom>
                <a:avLst/>
                <a:gdLst>
                  <a:gd name="T0" fmla="*/ 428 w 854"/>
                  <a:gd name="T1" fmla="*/ 0 h 773"/>
                  <a:gd name="T2" fmla="*/ 491 w 854"/>
                  <a:gd name="T3" fmla="*/ 3 h 773"/>
                  <a:gd name="T4" fmla="*/ 550 w 854"/>
                  <a:gd name="T5" fmla="*/ 11 h 773"/>
                  <a:gd name="T6" fmla="*/ 604 w 854"/>
                  <a:gd name="T7" fmla="*/ 26 h 773"/>
                  <a:gd name="T8" fmla="*/ 654 w 854"/>
                  <a:gd name="T9" fmla="*/ 47 h 773"/>
                  <a:gd name="T10" fmla="*/ 698 w 854"/>
                  <a:gd name="T11" fmla="*/ 75 h 773"/>
                  <a:gd name="T12" fmla="*/ 739 w 854"/>
                  <a:gd name="T13" fmla="*/ 108 h 773"/>
                  <a:gd name="T14" fmla="*/ 774 w 854"/>
                  <a:gd name="T15" fmla="*/ 146 h 773"/>
                  <a:gd name="T16" fmla="*/ 803 w 854"/>
                  <a:gd name="T17" fmla="*/ 187 h 773"/>
                  <a:gd name="T18" fmla="*/ 825 w 854"/>
                  <a:gd name="T19" fmla="*/ 232 h 773"/>
                  <a:gd name="T20" fmla="*/ 841 w 854"/>
                  <a:gd name="T21" fmla="*/ 279 h 773"/>
                  <a:gd name="T22" fmla="*/ 851 w 854"/>
                  <a:gd name="T23" fmla="*/ 332 h 773"/>
                  <a:gd name="T24" fmla="*/ 854 w 854"/>
                  <a:gd name="T25" fmla="*/ 386 h 773"/>
                  <a:gd name="T26" fmla="*/ 851 w 854"/>
                  <a:gd name="T27" fmla="*/ 442 h 773"/>
                  <a:gd name="T28" fmla="*/ 841 w 854"/>
                  <a:gd name="T29" fmla="*/ 493 h 773"/>
                  <a:gd name="T30" fmla="*/ 825 w 854"/>
                  <a:gd name="T31" fmla="*/ 543 h 773"/>
                  <a:gd name="T32" fmla="*/ 802 w 854"/>
                  <a:gd name="T33" fmla="*/ 587 h 773"/>
                  <a:gd name="T34" fmla="*/ 774 w 854"/>
                  <a:gd name="T35" fmla="*/ 628 h 773"/>
                  <a:gd name="T36" fmla="*/ 738 w 854"/>
                  <a:gd name="T37" fmla="*/ 666 h 773"/>
                  <a:gd name="T38" fmla="*/ 696 w 854"/>
                  <a:gd name="T39" fmla="*/ 699 h 773"/>
                  <a:gd name="T40" fmla="*/ 650 w 854"/>
                  <a:gd name="T41" fmla="*/ 725 h 773"/>
                  <a:gd name="T42" fmla="*/ 601 w 854"/>
                  <a:gd name="T43" fmla="*/ 747 h 773"/>
                  <a:gd name="T44" fmla="*/ 547 w 854"/>
                  <a:gd name="T45" fmla="*/ 761 h 773"/>
                  <a:gd name="T46" fmla="*/ 489 w 854"/>
                  <a:gd name="T47" fmla="*/ 770 h 773"/>
                  <a:gd name="T48" fmla="*/ 425 w 854"/>
                  <a:gd name="T49" fmla="*/ 773 h 773"/>
                  <a:gd name="T50" fmla="*/ 362 w 854"/>
                  <a:gd name="T51" fmla="*/ 770 h 773"/>
                  <a:gd name="T52" fmla="*/ 305 w 854"/>
                  <a:gd name="T53" fmla="*/ 761 h 773"/>
                  <a:gd name="T54" fmla="*/ 250 w 854"/>
                  <a:gd name="T55" fmla="*/ 747 h 773"/>
                  <a:gd name="T56" fmla="*/ 201 w 854"/>
                  <a:gd name="T57" fmla="*/ 725 h 773"/>
                  <a:gd name="T58" fmla="*/ 157 w 854"/>
                  <a:gd name="T59" fmla="*/ 699 h 773"/>
                  <a:gd name="T60" fmla="*/ 115 w 854"/>
                  <a:gd name="T61" fmla="*/ 666 h 773"/>
                  <a:gd name="T62" fmla="*/ 79 w 854"/>
                  <a:gd name="T63" fmla="*/ 628 h 773"/>
                  <a:gd name="T64" fmla="*/ 51 w 854"/>
                  <a:gd name="T65" fmla="*/ 587 h 773"/>
                  <a:gd name="T66" fmla="*/ 28 w 854"/>
                  <a:gd name="T67" fmla="*/ 543 h 773"/>
                  <a:gd name="T68" fmla="*/ 13 w 854"/>
                  <a:gd name="T69" fmla="*/ 493 h 773"/>
                  <a:gd name="T70" fmla="*/ 3 w 854"/>
                  <a:gd name="T71" fmla="*/ 442 h 773"/>
                  <a:gd name="T72" fmla="*/ 0 w 854"/>
                  <a:gd name="T73" fmla="*/ 386 h 773"/>
                  <a:gd name="T74" fmla="*/ 3 w 854"/>
                  <a:gd name="T75" fmla="*/ 332 h 773"/>
                  <a:gd name="T76" fmla="*/ 13 w 854"/>
                  <a:gd name="T77" fmla="*/ 279 h 773"/>
                  <a:gd name="T78" fmla="*/ 30 w 854"/>
                  <a:gd name="T79" fmla="*/ 232 h 773"/>
                  <a:gd name="T80" fmla="*/ 51 w 854"/>
                  <a:gd name="T81" fmla="*/ 187 h 773"/>
                  <a:gd name="T82" fmla="*/ 81 w 854"/>
                  <a:gd name="T83" fmla="*/ 146 h 773"/>
                  <a:gd name="T84" fmla="*/ 117 w 854"/>
                  <a:gd name="T85" fmla="*/ 108 h 773"/>
                  <a:gd name="T86" fmla="*/ 158 w 854"/>
                  <a:gd name="T87" fmla="*/ 75 h 773"/>
                  <a:gd name="T88" fmla="*/ 203 w 854"/>
                  <a:gd name="T89" fmla="*/ 47 h 773"/>
                  <a:gd name="T90" fmla="*/ 254 w 854"/>
                  <a:gd name="T91" fmla="*/ 26 h 773"/>
                  <a:gd name="T92" fmla="*/ 306 w 854"/>
                  <a:gd name="T93" fmla="*/ 11 h 773"/>
                  <a:gd name="T94" fmla="*/ 366 w 854"/>
                  <a:gd name="T95" fmla="*/ 3 h 773"/>
                  <a:gd name="T96" fmla="*/ 428 w 854"/>
                  <a:gd name="T97"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4" h="773">
                    <a:moveTo>
                      <a:pt x="428" y="0"/>
                    </a:moveTo>
                    <a:lnTo>
                      <a:pt x="491" y="3"/>
                    </a:lnTo>
                    <a:lnTo>
                      <a:pt x="550" y="11"/>
                    </a:lnTo>
                    <a:lnTo>
                      <a:pt x="604" y="26"/>
                    </a:lnTo>
                    <a:lnTo>
                      <a:pt x="654" y="47"/>
                    </a:lnTo>
                    <a:lnTo>
                      <a:pt x="698" y="75"/>
                    </a:lnTo>
                    <a:lnTo>
                      <a:pt x="739" y="108"/>
                    </a:lnTo>
                    <a:lnTo>
                      <a:pt x="774" y="146"/>
                    </a:lnTo>
                    <a:lnTo>
                      <a:pt x="803" y="187"/>
                    </a:lnTo>
                    <a:lnTo>
                      <a:pt x="825" y="232"/>
                    </a:lnTo>
                    <a:lnTo>
                      <a:pt x="841" y="279"/>
                    </a:lnTo>
                    <a:lnTo>
                      <a:pt x="851" y="332"/>
                    </a:lnTo>
                    <a:lnTo>
                      <a:pt x="854" y="386"/>
                    </a:lnTo>
                    <a:lnTo>
                      <a:pt x="851" y="442"/>
                    </a:lnTo>
                    <a:lnTo>
                      <a:pt x="841" y="493"/>
                    </a:lnTo>
                    <a:lnTo>
                      <a:pt x="825" y="543"/>
                    </a:lnTo>
                    <a:lnTo>
                      <a:pt x="802" y="587"/>
                    </a:lnTo>
                    <a:lnTo>
                      <a:pt x="774" y="628"/>
                    </a:lnTo>
                    <a:lnTo>
                      <a:pt x="738" y="666"/>
                    </a:lnTo>
                    <a:lnTo>
                      <a:pt x="696" y="699"/>
                    </a:lnTo>
                    <a:lnTo>
                      <a:pt x="650" y="725"/>
                    </a:lnTo>
                    <a:lnTo>
                      <a:pt x="601" y="747"/>
                    </a:lnTo>
                    <a:lnTo>
                      <a:pt x="547" y="761"/>
                    </a:lnTo>
                    <a:lnTo>
                      <a:pt x="489" y="770"/>
                    </a:lnTo>
                    <a:lnTo>
                      <a:pt x="425" y="773"/>
                    </a:lnTo>
                    <a:lnTo>
                      <a:pt x="362" y="770"/>
                    </a:lnTo>
                    <a:lnTo>
                      <a:pt x="305" y="761"/>
                    </a:lnTo>
                    <a:lnTo>
                      <a:pt x="250" y="747"/>
                    </a:lnTo>
                    <a:lnTo>
                      <a:pt x="201" y="725"/>
                    </a:lnTo>
                    <a:lnTo>
                      <a:pt x="157" y="699"/>
                    </a:lnTo>
                    <a:lnTo>
                      <a:pt x="115" y="666"/>
                    </a:lnTo>
                    <a:lnTo>
                      <a:pt x="79" y="628"/>
                    </a:lnTo>
                    <a:lnTo>
                      <a:pt x="51" y="587"/>
                    </a:lnTo>
                    <a:lnTo>
                      <a:pt x="28" y="543"/>
                    </a:lnTo>
                    <a:lnTo>
                      <a:pt x="13" y="493"/>
                    </a:lnTo>
                    <a:lnTo>
                      <a:pt x="3" y="442"/>
                    </a:lnTo>
                    <a:lnTo>
                      <a:pt x="0" y="386"/>
                    </a:lnTo>
                    <a:lnTo>
                      <a:pt x="3" y="332"/>
                    </a:lnTo>
                    <a:lnTo>
                      <a:pt x="13" y="279"/>
                    </a:lnTo>
                    <a:lnTo>
                      <a:pt x="30" y="232"/>
                    </a:lnTo>
                    <a:lnTo>
                      <a:pt x="51" y="187"/>
                    </a:lnTo>
                    <a:lnTo>
                      <a:pt x="81" y="146"/>
                    </a:lnTo>
                    <a:lnTo>
                      <a:pt x="117" y="108"/>
                    </a:lnTo>
                    <a:lnTo>
                      <a:pt x="158" y="75"/>
                    </a:lnTo>
                    <a:lnTo>
                      <a:pt x="203" y="47"/>
                    </a:lnTo>
                    <a:lnTo>
                      <a:pt x="254" y="26"/>
                    </a:lnTo>
                    <a:lnTo>
                      <a:pt x="306" y="11"/>
                    </a:lnTo>
                    <a:lnTo>
                      <a:pt x="366" y="3"/>
                    </a:lnTo>
                    <a:lnTo>
                      <a:pt x="428" y="0"/>
                    </a:lnTo>
                    <a:close/>
                  </a:path>
                </a:pathLst>
              </a:custGeom>
              <a:solidFill>
                <a:schemeClr val="accent1"/>
              </a:solidFill>
              <a:ln w="0">
                <a:solidFill>
                  <a:srgbClr val="FFFFFF"/>
                </a:solid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13" name="Freeform 85"/>
              <p:cNvSpPr>
                <a:spLocks noEditPoints="1"/>
              </p:cNvSpPr>
              <p:nvPr/>
            </p:nvSpPr>
            <p:spPr bwMode="auto">
              <a:xfrm>
                <a:off x="6008688" y="1515393"/>
                <a:ext cx="817563" cy="831850"/>
              </a:xfrm>
              <a:custGeom>
                <a:avLst/>
                <a:gdLst>
                  <a:gd name="T0" fmla="*/ 178 w 515"/>
                  <a:gd name="T1" fmla="*/ 104 h 524"/>
                  <a:gd name="T2" fmla="*/ 84 w 515"/>
                  <a:gd name="T3" fmla="*/ 173 h 524"/>
                  <a:gd name="T4" fmla="*/ 63 w 515"/>
                  <a:gd name="T5" fmla="*/ 240 h 524"/>
                  <a:gd name="T6" fmla="*/ 127 w 515"/>
                  <a:gd name="T7" fmla="*/ 242 h 524"/>
                  <a:gd name="T8" fmla="*/ 189 w 515"/>
                  <a:gd name="T9" fmla="*/ 262 h 524"/>
                  <a:gd name="T10" fmla="*/ 258 w 515"/>
                  <a:gd name="T11" fmla="*/ 243 h 524"/>
                  <a:gd name="T12" fmla="*/ 325 w 515"/>
                  <a:gd name="T13" fmla="*/ 262 h 524"/>
                  <a:gd name="T14" fmla="*/ 388 w 515"/>
                  <a:gd name="T15" fmla="*/ 242 h 524"/>
                  <a:gd name="T16" fmla="*/ 451 w 515"/>
                  <a:gd name="T17" fmla="*/ 240 h 524"/>
                  <a:gd name="T18" fmla="*/ 430 w 515"/>
                  <a:gd name="T19" fmla="*/ 173 h 524"/>
                  <a:gd name="T20" fmla="*/ 336 w 515"/>
                  <a:gd name="T21" fmla="*/ 104 h 524"/>
                  <a:gd name="T22" fmla="*/ 256 w 515"/>
                  <a:gd name="T23" fmla="*/ 90 h 524"/>
                  <a:gd name="T24" fmla="*/ 271 w 515"/>
                  <a:gd name="T25" fmla="*/ 0 h 524"/>
                  <a:gd name="T26" fmla="*/ 279 w 515"/>
                  <a:gd name="T27" fmla="*/ 12 h 524"/>
                  <a:gd name="T28" fmla="*/ 354 w 515"/>
                  <a:gd name="T29" fmla="*/ 69 h 524"/>
                  <a:gd name="T30" fmla="*/ 445 w 515"/>
                  <a:gd name="T31" fmla="*/ 130 h 524"/>
                  <a:gd name="T32" fmla="*/ 497 w 515"/>
                  <a:gd name="T33" fmla="*/ 219 h 524"/>
                  <a:gd name="T34" fmla="*/ 515 w 515"/>
                  <a:gd name="T35" fmla="*/ 291 h 524"/>
                  <a:gd name="T36" fmla="*/ 512 w 515"/>
                  <a:gd name="T37" fmla="*/ 299 h 524"/>
                  <a:gd name="T38" fmla="*/ 505 w 515"/>
                  <a:gd name="T39" fmla="*/ 299 h 524"/>
                  <a:gd name="T40" fmla="*/ 442 w 515"/>
                  <a:gd name="T41" fmla="*/ 282 h 524"/>
                  <a:gd name="T42" fmla="*/ 374 w 515"/>
                  <a:gd name="T43" fmla="*/ 299 h 524"/>
                  <a:gd name="T44" fmla="*/ 347 w 515"/>
                  <a:gd name="T45" fmla="*/ 322 h 524"/>
                  <a:gd name="T46" fmla="*/ 339 w 515"/>
                  <a:gd name="T47" fmla="*/ 320 h 524"/>
                  <a:gd name="T48" fmla="*/ 321 w 515"/>
                  <a:gd name="T49" fmla="*/ 305 h 524"/>
                  <a:gd name="T50" fmla="*/ 279 w 515"/>
                  <a:gd name="T51" fmla="*/ 285 h 524"/>
                  <a:gd name="T52" fmla="*/ 265 w 515"/>
                  <a:gd name="T53" fmla="*/ 496 h 524"/>
                  <a:gd name="T54" fmla="*/ 209 w 515"/>
                  <a:gd name="T55" fmla="*/ 524 h 524"/>
                  <a:gd name="T56" fmla="*/ 153 w 515"/>
                  <a:gd name="T57" fmla="*/ 496 h 524"/>
                  <a:gd name="T58" fmla="*/ 139 w 515"/>
                  <a:gd name="T59" fmla="*/ 444 h 524"/>
                  <a:gd name="T60" fmla="*/ 147 w 515"/>
                  <a:gd name="T61" fmla="*/ 432 h 524"/>
                  <a:gd name="T62" fmla="*/ 170 w 515"/>
                  <a:gd name="T63" fmla="*/ 432 h 524"/>
                  <a:gd name="T64" fmla="*/ 178 w 515"/>
                  <a:gd name="T65" fmla="*/ 444 h 524"/>
                  <a:gd name="T66" fmla="*/ 193 w 515"/>
                  <a:gd name="T67" fmla="*/ 483 h 524"/>
                  <a:gd name="T68" fmla="*/ 236 w 515"/>
                  <a:gd name="T69" fmla="*/ 470 h 524"/>
                  <a:gd name="T70" fmla="*/ 222 w 515"/>
                  <a:gd name="T71" fmla="*/ 289 h 524"/>
                  <a:gd name="T72" fmla="*/ 189 w 515"/>
                  <a:gd name="T73" fmla="*/ 308 h 524"/>
                  <a:gd name="T74" fmla="*/ 173 w 515"/>
                  <a:gd name="T75" fmla="*/ 322 h 524"/>
                  <a:gd name="T76" fmla="*/ 166 w 515"/>
                  <a:gd name="T77" fmla="*/ 320 h 524"/>
                  <a:gd name="T78" fmla="*/ 123 w 515"/>
                  <a:gd name="T79" fmla="*/ 288 h 524"/>
                  <a:gd name="T80" fmla="*/ 49 w 515"/>
                  <a:gd name="T81" fmla="*/ 286 h 524"/>
                  <a:gd name="T82" fmla="*/ 8 w 515"/>
                  <a:gd name="T83" fmla="*/ 300 h 524"/>
                  <a:gd name="T84" fmla="*/ 0 w 515"/>
                  <a:gd name="T85" fmla="*/ 296 h 524"/>
                  <a:gd name="T86" fmla="*/ 3 w 515"/>
                  <a:gd name="T87" fmla="*/ 271 h 524"/>
                  <a:gd name="T88" fmla="*/ 31 w 515"/>
                  <a:gd name="T89" fmla="*/ 190 h 524"/>
                  <a:gd name="T90" fmla="*/ 97 w 515"/>
                  <a:gd name="T91" fmla="*/ 104 h 524"/>
                  <a:gd name="T92" fmla="*/ 201 w 515"/>
                  <a:gd name="T93" fmla="*/ 58 h 524"/>
                  <a:gd name="T94" fmla="*/ 242 w 515"/>
                  <a:gd name="T95" fmla="*/ 7 h 524"/>
                  <a:gd name="T96" fmla="*/ 253 w 515"/>
                  <a:gd name="T97"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5" h="524">
                    <a:moveTo>
                      <a:pt x="256" y="90"/>
                    </a:moveTo>
                    <a:lnTo>
                      <a:pt x="216" y="93"/>
                    </a:lnTo>
                    <a:lnTo>
                      <a:pt x="178" y="104"/>
                    </a:lnTo>
                    <a:lnTo>
                      <a:pt x="143" y="121"/>
                    </a:lnTo>
                    <a:lnTo>
                      <a:pt x="112" y="145"/>
                    </a:lnTo>
                    <a:lnTo>
                      <a:pt x="84" y="173"/>
                    </a:lnTo>
                    <a:lnTo>
                      <a:pt x="63" y="207"/>
                    </a:lnTo>
                    <a:lnTo>
                      <a:pt x="47" y="243"/>
                    </a:lnTo>
                    <a:lnTo>
                      <a:pt x="63" y="240"/>
                    </a:lnTo>
                    <a:lnTo>
                      <a:pt x="83" y="237"/>
                    </a:lnTo>
                    <a:lnTo>
                      <a:pt x="104" y="237"/>
                    </a:lnTo>
                    <a:lnTo>
                      <a:pt x="127" y="242"/>
                    </a:lnTo>
                    <a:lnTo>
                      <a:pt x="150" y="254"/>
                    </a:lnTo>
                    <a:lnTo>
                      <a:pt x="173" y="273"/>
                    </a:lnTo>
                    <a:lnTo>
                      <a:pt x="189" y="262"/>
                    </a:lnTo>
                    <a:lnTo>
                      <a:pt x="209" y="254"/>
                    </a:lnTo>
                    <a:lnTo>
                      <a:pt x="232" y="246"/>
                    </a:lnTo>
                    <a:lnTo>
                      <a:pt x="258" y="243"/>
                    </a:lnTo>
                    <a:lnTo>
                      <a:pt x="284" y="246"/>
                    </a:lnTo>
                    <a:lnTo>
                      <a:pt x="307" y="254"/>
                    </a:lnTo>
                    <a:lnTo>
                      <a:pt x="325" y="262"/>
                    </a:lnTo>
                    <a:lnTo>
                      <a:pt x="341" y="273"/>
                    </a:lnTo>
                    <a:lnTo>
                      <a:pt x="365" y="254"/>
                    </a:lnTo>
                    <a:lnTo>
                      <a:pt x="388" y="242"/>
                    </a:lnTo>
                    <a:lnTo>
                      <a:pt x="411" y="237"/>
                    </a:lnTo>
                    <a:lnTo>
                      <a:pt x="433" y="237"/>
                    </a:lnTo>
                    <a:lnTo>
                      <a:pt x="451" y="240"/>
                    </a:lnTo>
                    <a:lnTo>
                      <a:pt x="466" y="243"/>
                    </a:lnTo>
                    <a:lnTo>
                      <a:pt x="451" y="207"/>
                    </a:lnTo>
                    <a:lnTo>
                      <a:pt x="430" y="173"/>
                    </a:lnTo>
                    <a:lnTo>
                      <a:pt x="403" y="145"/>
                    </a:lnTo>
                    <a:lnTo>
                      <a:pt x="371" y="121"/>
                    </a:lnTo>
                    <a:lnTo>
                      <a:pt x="336" y="104"/>
                    </a:lnTo>
                    <a:lnTo>
                      <a:pt x="299" y="93"/>
                    </a:lnTo>
                    <a:lnTo>
                      <a:pt x="259" y="90"/>
                    </a:lnTo>
                    <a:lnTo>
                      <a:pt x="256" y="90"/>
                    </a:lnTo>
                    <a:close/>
                    <a:moveTo>
                      <a:pt x="253" y="0"/>
                    </a:moveTo>
                    <a:lnTo>
                      <a:pt x="265" y="0"/>
                    </a:lnTo>
                    <a:lnTo>
                      <a:pt x="271" y="0"/>
                    </a:lnTo>
                    <a:lnTo>
                      <a:pt x="275" y="3"/>
                    </a:lnTo>
                    <a:lnTo>
                      <a:pt x="278" y="7"/>
                    </a:lnTo>
                    <a:lnTo>
                      <a:pt x="279" y="12"/>
                    </a:lnTo>
                    <a:lnTo>
                      <a:pt x="279" y="52"/>
                    </a:lnTo>
                    <a:lnTo>
                      <a:pt x="317" y="58"/>
                    </a:lnTo>
                    <a:lnTo>
                      <a:pt x="354" y="69"/>
                    </a:lnTo>
                    <a:lnTo>
                      <a:pt x="388" y="85"/>
                    </a:lnTo>
                    <a:lnTo>
                      <a:pt x="419" y="105"/>
                    </a:lnTo>
                    <a:lnTo>
                      <a:pt x="445" y="130"/>
                    </a:lnTo>
                    <a:lnTo>
                      <a:pt x="466" y="159"/>
                    </a:lnTo>
                    <a:lnTo>
                      <a:pt x="485" y="190"/>
                    </a:lnTo>
                    <a:lnTo>
                      <a:pt x="497" y="219"/>
                    </a:lnTo>
                    <a:lnTo>
                      <a:pt x="506" y="246"/>
                    </a:lnTo>
                    <a:lnTo>
                      <a:pt x="512" y="271"/>
                    </a:lnTo>
                    <a:lnTo>
                      <a:pt x="515" y="291"/>
                    </a:lnTo>
                    <a:lnTo>
                      <a:pt x="515" y="294"/>
                    </a:lnTo>
                    <a:lnTo>
                      <a:pt x="514" y="296"/>
                    </a:lnTo>
                    <a:lnTo>
                      <a:pt x="512" y="299"/>
                    </a:lnTo>
                    <a:lnTo>
                      <a:pt x="509" y="299"/>
                    </a:lnTo>
                    <a:lnTo>
                      <a:pt x="508" y="300"/>
                    </a:lnTo>
                    <a:lnTo>
                      <a:pt x="505" y="299"/>
                    </a:lnTo>
                    <a:lnTo>
                      <a:pt x="488" y="291"/>
                    </a:lnTo>
                    <a:lnTo>
                      <a:pt x="466" y="286"/>
                    </a:lnTo>
                    <a:lnTo>
                      <a:pt x="442" y="282"/>
                    </a:lnTo>
                    <a:lnTo>
                      <a:pt x="414" y="283"/>
                    </a:lnTo>
                    <a:lnTo>
                      <a:pt x="393" y="288"/>
                    </a:lnTo>
                    <a:lnTo>
                      <a:pt x="374" y="299"/>
                    </a:lnTo>
                    <a:lnTo>
                      <a:pt x="359" y="309"/>
                    </a:lnTo>
                    <a:lnTo>
                      <a:pt x="350" y="320"/>
                    </a:lnTo>
                    <a:lnTo>
                      <a:pt x="347" y="322"/>
                    </a:lnTo>
                    <a:lnTo>
                      <a:pt x="344" y="322"/>
                    </a:lnTo>
                    <a:lnTo>
                      <a:pt x="341" y="322"/>
                    </a:lnTo>
                    <a:lnTo>
                      <a:pt x="339" y="320"/>
                    </a:lnTo>
                    <a:lnTo>
                      <a:pt x="330" y="311"/>
                    </a:lnTo>
                    <a:lnTo>
                      <a:pt x="327" y="309"/>
                    </a:lnTo>
                    <a:lnTo>
                      <a:pt x="321" y="305"/>
                    </a:lnTo>
                    <a:lnTo>
                      <a:pt x="310" y="297"/>
                    </a:lnTo>
                    <a:lnTo>
                      <a:pt x="296" y="291"/>
                    </a:lnTo>
                    <a:lnTo>
                      <a:pt x="279" y="285"/>
                    </a:lnTo>
                    <a:lnTo>
                      <a:pt x="279" y="455"/>
                    </a:lnTo>
                    <a:lnTo>
                      <a:pt x="275" y="477"/>
                    </a:lnTo>
                    <a:lnTo>
                      <a:pt x="265" y="496"/>
                    </a:lnTo>
                    <a:lnTo>
                      <a:pt x="250" y="512"/>
                    </a:lnTo>
                    <a:lnTo>
                      <a:pt x="232" y="521"/>
                    </a:lnTo>
                    <a:lnTo>
                      <a:pt x="209" y="524"/>
                    </a:lnTo>
                    <a:lnTo>
                      <a:pt x="187" y="521"/>
                    </a:lnTo>
                    <a:lnTo>
                      <a:pt x="167" y="512"/>
                    </a:lnTo>
                    <a:lnTo>
                      <a:pt x="153" y="496"/>
                    </a:lnTo>
                    <a:lnTo>
                      <a:pt x="143" y="477"/>
                    </a:lnTo>
                    <a:lnTo>
                      <a:pt x="139" y="455"/>
                    </a:lnTo>
                    <a:lnTo>
                      <a:pt x="139" y="444"/>
                    </a:lnTo>
                    <a:lnTo>
                      <a:pt x="139" y="438"/>
                    </a:lnTo>
                    <a:lnTo>
                      <a:pt x="143" y="435"/>
                    </a:lnTo>
                    <a:lnTo>
                      <a:pt x="147" y="432"/>
                    </a:lnTo>
                    <a:lnTo>
                      <a:pt x="152" y="431"/>
                    </a:lnTo>
                    <a:lnTo>
                      <a:pt x="164" y="431"/>
                    </a:lnTo>
                    <a:lnTo>
                      <a:pt x="170" y="432"/>
                    </a:lnTo>
                    <a:lnTo>
                      <a:pt x="173" y="435"/>
                    </a:lnTo>
                    <a:lnTo>
                      <a:pt x="176" y="438"/>
                    </a:lnTo>
                    <a:lnTo>
                      <a:pt x="178" y="444"/>
                    </a:lnTo>
                    <a:lnTo>
                      <a:pt x="178" y="455"/>
                    </a:lnTo>
                    <a:lnTo>
                      <a:pt x="181" y="470"/>
                    </a:lnTo>
                    <a:lnTo>
                      <a:pt x="193" y="483"/>
                    </a:lnTo>
                    <a:lnTo>
                      <a:pt x="209" y="487"/>
                    </a:lnTo>
                    <a:lnTo>
                      <a:pt x="225" y="483"/>
                    </a:lnTo>
                    <a:lnTo>
                      <a:pt x="236" y="470"/>
                    </a:lnTo>
                    <a:lnTo>
                      <a:pt x="241" y="455"/>
                    </a:lnTo>
                    <a:lnTo>
                      <a:pt x="241" y="283"/>
                    </a:lnTo>
                    <a:lnTo>
                      <a:pt x="222" y="289"/>
                    </a:lnTo>
                    <a:lnTo>
                      <a:pt x="209" y="296"/>
                    </a:lnTo>
                    <a:lnTo>
                      <a:pt x="196" y="303"/>
                    </a:lnTo>
                    <a:lnTo>
                      <a:pt x="189" y="308"/>
                    </a:lnTo>
                    <a:lnTo>
                      <a:pt x="186" y="311"/>
                    </a:lnTo>
                    <a:lnTo>
                      <a:pt x="176" y="320"/>
                    </a:lnTo>
                    <a:lnTo>
                      <a:pt x="173" y="322"/>
                    </a:lnTo>
                    <a:lnTo>
                      <a:pt x="170" y="322"/>
                    </a:lnTo>
                    <a:lnTo>
                      <a:pt x="167" y="322"/>
                    </a:lnTo>
                    <a:lnTo>
                      <a:pt x="166" y="320"/>
                    </a:lnTo>
                    <a:lnTo>
                      <a:pt x="155" y="309"/>
                    </a:lnTo>
                    <a:lnTo>
                      <a:pt x="141" y="299"/>
                    </a:lnTo>
                    <a:lnTo>
                      <a:pt x="123" y="288"/>
                    </a:lnTo>
                    <a:lnTo>
                      <a:pt x="100" y="283"/>
                    </a:lnTo>
                    <a:lnTo>
                      <a:pt x="72" y="282"/>
                    </a:lnTo>
                    <a:lnTo>
                      <a:pt x="49" y="286"/>
                    </a:lnTo>
                    <a:lnTo>
                      <a:pt x="27" y="291"/>
                    </a:lnTo>
                    <a:lnTo>
                      <a:pt x="11" y="299"/>
                    </a:lnTo>
                    <a:lnTo>
                      <a:pt x="8" y="300"/>
                    </a:lnTo>
                    <a:lnTo>
                      <a:pt x="4" y="299"/>
                    </a:lnTo>
                    <a:lnTo>
                      <a:pt x="3" y="299"/>
                    </a:lnTo>
                    <a:lnTo>
                      <a:pt x="0" y="296"/>
                    </a:lnTo>
                    <a:lnTo>
                      <a:pt x="0" y="294"/>
                    </a:lnTo>
                    <a:lnTo>
                      <a:pt x="0" y="291"/>
                    </a:lnTo>
                    <a:lnTo>
                      <a:pt x="3" y="271"/>
                    </a:lnTo>
                    <a:lnTo>
                      <a:pt x="9" y="246"/>
                    </a:lnTo>
                    <a:lnTo>
                      <a:pt x="18" y="219"/>
                    </a:lnTo>
                    <a:lnTo>
                      <a:pt x="31" y="190"/>
                    </a:lnTo>
                    <a:lnTo>
                      <a:pt x="47" y="159"/>
                    </a:lnTo>
                    <a:lnTo>
                      <a:pt x="70" y="130"/>
                    </a:lnTo>
                    <a:lnTo>
                      <a:pt x="97" y="104"/>
                    </a:lnTo>
                    <a:lnTo>
                      <a:pt x="129" y="84"/>
                    </a:lnTo>
                    <a:lnTo>
                      <a:pt x="163" y="69"/>
                    </a:lnTo>
                    <a:lnTo>
                      <a:pt x="201" y="58"/>
                    </a:lnTo>
                    <a:lnTo>
                      <a:pt x="241" y="52"/>
                    </a:lnTo>
                    <a:lnTo>
                      <a:pt x="241" y="12"/>
                    </a:lnTo>
                    <a:lnTo>
                      <a:pt x="242" y="7"/>
                    </a:lnTo>
                    <a:lnTo>
                      <a:pt x="244" y="3"/>
                    </a:lnTo>
                    <a:lnTo>
                      <a:pt x="248" y="0"/>
                    </a:lnTo>
                    <a:lnTo>
                      <a:pt x="253" y="0"/>
                    </a:lnTo>
                    <a:close/>
                  </a:path>
                </a:pathLst>
              </a:custGeom>
              <a:solidFill>
                <a:srgbClr val="FFFFFF"/>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grpSp>
        <p:sp>
          <p:nvSpPr>
            <p:cNvPr id="11" name="ZoneTexte 10"/>
            <p:cNvSpPr txBox="1"/>
            <p:nvPr/>
          </p:nvSpPr>
          <p:spPr>
            <a:xfrm>
              <a:off x="4421926" y="1427351"/>
              <a:ext cx="2642361" cy="984886"/>
            </a:xfrm>
            <a:prstGeom prst="rect">
              <a:avLst/>
            </a:prstGeom>
            <a:noFill/>
          </p:spPr>
          <p:txBody>
            <a:bodyPr wrap="square" rtlCol="0">
              <a:spAutoFit/>
            </a:bodyPr>
            <a:lstStyle/>
            <a:p>
              <a:r>
                <a:rPr lang="en-GB" sz="1500" b="1" dirty="0"/>
                <a:t>INSURANCE, </a:t>
              </a:r>
              <a:r>
                <a:rPr lang="en-GB" sz="1500" b="1" i="1" dirty="0"/>
                <a:t>HEALTH, SOCIAL</a:t>
              </a:r>
            </a:p>
          </p:txBody>
        </p:sp>
      </p:grpSp>
      <p:grpSp>
        <p:nvGrpSpPr>
          <p:cNvPr id="15" name="Groupe 13"/>
          <p:cNvGrpSpPr/>
          <p:nvPr/>
        </p:nvGrpSpPr>
        <p:grpSpPr>
          <a:xfrm>
            <a:off x="1763688" y="1269480"/>
            <a:ext cx="1466619" cy="435430"/>
            <a:chOff x="6808838" y="1343502"/>
            <a:chExt cx="2607322" cy="774097"/>
          </a:xfrm>
        </p:grpSpPr>
        <p:grpSp>
          <p:nvGrpSpPr>
            <p:cNvPr id="18" name="Groupe 14"/>
            <p:cNvGrpSpPr>
              <a:grpSpLocks noChangeAspect="1"/>
            </p:cNvGrpSpPr>
            <p:nvPr/>
          </p:nvGrpSpPr>
          <p:grpSpPr>
            <a:xfrm>
              <a:off x="6808838" y="1343502"/>
              <a:ext cx="854107" cy="774097"/>
              <a:chOff x="3906838" y="2658120"/>
              <a:chExt cx="1355725" cy="1228725"/>
            </a:xfrm>
          </p:grpSpPr>
          <p:sp>
            <p:nvSpPr>
              <p:cNvPr id="17" name="Freeform 13"/>
              <p:cNvSpPr>
                <a:spLocks/>
              </p:cNvSpPr>
              <p:nvPr/>
            </p:nvSpPr>
            <p:spPr bwMode="auto">
              <a:xfrm>
                <a:off x="3906838" y="2658120"/>
                <a:ext cx="1355725" cy="1228725"/>
              </a:xfrm>
              <a:custGeom>
                <a:avLst/>
                <a:gdLst>
                  <a:gd name="T0" fmla="*/ 428 w 854"/>
                  <a:gd name="T1" fmla="*/ 0 h 774"/>
                  <a:gd name="T2" fmla="*/ 491 w 854"/>
                  <a:gd name="T3" fmla="*/ 4 h 774"/>
                  <a:gd name="T4" fmla="*/ 550 w 854"/>
                  <a:gd name="T5" fmla="*/ 12 h 774"/>
                  <a:gd name="T6" fmla="*/ 604 w 854"/>
                  <a:gd name="T7" fmla="*/ 27 h 774"/>
                  <a:gd name="T8" fmla="*/ 654 w 854"/>
                  <a:gd name="T9" fmla="*/ 48 h 774"/>
                  <a:gd name="T10" fmla="*/ 698 w 854"/>
                  <a:gd name="T11" fmla="*/ 74 h 774"/>
                  <a:gd name="T12" fmla="*/ 739 w 854"/>
                  <a:gd name="T13" fmla="*/ 109 h 774"/>
                  <a:gd name="T14" fmla="*/ 774 w 854"/>
                  <a:gd name="T15" fmla="*/ 147 h 774"/>
                  <a:gd name="T16" fmla="*/ 803 w 854"/>
                  <a:gd name="T17" fmla="*/ 188 h 774"/>
                  <a:gd name="T18" fmla="*/ 825 w 854"/>
                  <a:gd name="T19" fmla="*/ 232 h 774"/>
                  <a:gd name="T20" fmla="*/ 841 w 854"/>
                  <a:gd name="T21" fmla="*/ 280 h 774"/>
                  <a:gd name="T22" fmla="*/ 851 w 854"/>
                  <a:gd name="T23" fmla="*/ 333 h 774"/>
                  <a:gd name="T24" fmla="*/ 854 w 854"/>
                  <a:gd name="T25" fmla="*/ 387 h 774"/>
                  <a:gd name="T26" fmla="*/ 851 w 854"/>
                  <a:gd name="T27" fmla="*/ 443 h 774"/>
                  <a:gd name="T28" fmla="*/ 841 w 854"/>
                  <a:gd name="T29" fmla="*/ 494 h 774"/>
                  <a:gd name="T30" fmla="*/ 825 w 854"/>
                  <a:gd name="T31" fmla="*/ 543 h 774"/>
                  <a:gd name="T32" fmla="*/ 802 w 854"/>
                  <a:gd name="T33" fmla="*/ 588 h 774"/>
                  <a:gd name="T34" fmla="*/ 774 w 854"/>
                  <a:gd name="T35" fmla="*/ 629 h 774"/>
                  <a:gd name="T36" fmla="*/ 737 w 854"/>
                  <a:gd name="T37" fmla="*/ 667 h 774"/>
                  <a:gd name="T38" fmla="*/ 696 w 854"/>
                  <a:gd name="T39" fmla="*/ 700 h 774"/>
                  <a:gd name="T40" fmla="*/ 650 w 854"/>
                  <a:gd name="T41" fmla="*/ 726 h 774"/>
                  <a:gd name="T42" fmla="*/ 601 w 854"/>
                  <a:gd name="T43" fmla="*/ 747 h 774"/>
                  <a:gd name="T44" fmla="*/ 547 w 854"/>
                  <a:gd name="T45" fmla="*/ 762 h 774"/>
                  <a:gd name="T46" fmla="*/ 489 w 854"/>
                  <a:gd name="T47" fmla="*/ 770 h 774"/>
                  <a:gd name="T48" fmla="*/ 425 w 854"/>
                  <a:gd name="T49" fmla="*/ 774 h 774"/>
                  <a:gd name="T50" fmla="*/ 362 w 854"/>
                  <a:gd name="T51" fmla="*/ 770 h 774"/>
                  <a:gd name="T52" fmla="*/ 305 w 854"/>
                  <a:gd name="T53" fmla="*/ 762 h 774"/>
                  <a:gd name="T54" fmla="*/ 250 w 854"/>
                  <a:gd name="T55" fmla="*/ 747 h 774"/>
                  <a:gd name="T56" fmla="*/ 201 w 854"/>
                  <a:gd name="T57" fmla="*/ 726 h 774"/>
                  <a:gd name="T58" fmla="*/ 155 w 854"/>
                  <a:gd name="T59" fmla="*/ 700 h 774"/>
                  <a:gd name="T60" fmla="*/ 115 w 854"/>
                  <a:gd name="T61" fmla="*/ 667 h 774"/>
                  <a:gd name="T62" fmla="*/ 79 w 854"/>
                  <a:gd name="T63" fmla="*/ 629 h 774"/>
                  <a:gd name="T64" fmla="*/ 51 w 854"/>
                  <a:gd name="T65" fmla="*/ 588 h 774"/>
                  <a:gd name="T66" fmla="*/ 28 w 854"/>
                  <a:gd name="T67" fmla="*/ 543 h 774"/>
                  <a:gd name="T68" fmla="*/ 13 w 854"/>
                  <a:gd name="T69" fmla="*/ 494 h 774"/>
                  <a:gd name="T70" fmla="*/ 3 w 854"/>
                  <a:gd name="T71" fmla="*/ 443 h 774"/>
                  <a:gd name="T72" fmla="*/ 0 w 854"/>
                  <a:gd name="T73" fmla="*/ 387 h 774"/>
                  <a:gd name="T74" fmla="*/ 3 w 854"/>
                  <a:gd name="T75" fmla="*/ 333 h 774"/>
                  <a:gd name="T76" fmla="*/ 13 w 854"/>
                  <a:gd name="T77" fmla="*/ 280 h 774"/>
                  <a:gd name="T78" fmla="*/ 30 w 854"/>
                  <a:gd name="T79" fmla="*/ 232 h 774"/>
                  <a:gd name="T80" fmla="*/ 51 w 854"/>
                  <a:gd name="T81" fmla="*/ 188 h 774"/>
                  <a:gd name="T82" fmla="*/ 81 w 854"/>
                  <a:gd name="T83" fmla="*/ 147 h 774"/>
                  <a:gd name="T84" fmla="*/ 117 w 854"/>
                  <a:gd name="T85" fmla="*/ 109 h 774"/>
                  <a:gd name="T86" fmla="*/ 158 w 854"/>
                  <a:gd name="T87" fmla="*/ 74 h 774"/>
                  <a:gd name="T88" fmla="*/ 203 w 854"/>
                  <a:gd name="T89" fmla="*/ 48 h 774"/>
                  <a:gd name="T90" fmla="*/ 254 w 854"/>
                  <a:gd name="T91" fmla="*/ 27 h 774"/>
                  <a:gd name="T92" fmla="*/ 306 w 854"/>
                  <a:gd name="T93" fmla="*/ 12 h 774"/>
                  <a:gd name="T94" fmla="*/ 366 w 854"/>
                  <a:gd name="T95" fmla="*/ 4 h 774"/>
                  <a:gd name="T96" fmla="*/ 428 w 854"/>
                  <a:gd name="T97"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4" h="774">
                    <a:moveTo>
                      <a:pt x="428" y="0"/>
                    </a:moveTo>
                    <a:lnTo>
                      <a:pt x="491" y="4"/>
                    </a:lnTo>
                    <a:lnTo>
                      <a:pt x="550" y="12"/>
                    </a:lnTo>
                    <a:lnTo>
                      <a:pt x="604" y="27"/>
                    </a:lnTo>
                    <a:lnTo>
                      <a:pt x="654" y="48"/>
                    </a:lnTo>
                    <a:lnTo>
                      <a:pt x="698" y="74"/>
                    </a:lnTo>
                    <a:lnTo>
                      <a:pt x="739" y="109"/>
                    </a:lnTo>
                    <a:lnTo>
                      <a:pt x="774" y="147"/>
                    </a:lnTo>
                    <a:lnTo>
                      <a:pt x="803" y="188"/>
                    </a:lnTo>
                    <a:lnTo>
                      <a:pt x="825" y="232"/>
                    </a:lnTo>
                    <a:lnTo>
                      <a:pt x="841" y="280"/>
                    </a:lnTo>
                    <a:lnTo>
                      <a:pt x="851" y="333"/>
                    </a:lnTo>
                    <a:lnTo>
                      <a:pt x="854" y="387"/>
                    </a:lnTo>
                    <a:lnTo>
                      <a:pt x="851" y="443"/>
                    </a:lnTo>
                    <a:lnTo>
                      <a:pt x="841" y="494"/>
                    </a:lnTo>
                    <a:lnTo>
                      <a:pt x="825" y="543"/>
                    </a:lnTo>
                    <a:lnTo>
                      <a:pt x="802" y="588"/>
                    </a:lnTo>
                    <a:lnTo>
                      <a:pt x="774" y="629"/>
                    </a:lnTo>
                    <a:lnTo>
                      <a:pt x="737" y="667"/>
                    </a:lnTo>
                    <a:lnTo>
                      <a:pt x="696" y="700"/>
                    </a:lnTo>
                    <a:lnTo>
                      <a:pt x="650" y="726"/>
                    </a:lnTo>
                    <a:lnTo>
                      <a:pt x="601" y="747"/>
                    </a:lnTo>
                    <a:lnTo>
                      <a:pt x="547" y="762"/>
                    </a:lnTo>
                    <a:lnTo>
                      <a:pt x="489" y="770"/>
                    </a:lnTo>
                    <a:lnTo>
                      <a:pt x="425" y="774"/>
                    </a:lnTo>
                    <a:lnTo>
                      <a:pt x="362" y="770"/>
                    </a:lnTo>
                    <a:lnTo>
                      <a:pt x="305" y="762"/>
                    </a:lnTo>
                    <a:lnTo>
                      <a:pt x="250" y="747"/>
                    </a:lnTo>
                    <a:lnTo>
                      <a:pt x="201" y="726"/>
                    </a:lnTo>
                    <a:lnTo>
                      <a:pt x="155" y="700"/>
                    </a:lnTo>
                    <a:lnTo>
                      <a:pt x="115" y="667"/>
                    </a:lnTo>
                    <a:lnTo>
                      <a:pt x="79" y="629"/>
                    </a:lnTo>
                    <a:lnTo>
                      <a:pt x="51" y="588"/>
                    </a:lnTo>
                    <a:lnTo>
                      <a:pt x="28" y="543"/>
                    </a:lnTo>
                    <a:lnTo>
                      <a:pt x="13" y="494"/>
                    </a:lnTo>
                    <a:lnTo>
                      <a:pt x="3" y="443"/>
                    </a:lnTo>
                    <a:lnTo>
                      <a:pt x="0" y="387"/>
                    </a:lnTo>
                    <a:lnTo>
                      <a:pt x="3" y="333"/>
                    </a:lnTo>
                    <a:lnTo>
                      <a:pt x="13" y="280"/>
                    </a:lnTo>
                    <a:lnTo>
                      <a:pt x="30" y="232"/>
                    </a:lnTo>
                    <a:lnTo>
                      <a:pt x="51" y="188"/>
                    </a:lnTo>
                    <a:lnTo>
                      <a:pt x="81" y="147"/>
                    </a:lnTo>
                    <a:lnTo>
                      <a:pt x="117" y="109"/>
                    </a:lnTo>
                    <a:lnTo>
                      <a:pt x="158" y="74"/>
                    </a:lnTo>
                    <a:lnTo>
                      <a:pt x="203" y="48"/>
                    </a:lnTo>
                    <a:lnTo>
                      <a:pt x="254" y="27"/>
                    </a:lnTo>
                    <a:lnTo>
                      <a:pt x="306" y="12"/>
                    </a:lnTo>
                    <a:lnTo>
                      <a:pt x="366" y="4"/>
                    </a:lnTo>
                    <a:lnTo>
                      <a:pt x="428" y="0"/>
                    </a:lnTo>
                    <a:close/>
                  </a:path>
                </a:pathLst>
              </a:custGeom>
              <a:solidFill>
                <a:schemeClr val="accent1"/>
              </a:solidFill>
              <a:ln w="0">
                <a:solidFill>
                  <a:srgbClr val="FFFFFF"/>
                </a:solid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grpSp>
            <p:nvGrpSpPr>
              <p:cNvPr id="22" name="Groupe 17"/>
              <p:cNvGrpSpPr/>
              <p:nvPr/>
            </p:nvGrpSpPr>
            <p:grpSpPr>
              <a:xfrm>
                <a:off x="4212754" y="3016720"/>
                <a:ext cx="760413" cy="569913"/>
                <a:chOff x="4246563" y="3887788"/>
                <a:chExt cx="760413" cy="569913"/>
              </a:xfrm>
              <a:solidFill>
                <a:srgbClr val="FFFFFF"/>
              </a:solidFill>
            </p:grpSpPr>
            <p:sp>
              <p:nvSpPr>
                <p:cNvPr id="19" name="Freeform 94"/>
                <p:cNvSpPr>
                  <a:spLocks noEditPoints="1"/>
                </p:cNvSpPr>
                <p:nvPr/>
              </p:nvSpPr>
              <p:spPr bwMode="auto">
                <a:xfrm>
                  <a:off x="4246563" y="3887788"/>
                  <a:ext cx="760413" cy="569913"/>
                </a:xfrm>
                <a:custGeom>
                  <a:avLst/>
                  <a:gdLst>
                    <a:gd name="T0" fmla="*/ 31 w 479"/>
                    <a:gd name="T1" fmla="*/ 149 h 359"/>
                    <a:gd name="T2" fmla="*/ 31 w 479"/>
                    <a:gd name="T3" fmla="*/ 328 h 359"/>
                    <a:gd name="T4" fmla="*/ 450 w 479"/>
                    <a:gd name="T5" fmla="*/ 328 h 359"/>
                    <a:gd name="T6" fmla="*/ 450 w 479"/>
                    <a:gd name="T7" fmla="*/ 149 h 359"/>
                    <a:gd name="T8" fmla="*/ 31 w 479"/>
                    <a:gd name="T9" fmla="*/ 149 h 359"/>
                    <a:gd name="T10" fmla="*/ 31 w 479"/>
                    <a:gd name="T11" fmla="*/ 29 h 359"/>
                    <a:gd name="T12" fmla="*/ 31 w 479"/>
                    <a:gd name="T13" fmla="*/ 91 h 359"/>
                    <a:gd name="T14" fmla="*/ 450 w 479"/>
                    <a:gd name="T15" fmla="*/ 91 h 359"/>
                    <a:gd name="T16" fmla="*/ 450 w 479"/>
                    <a:gd name="T17" fmla="*/ 29 h 359"/>
                    <a:gd name="T18" fmla="*/ 31 w 479"/>
                    <a:gd name="T19" fmla="*/ 29 h 359"/>
                    <a:gd name="T20" fmla="*/ 31 w 479"/>
                    <a:gd name="T21" fmla="*/ 0 h 359"/>
                    <a:gd name="T22" fmla="*/ 450 w 479"/>
                    <a:gd name="T23" fmla="*/ 0 h 359"/>
                    <a:gd name="T24" fmla="*/ 465 w 479"/>
                    <a:gd name="T25" fmla="*/ 3 h 359"/>
                    <a:gd name="T26" fmla="*/ 476 w 479"/>
                    <a:gd name="T27" fmla="*/ 14 h 359"/>
                    <a:gd name="T28" fmla="*/ 479 w 479"/>
                    <a:gd name="T29" fmla="*/ 29 h 359"/>
                    <a:gd name="T30" fmla="*/ 479 w 479"/>
                    <a:gd name="T31" fmla="*/ 328 h 359"/>
                    <a:gd name="T32" fmla="*/ 476 w 479"/>
                    <a:gd name="T33" fmla="*/ 344 h 359"/>
                    <a:gd name="T34" fmla="*/ 465 w 479"/>
                    <a:gd name="T35" fmla="*/ 354 h 359"/>
                    <a:gd name="T36" fmla="*/ 450 w 479"/>
                    <a:gd name="T37" fmla="*/ 359 h 359"/>
                    <a:gd name="T38" fmla="*/ 31 w 479"/>
                    <a:gd name="T39" fmla="*/ 359 h 359"/>
                    <a:gd name="T40" fmla="*/ 16 w 479"/>
                    <a:gd name="T41" fmla="*/ 354 h 359"/>
                    <a:gd name="T42" fmla="*/ 5 w 479"/>
                    <a:gd name="T43" fmla="*/ 344 h 359"/>
                    <a:gd name="T44" fmla="*/ 0 w 479"/>
                    <a:gd name="T45" fmla="*/ 328 h 359"/>
                    <a:gd name="T46" fmla="*/ 0 w 479"/>
                    <a:gd name="T47" fmla="*/ 29 h 359"/>
                    <a:gd name="T48" fmla="*/ 5 w 479"/>
                    <a:gd name="T49" fmla="*/ 14 h 359"/>
                    <a:gd name="T50" fmla="*/ 16 w 479"/>
                    <a:gd name="T51" fmla="*/ 3 h 359"/>
                    <a:gd name="T52" fmla="*/ 31 w 479"/>
                    <a:gd name="T53"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9" h="359">
                      <a:moveTo>
                        <a:pt x="31" y="149"/>
                      </a:moveTo>
                      <a:lnTo>
                        <a:pt x="31" y="328"/>
                      </a:lnTo>
                      <a:lnTo>
                        <a:pt x="450" y="328"/>
                      </a:lnTo>
                      <a:lnTo>
                        <a:pt x="450" y="149"/>
                      </a:lnTo>
                      <a:lnTo>
                        <a:pt x="31" y="149"/>
                      </a:lnTo>
                      <a:close/>
                      <a:moveTo>
                        <a:pt x="31" y="29"/>
                      </a:moveTo>
                      <a:lnTo>
                        <a:pt x="31" y="91"/>
                      </a:lnTo>
                      <a:lnTo>
                        <a:pt x="450" y="91"/>
                      </a:lnTo>
                      <a:lnTo>
                        <a:pt x="450" y="29"/>
                      </a:lnTo>
                      <a:lnTo>
                        <a:pt x="31" y="29"/>
                      </a:lnTo>
                      <a:close/>
                      <a:moveTo>
                        <a:pt x="31" y="0"/>
                      </a:moveTo>
                      <a:lnTo>
                        <a:pt x="450" y="0"/>
                      </a:lnTo>
                      <a:lnTo>
                        <a:pt x="465" y="3"/>
                      </a:lnTo>
                      <a:lnTo>
                        <a:pt x="476" y="14"/>
                      </a:lnTo>
                      <a:lnTo>
                        <a:pt x="479" y="29"/>
                      </a:lnTo>
                      <a:lnTo>
                        <a:pt x="479" y="328"/>
                      </a:lnTo>
                      <a:lnTo>
                        <a:pt x="476" y="344"/>
                      </a:lnTo>
                      <a:lnTo>
                        <a:pt x="465" y="354"/>
                      </a:lnTo>
                      <a:lnTo>
                        <a:pt x="450" y="359"/>
                      </a:lnTo>
                      <a:lnTo>
                        <a:pt x="31" y="359"/>
                      </a:lnTo>
                      <a:lnTo>
                        <a:pt x="16" y="354"/>
                      </a:lnTo>
                      <a:lnTo>
                        <a:pt x="5" y="344"/>
                      </a:lnTo>
                      <a:lnTo>
                        <a:pt x="0" y="328"/>
                      </a:lnTo>
                      <a:lnTo>
                        <a:pt x="0" y="29"/>
                      </a:lnTo>
                      <a:lnTo>
                        <a:pt x="5" y="14"/>
                      </a:lnTo>
                      <a:lnTo>
                        <a:pt x="16" y="3"/>
                      </a:lnTo>
                      <a:lnTo>
                        <a:pt x="31"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20" name="Freeform 95"/>
                <p:cNvSpPr>
                  <a:spLocks noEditPoints="1"/>
                </p:cNvSpPr>
                <p:nvPr/>
              </p:nvSpPr>
              <p:spPr bwMode="auto">
                <a:xfrm>
                  <a:off x="4578351" y="4151313"/>
                  <a:ext cx="223838" cy="225425"/>
                </a:xfrm>
                <a:custGeom>
                  <a:avLst/>
                  <a:gdLst>
                    <a:gd name="T0" fmla="*/ 71 w 141"/>
                    <a:gd name="T1" fmla="*/ 20 h 142"/>
                    <a:gd name="T2" fmla="*/ 51 w 141"/>
                    <a:gd name="T3" fmla="*/ 24 h 142"/>
                    <a:gd name="T4" fmla="*/ 35 w 141"/>
                    <a:gd name="T5" fmla="*/ 35 h 142"/>
                    <a:gd name="T6" fmla="*/ 25 w 141"/>
                    <a:gd name="T7" fmla="*/ 52 h 142"/>
                    <a:gd name="T8" fmla="*/ 20 w 141"/>
                    <a:gd name="T9" fmla="*/ 70 h 142"/>
                    <a:gd name="T10" fmla="*/ 25 w 141"/>
                    <a:gd name="T11" fmla="*/ 90 h 142"/>
                    <a:gd name="T12" fmla="*/ 35 w 141"/>
                    <a:gd name="T13" fmla="*/ 107 h 142"/>
                    <a:gd name="T14" fmla="*/ 51 w 141"/>
                    <a:gd name="T15" fmla="*/ 118 h 142"/>
                    <a:gd name="T16" fmla="*/ 71 w 141"/>
                    <a:gd name="T17" fmla="*/ 122 h 142"/>
                    <a:gd name="T18" fmla="*/ 91 w 141"/>
                    <a:gd name="T19" fmla="*/ 118 h 142"/>
                    <a:gd name="T20" fmla="*/ 106 w 141"/>
                    <a:gd name="T21" fmla="*/ 107 h 142"/>
                    <a:gd name="T22" fmla="*/ 117 w 141"/>
                    <a:gd name="T23" fmla="*/ 90 h 142"/>
                    <a:gd name="T24" fmla="*/ 121 w 141"/>
                    <a:gd name="T25" fmla="*/ 70 h 142"/>
                    <a:gd name="T26" fmla="*/ 117 w 141"/>
                    <a:gd name="T27" fmla="*/ 52 h 142"/>
                    <a:gd name="T28" fmla="*/ 106 w 141"/>
                    <a:gd name="T29" fmla="*/ 35 h 142"/>
                    <a:gd name="T30" fmla="*/ 91 w 141"/>
                    <a:gd name="T31" fmla="*/ 24 h 142"/>
                    <a:gd name="T32" fmla="*/ 71 w 141"/>
                    <a:gd name="T33" fmla="*/ 20 h 142"/>
                    <a:gd name="T34" fmla="*/ 71 w 141"/>
                    <a:gd name="T35" fmla="*/ 0 h 142"/>
                    <a:gd name="T36" fmla="*/ 94 w 141"/>
                    <a:gd name="T37" fmla="*/ 4 h 142"/>
                    <a:gd name="T38" fmla="*/ 112 w 141"/>
                    <a:gd name="T39" fmla="*/ 14 h 142"/>
                    <a:gd name="T40" fmla="*/ 127 w 141"/>
                    <a:gd name="T41" fmla="*/ 29 h 142"/>
                    <a:gd name="T42" fmla="*/ 138 w 141"/>
                    <a:gd name="T43" fmla="*/ 49 h 142"/>
                    <a:gd name="T44" fmla="*/ 141 w 141"/>
                    <a:gd name="T45" fmla="*/ 70 h 142"/>
                    <a:gd name="T46" fmla="*/ 138 w 141"/>
                    <a:gd name="T47" fmla="*/ 93 h 142"/>
                    <a:gd name="T48" fmla="*/ 127 w 141"/>
                    <a:gd name="T49" fmla="*/ 113 h 142"/>
                    <a:gd name="T50" fmla="*/ 112 w 141"/>
                    <a:gd name="T51" fmla="*/ 129 h 142"/>
                    <a:gd name="T52" fmla="*/ 94 w 141"/>
                    <a:gd name="T53" fmla="*/ 138 h 142"/>
                    <a:gd name="T54" fmla="*/ 71 w 141"/>
                    <a:gd name="T55" fmla="*/ 142 h 142"/>
                    <a:gd name="T56" fmla="*/ 48 w 141"/>
                    <a:gd name="T57" fmla="*/ 138 h 142"/>
                    <a:gd name="T58" fmla="*/ 29 w 141"/>
                    <a:gd name="T59" fmla="*/ 129 h 142"/>
                    <a:gd name="T60" fmla="*/ 14 w 141"/>
                    <a:gd name="T61" fmla="*/ 113 h 142"/>
                    <a:gd name="T62" fmla="*/ 3 w 141"/>
                    <a:gd name="T63" fmla="*/ 93 h 142"/>
                    <a:gd name="T64" fmla="*/ 0 w 141"/>
                    <a:gd name="T65" fmla="*/ 70 h 142"/>
                    <a:gd name="T66" fmla="*/ 3 w 141"/>
                    <a:gd name="T67" fmla="*/ 49 h 142"/>
                    <a:gd name="T68" fmla="*/ 14 w 141"/>
                    <a:gd name="T69" fmla="*/ 29 h 142"/>
                    <a:gd name="T70" fmla="*/ 29 w 141"/>
                    <a:gd name="T71" fmla="*/ 14 h 142"/>
                    <a:gd name="T72" fmla="*/ 48 w 141"/>
                    <a:gd name="T73" fmla="*/ 3 h 142"/>
                    <a:gd name="T74" fmla="*/ 71 w 141"/>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71" y="20"/>
                      </a:moveTo>
                      <a:lnTo>
                        <a:pt x="51" y="24"/>
                      </a:lnTo>
                      <a:lnTo>
                        <a:pt x="35" y="35"/>
                      </a:lnTo>
                      <a:lnTo>
                        <a:pt x="25" y="52"/>
                      </a:lnTo>
                      <a:lnTo>
                        <a:pt x="20" y="70"/>
                      </a:lnTo>
                      <a:lnTo>
                        <a:pt x="25" y="90"/>
                      </a:lnTo>
                      <a:lnTo>
                        <a:pt x="35" y="107"/>
                      </a:lnTo>
                      <a:lnTo>
                        <a:pt x="51" y="118"/>
                      </a:lnTo>
                      <a:lnTo>
                        <a:pt x="71" y="122"/>
                      </a:lnTo>
                      <a:lnTo>
                        <a:pt x="91" y="118"/>
                      </a:lnTo>
                      <a:lnTo>
                        <a:pt x="106" y="107"/>
                      </a:lnTo>
                      <a:lnTo>
                        <a:pt x="117" y="90"/>
                      </a:lnTo>
                      <a:lnTo>
                        <a:pt x="121" y="70"/>
                      </a:lnTo>
                      <a:lnTo>
                        <a:pt x="117" y="52"/>
                      </a:lnTo>
                      <a:lnTo>
                        <a:pt x="106" y="35"/>
                      </a:lnTo>
                      <a:lnTo>
                        <a:pt x="91" y="24"/>
                      </a:lnTo>
                      <a:lnTo>
                        <a:pt x="71" y="20"/>
                      </a:lnTo>
                      <a:close/>
                      <a:moveTo>
                        <a:pt x="71" y="0"/>
                      </a:moveTo>
                      <a:lnTo>
                        <a:pt x="94" y="4"/>
                      </a:lnTo>
                      <a:lnTo>
                        <a:pt x="112" y="14"/>
                      </a:lnTo>
                      <a:lnTo>
                        <a:pt x="127" y="29"/>
                      </a:lnTo>
                      <a:lnTo>
                        <a:pt x="138" y="49"/>
                      </a:lnTo>
                      <a:lnTo>
                        <a:pt x="141" y="70"/>
                      </a:lnTo>
                      <a:lnTo>
                        <a:pt x="138" y="93"/>
                      </a:lnTo>
                      <a:lnTo>
                        <a:pt x="127" y="113"/>
                      </a:lnTo>
                      <a:lnTo>
                        <a:pt x="112" y="129"/>
                      </a:lnTo>
                      <a:lnTo>
                        <a:pt x="94" y="138"/>
                      </a:lnTo>
                      <a:lnTo>
                        <a:pt x="71" y="142"/>
                      </a:lnTo>
                      <a:lnTo>
                        <a:pt x="48" y="138"/>
                      </a:lnTo>
                      <a:lnTo>
                        <a:pt x="29" y="129"/>
                      </a:lnTo>
                      <a:lnTo>
                        <a:pt x="14" y="113"/>
                      </a:lnTo>
                      <a:lnTo>
                        <a:pt x="3" y="93"/>
                      </a:lnTo>
                      <a:lnTo>
                        <a:pt x="0" y="70"/>
                      </a:lnTo>
                      <a:lnTo>
                        <a:pt x="3" y="49"/>
                      </a:lnTo>
                      <a:lnTo>
                        <a:pt x="14" y="29"/>
                      </a:lnTo>
                      <a:lnTo>
                        <a:pt x="29" y="14"/>
                      </a:lnTo>
                      <a:lnTo>
                        <a:pt x="48" y="3"/>
                      </a:lnTo>
                      <a:lnTo>
                        <a:pt x="71"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21" name="Freeform 96"/>
                <p:cNvSpPr>
                  <a:spLocks noEditPoints="1"/>
                </p:cNvSpPr>
                <p:nvPr/>
              </p:nvSpPr>
              <p:spPr bwMode="auto">
                <a:xfrm>
                  <a:off x="4681538" y="4151313"/>
                  <a:ext cx="225425" cy="225425"/>
                </a:xfrm>
                <a:custGeom>
                  <a:avLst/>
                  <a:gdLst>
                    <a:gd name="T0" fmla="*/ 70 w 142"/>
                    <a:gd name="T1" fmla="*/ 20 h 142"/>
                    <a:gd name="T2" fmla="*/ 50 w 142"/>
                    <a:gd name="T3" fmla="*/ 24 h 142"/>
                    <a:gd name="T4" fmla="*/ 35 w 142"/>
                    <a:gd name="T5" fmla="*/ 35 h 142"/>
                    <a:gd name="T6" fmla="*/ 24 w 142"/>
                    <a:gd name="T7" fmla="*/ 52 h 142"/>
                    <a:gd name="T8" fmla="*/ 19 w 142"/>
                    <a:gd name="T9" fmla="*/ 70 h 142"/>
                    <a:gd name="T10" fmla="*/ 24 w 142"/>
                    <a:gd name="T11" fmla="*/ 90 h 142"/>
                    <a:gd name="T12" fmla="*/ 35 w 142"/>
                    <a:gd name="T13" fmla="*/ 107 h 142"/>
                    <a:gd name="T14" fmla="*/ 50 w 142"/>
                    <a:gd name="T15" fmla="*/ 118 h 142"/>
                    <a:gd name="T16" fmla="*/ 70 w 142"/>
                    <a:gd name="T17" fmla="*/ 122 h 142"/>
                    <a:gd name="T18" fmla="*/ 90 w 142"/>
                    <a:gd name="T19" fmla="*/ 118 h 142"/>
                    <a:gd name="T20" fmla="*/ 107 w 142"/>
                    <a:gd name="T21" fmla="*/ 107 h 142"/>
                    <a:gd name="T22" fmla="*/ 118 w 142"/>
                    <a:gd name="T23" fmla="*/ 90 h 142"/>
                    <a:gd name="T24" fmla="*/ 121 w 142"/>
                    <a:gd name="T25" fmla="*/ 70 h 142"/>
                    <a:gd name="T26" fmla="*/ 118 w 142"/>
                    <a:gd name="T27" fmla="*/ 52 h 142"/>
                    <a:gd name="T28" fmla="*/ 107 w 142"/>
                    <a:gd name="T29" fmla="*/ 35 h 142"/>
                    <a:gd name="T30" fmla="*/ 90 w 142"/>
                    <a:gd name="T31" fmla="*/ 24 h 142"/>
                    <a:gd name="T32" fmla="*/ 70 w 142"/>
                    <a:gd name="T33" fmla="*/ 20 h 142"/>
                    <a:gd name="T34" fmla="*/ 70 w 142"/>
                    <a:gd name="T35" fmla="*/ 0 h 142"/>
                    <a:gd name="T36" fmla="*/ 93 w 142"/>
                    <a:gd name="T37" fmla="*/ 3 h 142"/>
                    <a:gd name="T38" fmla="*/ 113 w 142"/>
                    <a:gd name="T39" fmla="*/ 14 h 142"/>
                    <a:gd name="T40" fmla="*/ 128 w 142"/>
                    <a:gd name="T41" fmla="*/ 29 h 142"/>
                    <a:gd name="T42" fmla="*/ 138 w 142"/>
                    <a:gd name="T43" fmla="*/ 49 h 142"/>
                    <a:gd name="T44" fmla="*/ 142 w 142"/>
                    <a:gd name="T45" fmla="*/ 70 h 142"/>
                    <a:gd name="T46" fmla="*/ 138 w 142"/>
                    <a:gd name="T47" fmla="*/ 93 h 142"/>
                    <a:gd name="T48" fmla="*/ 128 w 142"/>
                    <a:gd name="T49" fmla="*/ 113 h 142"/>
                    <a:gd name="T50" fmla="*/ 113 w 142"/>
                    <a:gd name="T51" fmla="*/ 129 h 142"/>
                    <a:gd name="T52" fmla="*/ 93 w 142"/>
                    <a:gd name="T53" fmla="*/ 138 h 142"/>
                    <a:gd name="T54" fmla="*/ 70 w 142"/>
                    <a:gd name="T55" fmla="*/ 142 h 142"/>
                    <a:gd name="T56" fmla="*/ 49 w 142"/>
                    <a:gd name="T57" fmla="*/ 138 h 142"/>
                    <a:gd name="T58" fmla="*/ 29 w 142"/>
                    <a:gd name="T59" fmla="*/ 129 h 142"/>
                    <a:gd name="T60" fmla="*/ 13 w 142"/>
                    <a:gd name="T61" fmla="*/ 113 h 142"/>
                    <a:gd name="T62" fmla="*/ 3 w 142"/>
                    <a:gd name="T63" fmla="*/ 93 h 142"/>
                    <a:gd name="T64" fmla="*/ 0 w 142"/>
                    <a:gd name="T65" fmla="*/ 70 h 142"/>
                    <a:gd name="T66" fmla="*/ 3 w 142"/>
                    <a:gd name="T67" fmla="*/ 49 h 142"/>
                    <a:gd name="T68" fmla="*/ 13 w 142"/>
                    <a:gd name="T69" fmla="*/ 29 h 142"/>
                    <a:gd name="T70" fmla="*/ 29 w 142"/>
                    <a:gd name="T71" fmla="*/ 14 h 142"/>
                    <a:gd name="T72" fmla="*/ 49 w 142"/>
                    <a:gd name="T73" fmla="*/ 3 h 142"/>
                    <a:gd name="T74" fmla="*/ 70 w 142"/>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2">
                      <a:moveTo>
                        <a:pt x="70" y="20"/>
                      </a:moveTo>
                      <a:lnTo>
                        <a:pt x="50" y="24"/>
                      </a:lnTo>
                      <a:lnTo>
                        <a:pt x="35" y="35"/>
                      </a:lnTo>
                      <a:lnTo>
                        <a:pt x="24" y="52"/>
                      </a:lnTo>
                      <a:lnTo>
                        <a:pt x="19" y="70"/>
                      </a:lnTo>
                      <a:lnTo>
                        <a:pt x="24" y="90"/>
                      </a:lnTo>
                      <a:lnTo>
                        <a:pt x="35" y="107"/>
                      </a:lnTo>
                      <a:lnTo>
                        <a:pt x="50" y="118"/>
                      </a:lnTo>
                      <a:lnTo>
                        <a:pt x="70" y="122"/>
                      </a:lnTo>
                      <a:lnTo>
                        <a:pt x="90" y="118"/>
                      </a:lnTo>
                      <a:lnTo>
                        <a:pt x="107" y="107"/>
                      </a:lnTo>
                      <a:lnTo>
                        <a:pt x="118" y="90"/>
                      </a:lnTo>
                      <a:lnTo>
                        <a:pt x="121" y="70"/>
                      </a:lnTo>
                      <a:lnTo>
                        <a:pt x="118" y="52"/>
                      </a:lnTo>
                      <a:lnTo>
                        <a:pt x="107" y="35"/>
                      </a:lnTo>
                      <a:lnTo>
                        <a:pt x="90" y="24"/>
                      </a:lnTo>
                      <a:lnTo>
                        <a:pt x="70" y="20"/>
                      </a:lnTo>
                      <a:close/>
                      <a:moveTo>
                        <a:pt x="70" y="0"/>
                      </a:moveTo>
                      <a:lnTo>
                        <a:pt x="93" y="3"/>
                      </a:lnTo>
                      <a:lnTo>
                        <a:pt x="113" y="14"/>
                      </a:lnTo>
                      <a:lnTo>
                        <a:pt x="128" y="29"/>
                      </a:lnTo>
                      <a:lnTo>
                        <a:pt x="138" y="49"/>
                      </a:lnTo>
                      <a:lnTo>
                        <a:pt x="142" y="70"/>
                      </a:lnTo>
                      <a:lnTo>
                        <a:pt x="138" y="93"/>
                      </a:lnTo>
                      <a:lnTo>
                        <a:pt x="128" y="113"/>
                      </a:lnTo>
                      <a:lnTo>
                        <a:pt x="113" y="129"/>
                      </a:lnTo>
                      <a:lnTo>
                        <a:pt x="93" y="138"/>
                      </a:lnTo>
                      <a:lnTo>
                        <a:pt x="70" y="142"/>
                      </a:lnTo>
                      <a:lnTo>
                        <a:pt x="49" y="138"/>
                      </a:lnTo>
                      <a:lnTo>
                        <a:pt x="29" y="129"/>
                      </a:lnTo>
                      <a:lnTo>
                        <a:pt x="13" y="113"/>
                      </a:lnTo>
                      <a:lnTo>
                        <a:pt x="3" y="93"/>
                      </a:lnTo>
                      <a:lnTo>
                        <a:pt x="0" y="70"/>
                      </a:lnTo>
                      <a:lnTo>
                        <a:pt x="3" y="49"/>
                      </a:lnTo>
                      <a:lnTo>
                        <a:pt x="13" y="29"/>
                      </a:lnTo>
                      <a:lnTo>
                        <a:pt x="29" y="14"/>
                      </a:lnTo>
                      <a:lnTo>
                        <a:pt x="49" y="3"/>
                      </a:lnTo>
                      <a:lnTo>
                        <a:pt x="70"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grpSp>
        </p:grpSp>
        <p:sp>
          <p:nvSpPr>
            <p:cNvPr id="16" name="ZoneTexte 15"/>
            <p:cNvSpPr txBox="1"/>
            <p:nvPr/>
          </p:nvSpPr>
          <p:spPr>
            <a:xfrm>
              <a:off x="7702191" y="1528462"/>
              <a:ext cx="1713969" cy="574515"/>
            </a:xfrm>
            <a:prstGeom prst="rect">
              <a:avLst/>
            </a:prstGeom>
            <a:noFill/>
          </p:spPr>
          <p:txBody>
            <a:bodyPr wrap="square" rtlCol="0">
              <a:spAutoFit/>
            </a:bodyPr>
            <a:lstStyle/>
            <a:p>
              <a:r>
                <a:rPr lang="en-GB" sz="1500" b="1" dirty="0"/>
                <a:t>BANKING</a:t>
              </a:r>
            </a:p>
          </p:txBody>
        </p:sp>
      </p:grpSp>
      <p:grpSp>
        <p:nvGrpSpPr>
          <p:cNvPr id="23" name="Groupe 21"/>
          <p:cNvGrpSpPr/>
          <p:nvPr/>
        </p:nvGrpSpPr>
        <p:grpSpPr>
          <a:xfrm>
            <a:off x="3993082" y="2568368"/>
            <a:ext cx="1353098" cy="449913"/>
            <a:chOff x="3573768" y="2554565"/>
            <a:chExt cx="2405506" cy="799845"/>
          </a:xfrm>
        </p:grpSpPr>
        <p:grpSp>
          <p:nvGrpSpPr>
            <p:cNvPr id="26" name="Groupe 22"/>
            <p:cNvGrpSpPr>
              <a:grpSpLocks noChangeAspect="1"/>
            </p:cNvGrpSpPr>
            <p:nvPr/>
          </p:nvGrpSpPr>
          <p:grpSpPr>
            <a:xfrm>
              <a:off x="3573768" y="2554565"/>
              <a:ext cx="854107" cy="774097"/>
              <a:chOff x="2082801" y="2658120"/>
              <a:chExt cx="1355725" cy="1228725"/>
            </a:xfrm>
          </p:grpSpPr>
          <p:sp>
            <p:nvSpPr>
              <p:cNvPr id="25" name="Freeform 12"/>
              <p:cNvSpPr>
                <a:spLocks/>
              </p:cNvSpPr>
              <p:nvPr/>
            </p:nvSpPr>
            <p:spPr bwMode="auto">
              <a:xfrm>
                <a:off x="2082801" y="2658120"/>
                <a:ext cx="1355725" cy="1228725"/>
              </a:xfrm>
              <a:custGeom>
                <a:avLst/>
                <a:gdLst>
                  <a:gd name="T0" fmla="*/ 430 w 854"/>
                  <a:gd name="T1" fmla="*/ 0 h 774"/>
                  <a:gd name="T2" fmla="*/ 492 w 854"/>
                  <a:gd name="T3" fmla="*/ 4 h 774"/>
                  <a:gd name="T4" fmla="*/ 550 w 854"/>
                  <a:gd name="T5" fmla="*/ 12 h 774"/>
                  <a:gd name="T6" fmla="*/ 604 w 854"/>
                  <a:gd name="T7" fmla="*/ 27 h 774"/>
                  <a:gd name="T8" fmla="*/ 654 w 854"/>
                  <a:gd name="T9" fmla="*/ 48 h 774"/>
                  <a:gd name="T10" fmla="*/ 700 w 854"/>
                  <a:gd name="T11" fmla="*/ 74 h 774"/>
                  <a:gd name="T12" fmla="*/ 739 w 854"/>
                  <a:gd name="T13" fmla="*/ 109 h 774"/>
                  <a:gd name="T14" fmla="*/ 775 w 854"/>
                  <a:gd name="T15" fmla="*/ 147 h 774"/>
                  <a:gd name="T16" fmla="*/ 803 w 854"/>
                  <a:gd name="T17" fmla="*/ 188 h 774"/>
                  <a:gd name="T18" fmla="*/ 826 w 854"/>
                  <a:gd name="T19" fmla="*/ 232 h 774"/>
                  <a:gd name="T20" fmla="*/ 843 w 854"/>
                  <a:gd name="T21" fmla="*/ 280 h 774"/>
                  <a:gd name="T22" fmla="*/ 851 w 854"/>
                  <a:gd name="T23" fmla="*/ 333 h 774"/>
                  <a:gd name="T24" fmla="*/ 854 w 854"/>
                  <a:gd name="T25" fmla="*/ 387 h 774"/>
                  <a:gd name="T26" fmla="*/ 851 w 854"/>
                  <a:gd name="T27" fmla="*/ 443 h 774"/>
                  <a:gd name="T28" fmla="*/ 841 w 854"/>
                  <a:gd name="T29" fmla="*/ 494 h 774"/>
                  <a:gd name="T30" fmla="*/ 826 w 854"/>
                  <a:gd name="T31" fmla="*/ 543 h 774"/>
                  <a:gd name="T32" fmla="*/ 803 w 854"/>
                  <a:gd name="T33" fmla="*/ 588 h 774"/>
                  <a:gd name="T34" fmla="*/ 774 w 854"/>
                  <a:gd name="T35" fmla="*/ 629 h 774"/>
                  <a:gd name="T36" fmla="*/ 738 w 854"/>
                  <a:gd name="T37" fmla="*/ 667 h 774"/>
                  <a:gd name="T38" fmla="*/ 698 w 854"/>
                  <a:gd name="T39" fmla="*/ 700 h 774"/>
                  <a:gd name="T40" fmla="*/ 652 w 854"/>
                  <a:gd name="T41" fmla="*/ 726 h 774"/>
                  <a:gd name="T42" fmla="*/ 603 w 854"/>
                  <a:gd name="T43" fmla="*/ 747 h 774"/>
                  <a:gd name="T44" fmla="*/ 548 w 854"/>
                  <a:gd name="T45" fmla="*/ 762 h 774"/>
                  <a:gd name="T46" fmla="*/ 489 w 854"/>
                  <a:gd name="T47" fmla="*/ 770 h 774"/>
                  <a:gd name="T48" fmla="*/ 427 w 854"/>
                  <a:gd name="T49" fmla="*/ 774 h 774"/>
                  <a:gd name="T50" fmla="*/ 364 w 854"/>
                  <a:gd name="T51" fmla="*/ 770 h 774"/>
                  <a:gd name="T52" fmla="*/ 305 w 854"/>
                  <a:gd name="T53" fmla="*/ 762 h 774"/>
                  <a:gd name="T54" fmla="*/ 250 w 854"/>
                  <a:gd name="T55" fmla="*/ 747 h 774"/>
                  <a:gd name="T56" fmla="*/ 201 w 854"/>
                  <a:gd name="T57" fmla="*/ 726 h 774"/>
                  <a:gd name="T58" fmla="*/ 157 w 854"/>
                  <a:gd name="T59" fmla="*/ 700 h 774"/>
                  <a:gd name="T60" fmla="*/ 115 w 854"/>
                  <a:gd name="T61" fmla="*/ 667 h 774"/>
                  <a:gd name="T62" fmla="*/ 81 w 854"/>
                  <a:gd name="T63" fmla="*/ 629 h 774"/>
                  <a:gd name="T64" fmla="*/ 51 w 854"/>
                  <a:gd name="T65" fmla="*/ 588 h 774"/>
                  <a:gd name="T66" fmla="*/ 30 w 854"/>
                  <a:gd name="T67" fmla="*/ 543 h 774"/>
                  <a:gd name="T68" fmla="*/ 13 w 854"/>
                  <a:gd name="T69" fmla="*/ 494 h 774"/>
                  <a:gd name="T70" fmla="*/ 4 w 854"/>
                  <a:gd name="T71" fmla="*/ 443 h 774"/>
                  <a:gd name="T72" fmla="*/ 0 w 854"/>
                  <a:gd name="T73" fmla="*/ 387 h 774"/>
                  <a:gd name="T74" fmla="*/ 4 w 854"/>
                  <a:gd name="T75" fmla="*/ 333 h 774"/>
                  <a:gd name="T76" fmla="*/ 13 w 854"/>
                  <a:gd name="T77" fmla="*/ 280 h 774"/>
                  <a:gd name="T78" fmla="*/ 30 w 854"/>
                  <a:gd name="T79" fmla="*/ 232 h 774"/>
                  <a:gd name="T80" fmla="*/ 53 w 854"/>
                  <a:gd name="T81" fmla="*/ 188 h 774"/>
                  <a:gd name="T82" fmla="*/ 83 w 854"/>
                  <a:gd name="T83" fmla="*/ 147 h 774"/>
                  <a:gd name="T84" fmla="*/ 117 w 854"/>
                  <a:gd name="T85" fmla="*/ 109 h 774"/>
                  <a:gd name="T86" fmla="*/ 158 w 854"/>
                  <a:gd name="T87" fmla="*/ 74 h 774"/>
                  <a:gd name="T88" fmla="*/ 204 w 854"/>
                  <a:gd name="T89" fmla="*/ 48 h 774"/>
                  <a:gd name="T90" fmla="*/ 254 w 854"/>
                  <a:gd name="T91" fmla="*/ 27 h 774"/>
                  <a:gd name="T92" fmla="*/ 308 w 854"/>
                  <a:gd name="T93" fmla="*/ 12 h 774"/>
                  <a:gd name="T94" fmla="*/ 367 w 854"/>
                  <a:gd name="T95" fmla="*/ 4 h 774"/>
                  <a:gd name="T96" fmla="*/ 430 w 854"/>
                  <a:gd name="T97"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4" h="774">
                    <a:moveTo>
                      <a:pt x="430" y="0"/>
                    </a:moveTo>
                    <a:lnTo>
                      <a:pt x="492" y="4"/>
                    </a:lnTo>
                    <a:lnTo>
                      <a:pt x="550" y="12"/>
                    </a:lnTo>
                    <a:lnTo>
                      <a:pt x="604" y="27"/>
                    </a:lnTo>
                    <a:lnTo>
                      <a:pt x="654" y="48"/>
                    </a:lnTo>
                    <a:lnTo>
                      <a:pt x="700" y="74"/>
                    </a:lnTo>
                    <a:lnTo>
                      <a:pt x="739" y="109"/>
                    </a:lnTo>
                    <a:lnTo>
                      <a:pt x="775" y="147"/>
                    </a:lnTo>
                    <a:lnTo>
                      <a:pt x="803" y="188"/>
                    </a:lnTo>
                    <a:lnTo>
                      <a:pt x="826" y="232"/>
                    </a:lnTo>
                    <a:lnTo>
                      <a:pt x="843" y="280"/>
                    </a:lnTo>
                    <a:lnTo>
                      <a:pt x="851" y="333"/>
                    </a:lnTo>
                    <a:lnTo>
                      <a:pt x="854" y="387"/>
                    </a:lnTo>
                    <a:lnTo>
                      <a:pt x="851" y="443"/>
                    </a:lnTo>
                    <a:lnTo>
                      <a:pt x="841" y="494"/>
                    </a:lnTo>
                    <a:lnTo>
                      <a:pt x="826" y="543"/>
                    </a:lnTo>
                    <a:lnTo>
                      <a:pt x="803" y="588"/>
                    </a:lnTo>
                    <a:lnTo>
                      <a:pt x="774" y="629"/>
                    </a:lnTo>
                    <a:lnTo>
                      <a:pt x="738" y="667"/>
                    </a:lnTo>
                    <a:lnTo>
                      <a:pt x="698" y="700"/>
                    </a:lnTo>
                    <a:lnTo>
                      <a:pt x="652" y="726"/>
                    </a:lnTo>
                    <a:lnTo>
                      <a:pt x="603" y="747"/>
                    </a:lnTo>
                    <a:lnTo>
                      <a:pt x="548" y="762"/>
                    </a:lnTo>
                    <a:lnTo>
                      <a:pt x="489" y="770"/>
                    </a:lnTo>
                    <a:lnTo>
                      <a:pt x="427" y="774"/>
                    </a:lnTo>
                    <a:lnTo>
                      <a:pt x="364" y="770"/>
                    </a:lnTo>
                    <a:lnTo>
                      <a:pt x="305" y="762"/>
                    </a:lnTo>
                    <a:lnTo>
                      <a:pt x="250" y="747"/>
                    </a:lnTo>
                    <a:lnTo>
                      <a:pt x="201" y="726"/>
                    </a:lnTo>
                    <a:lnTo>
                      <a:pt x="157" y="700"/>
                    </a:lnTo>
                    <a:lnTo>
                      <a:pt x="115" y="667"/>
                    </a:lnTo>
                    <a:lnTo>
                      <a:pt x="81" y="629"/>
                    </a:lnTo>
                    <a:lnTo>
                      <a:pt x="51" y="588"/>
                    </a:lnTo>
                    <a:lnTo>
                      <a:pt x="30" y="543"/>
                    </a:lnTo>
                    <a:lnTo>
                      <a:pt x="13" y="494"/>
                    </a:lnTo>
                    <a:lnTo>
                      <a:pt x="4" y="443"/>
                    </a:lnTo>
                    <a:lnTo>
                      <a:pt x="0" y="387"/>
                    </a:lnTo>
                    <a:lnTo>
                      <a:pt x="4" y="333"/>
                    </a:lnTo>
                    <a:lnTo>
                      <a:pt x="13" y="280"/>
                    </a:lnTo>
                    <a:lnTo>
                      <a:pt x="30" y="232"/>
                    </a:lnTo>
                    <a:lnTo>
                      <a:pt x="53" y="188"/>
                    </a:lnTo>
                    <a:lnTo>
                      <a:pt x="83" y="147"/>
                    </a:lnTo>
                    <a:lnTo>
                      <a:pt x="117" y="109"/>
                    </a:lnTo>
                    <a:lnTo>
                      <a:pt x="158" y="74"/>
                    </a:lnTo>
                    <a:lnTo>
                      <a:pt x="204" y="48"/>
                    </a:lnTo>
                    <a:lnTo>
                      <a:pt x="254" y="27"/>
                    </a:lnTo>
                    <a:lnTo>
                      <a:pt x="308" y="12"/>
                    </a:lnTo>
                    <a:lnTo>
                      <a:pt x="367" y="4"/>
                    </a:lnTo>
                    <a:lnTo>
                      <a:pt x="430" y="0"/>
                    </a:lnTo>
                    <a:close/>
                  </a:path>
                </a:pathLst>
              </a:custGeom>
              <a:solidFill>
                <a:schemeClr val="accent1"/>
              </a:solidFill>
              <a:ln w="0">
                <a:solidFill>
                  <a:srgbClr val="FFFFFF"/>
                </a:solid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grpSp>
            <p:nvGrpSpPr>
              <p:cNvPr id="32" name="Groupe 25"/>
              <p:cNvGrpSpPr/>
              <p:nvPr/>
            </p:nvGrpSpPr>
            <p:grpSpPr>
              <a:xfrm>
                <a:off x="2412554" y="2926407"/>
                <a:ext cx="765175" cy="720726"/>
                <a:chOff x="2435226" y="3849688"/>
                <a:chExt cx="765175" cy="720726"/>
              </a:xfrm>
              <a:solidFill>
                <a:srgbClr val="FFFFFF"/>
              </a:solidFill>
            </p:grpSpPr>
            <p:sp>
              <p:nvSpPr>
                <p:cNvPr id="27" name="Freeform 89"/>
                <p:cNvSpPr>
                  <a:spLocks/>
                </p:cNvSpPr>
                <p:nvPr/>
              </p:nvSpPr>
              <p:spPr bwMode="auto">
                <a:xfrm>
                  <a:off x="2873376" y="4448176"/>
                  <a:ext cx="122238" cy="122238"/>
                </a:xfrm>
                <a:custGeom>
                  <a:avLst/>
                  <a:gdLst>
                    <a:gd name="T0" fmla="*/ 38 w 77"/>
                    <a:gd name="T1" fmla="*/ 0 h 77"/>
                    <a:gd name="T2" fmla="*/ 54 w 77"/>
                    <a:gd name="T3" fmla="*/ 3 h 77"/>
                    <a:gd name="T4" fmla="*/ 66 w 77"/>
                    <a:gd name="T5" fmla="*/ 12 h 77"/>
                    <a:gd name="T6" fmla="*/ 74 w 77"/>
                    <a:gd name="T7" fmla="*/ 24 h 77"/>
                    <a:gd name="T8" fmla="*/ 77 w 77"/>
                    <a:gd name="T9" fmla="*/ 38 h 77"/>
                    <a:gd name="T10" fmla="*/ 74 w 77"/>
                    <a:gd name="T11" fmla="*/ 54 h 77"/>
                    <a:gd name="T12" fmla="*/ 66 w 77"/>
                    <a:gd name="T13" fmla="*/ 66 h 77"/>
                    <a:gd name="T14" fmla="*/ 54 w 77"/>
                    <a:gd name="T15" fmla="*/ 74 h 77"/>
                    <a:gd name="T16" fmla="*/ 38 w 77"/>
                    <a:gd name="T17" fmla="*/ 77 h 77"/>
                    <a:gd name="T18" fmla="*/ 23 w 77"/>
                    <a:gd name="T19" fmla="*/ 74 h 77"/>
                    <a:gd name="T20" fmla="*/ 11 w 77"/>
                    <a:gd name="T21" fmla="*/ 66 h 77"/>
                    <a:gd name="T22" fmla="*/ 3 w 77"/>
                    <a:gd name="T23" fmla="*/ 54 h 77"/>
                    <a:gd name="T24" fmla="*/ 0 w 77"/>
                    <a:gd name="T25" fmla="*/ 38 h 77"/>
                    <a:gd name="T26" fmla="*/ 3 w 77"/>
                    <a:gd name="T27" fmla="*/ 24 h 77"/>
                    <a:gd name="T28" fmla="*/ 11 w 77"/>
                    <a:gd name="T29" fmla="*/ 12 h 77"/>
                    <a:gd name="T30" fmla="*/ 23 w 77"/>
                    <a:gd name="T31" fmla="*/ 3 h 77"/>
                    <a:gd name="T32" fmla="*/ 38 w 77"/>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77">
                      <a:moveTo>
                        <a:pt x="38" y="0"/>
                      </a:moveTo>
                      <a:lnTo>
                        <a:pt x="54" y="3"/>
                      </a:lnTo>
                      <a:lnTo>
                        <a:pt x="66" y="12"/>
                      </a:lnTo>
                      <a:lnTo>
                        <a:pt x="74" y="24"/>
                      </a:lnTo>
                      <a:lnTo>
                        <a:pt x="77" y="38"/>
                      </a:lnTo>
                      <a:lnTo>
                        <a:pt x="74" y="54"/>
                      </a:lnTo>
                      <a:lnTo>
                        <a:pt x="66" y="66"/>
                      </a:lnTo>
                      <a:lnTo>
                        <a:pt x="54" y="74"/>
                      </a:lnTo>
                      <a:lnTo>
                        <a:pt x="38" y="77"/>
                      </a:lnTo>
                      <a:lnTo>
                        <a:pt x="23" y="74"/>
                      </a:lnTo>
                      <a:lnTo>
                        <a:pt x="11" y="66"/>
                      </a:lnTo>
                      <a:lnTo>
                        <a:pt x="3" y="54"/>
                      </a:lnTo>
                      <a:lnTo>
                        <a:pt x="0" y="38"/>
                      </a:lnTo>
                      <a:lnTo>
                        <a:pt x="3" y="24"/>
                      </a:lnTo>
                      <a:lnTo>
                        <a:pt x="11" y="12"/>
                      </a:lnTo>
                      <a:lnTo>
                        <a:pt x="23" y="3"/>
                      </a:lnTo>
                      <a:lnTo>
                        <a:pt x="38"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28" name="Freeform 90"/>
                <p:cNvSpPr>
                  <a:spLocks/>
                </p:cNvSpPr>
                <p:nvPr/>
              </p:nvSpPr>
              <p:spPr bwMode="auto">
                <a:xfrm>
                  <a:off x="2508251" y="4448176"/>
                  <a:ext cx="120650" cy="122238"/>
                </a:xfrm>
                <a:custGeom>
                  <a:avLst/>
                  <a:gdLst>
                    <a:gd name="T0" fmla="*/ 38 w 76"/>
                    <a:gd name="T1" fmla="*/ 0 h 77"/>
                    <a:gd name="T2" fmla="*/ 52 w 76"/>
                    <a:gd name="T3" fmla="*/ 3 h 77"/>
                    <a:gd name="T4" fmla="*/ 64 w 76"/>
                    <a:gd name="T5" fmla="*/ 12 h 77"/>
                    <a:gd name="T6" fmla="*/ 73 w 76"/>
                    <a:gd name="T7" fmla="*/ 24 h 77"/>
                    <a:gd name="T8" fmla="*/ 76 w 76"/>
                    <a:gd name="T9" fmla="*/ 38 h 77"/>
                    <a:gd name="T10" fmla="*/ 73 w 76"/>
                    <a:gd name="T11" fmla="*/ 54 h 77"/>
                    <a:gd name="T12" fmla="*/ 64 w 76"/>
                    <a:gd name="T13" fmla="*/ 66 h 77"/>
                    <a:gd name="T14" fmla="*/ 52 w 76"/>
                    <a:gd name="T15" fmla="*/ 74 h 77"/>
                    <a:gd name="T16" fmla="*/ 38 w 76"/>
                    <a:gd name="T17" fmla="*/ 77 h 77"/>
                    <a:gd name="T18" fmla="*/ 23 w 76"/>
                    <a:gd name="T19" fmla="*/ 74 h 77"/>
                    <a:gd name="T20" fmla="*/ 10 w 76"/>
                    <a:gd name="T21" fmla="*/ 66 h 77"/>
                    <a:gd name="T22" fmla="*/ 3 w 76"/>
                    <a:gd name="T23" fmla="*/ 54 h 77"/>
                    <a:gd name="T24" fmla="*/ 0 w 76"/>
                    <a:gd name="T25" fmla="*/ 38 h 77"/>
                    <a:gd name="T26" fmla="*/ 3 w 76"/>
                    <a:gd name="T27" fmla="*/ 24 h 77"/>
                    <a:gd name="T28" fmla="*/ 10 w 76"/>
                    <a:gd name="T29" fmla="*/ 12 h 77"/>
                    <a:gd name="T30" fmla="*/ 23 w 76"/>
                    <a:gd name="T31" fmla="*/ 3 h 77"/>
                    <a:gd name="T32" fmla="*/ 38 w 76"/>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7">
                      <a:moveTo>
                        <a:pt x="38" y="0"/>
                      </a:moveTo>
                      <a:lnTo>
                        <a:pt x="52" y="3"/>
                      </a:lnTo>
                      <a:lnTo>
                        <a:pt x="64" y="12"/>
                      </a:lnTo>
                      <a:lnTo>
                        <a:pt x="73" y="24"/>
                      </a:lnTo>
                      <a:lnTo>
                        <a:pt x="76" y="38"/>
                      </a:lnTo>
                      <a:lnTo>
                        <a:pt x="73" y="54"/>
                      </a:lnTo>
                      <a:lnTo>
                        <a:pt x="64" y="66"/>
                      </a:lnTo>
                      <a:lnTo>
                        <a:pt x="52" y="74"/>
                      </a:lnTo>
                      <a:lnTo>
                        <a:pt x="38" y="77"/>
                      </a:lnTo>
                      <a:lnTo>
                        <a:pt x="23" y="74"/>
                      </a:lnTo>
                      <a:lnTo>
                        <a:pt x="10" y="66"/>
                      </a:lnTo>
                      <a:lnTo>
                        <a:pt x="3" y="54"/>
                      </a:lnTo>
                      <a:lnTo>
                        <a:pt x="0" y="38"/>
                      </a:lnTo>
                      <a:lnTo>
                        <a:pt x="3" y="24"/>
                      </a:lnTo>
                      <a:lnTo>
                        <a:pt x="10" y="12"/>
                      </a:lnTo>
                      <a:lnTo>
                        <a:pt x="23" y="3"/>
                      </a:lnTo>
                      <a:lnTo>
                        <a:pt x="38"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29" name="Freeform 91"/>
                <p:cNvSpPr>
                  <a:spLocks noEditPoints="1"/>
                </p:cNvSpPr>
                <p:nvPr/>
              </p:nvSpPr>
              <p:spPr bwMode="auto">
                <a:xfrm>
                  <a:off x="2435226" y="3849688"/>
                  <a:ext cx="765175" cy="549275"/>
                </a:xfrm>
                <a:custGeom>
                  <a:avLst/>
                  <a:gdLst>
                    <a:gd name="T0" fmla="*/ 61 w 482"/>
                    <a:gd name="T1" fmla="*/ 228 h 346"/>
                    <a:gd name="T2" fmla="*/ 348 w 482"/>
                    <a:gd name="T3" fmla="*/ 233 h 346"/>
                    <a:gd name="T4" fmla="*/ 371 w 482"/>
                    <a:gd name="T5" fmla="*/ 90 h 346"/>
                    <a:gd name="T6" fmla="*/ 373 w 482"/>
                    <a:gd name="T7" fmla="*/ 87 h 346"/>
                    <a:gd name="T8" fmla="*/ 403 w 482"/>
                    <a:gd name="T9" fmla="*/ 0 h 346"/>
                    <a:gd name="T10" fmla="*/ 468 w 482"/>
                    <a:gd name="T11" fmla="*/ 1 h 346"/>
                    <a:gd name="T12" fmla="*/ 477 w 482"/>
                    <a:gd name="T13" fmla="*/ 7 h 346"/>
                    <a:gd name="T14" fmla="*/ 482 w 482"/>
                    <a:gd name="T15" fmla="*/ 20 h 346"/>
                    <a:gd name="T16" fmla="*/ 477 w 482"/>
                    <a:gd name="T17" fmla="*/ 32 h 346"/>
                    <a:gd name="T18" fmla="*/ 468 w 482"/>
                    <a:gd name="T19" fmla="*/ 38 h 346"/>
                    <a:gd name="T20" fmla="*/ 420 w 482"/>
                    <a:gd name="T21" fmla="*/ 39 h 346"/>
                    <a:gd name="T22" fmla="*/ 373 w 482"/>
                    <a:gd name="T23" fmla="*/ 329 h 346"/>
                    <a:gd name="T24" fmla="*/ 371 w 482"/>
                    <a:gd name="T25" fmla="*/ 332 h 346"/>
                    <a:gd name="T26" fmla="*/ 369 w 482"/>
                    <a:gd name="T27" fmla="*/ 335 h 346"/>
                    <a:gd name="T28" fmla="*/ 366 w 482"/>
                    <a:gd name="T29" fmla="*/ 340 h 346"/>
                    <a:gd name="T30" fmla="*/ 365 w 482"/>
                    <a:gd name="T31" fmla="*/ 342 h 346"/>
                    <a:gd name="T32" fmla="*/ 360 w 482"/>
                    <a:gd name="T33" fmla="*/ 345 h 346"/>
                    <a:gd name="T34" fmla="*/ 356 w 482"/>
                    <a:gd name="T35" fmla="*/ 346 h 346"/>
                    <a:gd name="T36" fmla="*/ 70 w 482"/>
                    <a:gd name="T37" fmla="*/ 346 h 346"/>
                    <a:gd name="T38" fmla="*/ 60 w 482"/>
                    <a:gd name="T39" fmla="*/ 343 h 346"/>
                    <a:gd name="T40" fmla="*/ 52 w 482"/>
                    <a:gd name="T41" fmla="*/ 332 h 346"/>
                    <a:gd name="T42" fmla="*/ 52 w 482"/>
                    <a:gd name="T43" fmla="*/ 320 h 346"/>
                    <a:gd name="T44" fmla="*/ 60 w 482"/>
                    <a:gd name="T45" fmla="*/ 311 h 346"/>
                    <a:gd name="T46" fmla="*/ 70 w 482"/>
                    <a:gd name="T47" fmla="*/ 306 h 346"/>
                    <a:gd name="T48" fmla="*/ 342 w 482"/>
                    <a:gd name="T49" fmla="*/ 270 h 346"/>
                    <a:gd name="T50" fmla="*/ 40 w 482"/>
                    <a:gd name="T51" fmla="*/ 268 h 346"/>
                    <a:gd name="T52" fmla="*/ 30 w 482"/>
                    <a:gd name="T53" fmla="*/ 263 h 346"/>
                    <a:gd name="T54" fmla="*/ 26 w 482"/>
                    <a:gd name="T55" fmla="*/ 253 h 346"/>
                    <a:gd name="T56" fmla="*/ 0 w 482"/>
                    <a:gd name="T57" fmla="*/ 70 h 346"/>
                    <a:gd name="T58" fmla="*/ 1 w 482"/>
                    <a:gd name="T59" fmla="*/ 61 h 346"/>
                    <a:gd name="T60" fmla="*/ 9 w 482"/>
                    <a:gd name="T61" fmla="*/ 53 h 346"/>
                    <a:gd name="T62" fmla="*/ 20 w 482"/>
                    <a:gd name="T63" fmla="*/ 50 h 346"/>
                    <a:gd name="T64" fmla="*/ 383 w 482"/>
                    <a:gd name="T65" fmla="*/ 16 h 346"/>
                    <a:gd name="T66" fmla="*/ 389 w 482"/>
                    <a:gd name="T67" fmla="*/ 6 h 346"/>
                    <a:gd name="T68" fmla="*/ 399 w 482"/>
                    <a:gd name="T69"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346">
                      <a:moveTo>
                        <a:pt x="41" y="87"/>
                      </a:moveTo>
                      <a:lnTo>
                        <a:pt x="61" y="228"/>
                      </a:lnTo>
                      <a:lnTo>
                        <a:pt x="63" y="233"/>
                      </a:lnTo>
                      <a:lnTo>
                        <a:pt x="348" y="233"/>
                      </a:lnTo>
                      <a:lnTo>
                        <a:pt x="368" y="110"/>
                      </a:lnTo>
                      <a:lnTo>
                        <a:pt x="371" y="90"/>
                      </a:lnTo>
                      <a:lnTo>
                        <a:pt x="371" y="90"/>
                      </a:lnTo>
                      <a:lnTo>
                        <a:pt x="373" y="87"/>
                      </a:lnTo>
                      <a:lnTo>
                        <a:pt x="41" y="87"/>
                      </a:lnTo>
                      <a:close/>
                      <a:moveTo>
                        <a:pt x="403" y="0"/>
                      </a:moveTo>
                      <a:lnTo>
                        <a:pt x="462" y="0"/>
                      </a:lnTo>
                      <a:lnTo>
                        <a:pt x="468" y="1"/>
                      </a:lnTo>
                      <a:lnTo>
                        <a:pt x="472" y="3"/>
                      </a:lnTo>
                      <a:lnTo>
                        <a:pt x="477" y="7"/>
                      </a:lnTo>
                      <a:lnTo>
                        <a:pt x="480" y="13"/>
                      </a:lnTo>
                      <a:lnTo>
                        <a:pt x="482" y="20"/>
                      </a:lnTo>
                      <a:lnTo>
                        <a:pt x="480" y="26"/>
                      </a:lnTo>
                      <a:lnTo>
                        <a:pt x="477" y="32"/>
                      </a:lnTo>
                      <a:lnTo>
                        <a:pt x="472" y="35"/>
                      </a:lnTo>
                      <a:lnTo>
                        <a:pt x="468" y="38"/>
                      </a:lnTo>
                      <a:lnTo>
                        <a:pt x="462" y="39"/>
                      </a:lnTo>
                      <a:lnTo>
                        <a:pt x="420" y="39"/>
                      </a:lnTo>
                      <a:lnTo>
                        <a:pt x="373" y="329"/>
                      </a:lnTo>
                      <a:lnTo>
                        <a:pt x="373" y="329"/>
                      </a:lnTo>
                      <a:lnTo>
                        <a:pt x="371" y="331"/>
                      </a:lnTo>
                      <a:lnTo>
                        <a:pt x="371" y="332"/>
                      </a:lnTo>
                      <a:lnTo>
                        <a:pt x="371" y="334"/>
                      </a:lnTo>
                      <a:lnTo>
                        <a:pt x="369" y="335"/>
                      </a:lnTo>
                      <a:lnTo>
                        <a:pt x="368" y="339"/>
                      </a:lnTo>
                      <a:lnTo>
                        <a:pt x="366" y="340"/>
                      </a:lnTo>
                      <a:lnTo>
                        <a:pt x="366" y="342"/>
                      </a:lnTo>
                      <a:lnTo>
                        <a:pt x="365" y="342"/>
                      </a:lnTo>
                      <a:lnTo>
                        <a:pt x="362" y="343"/>
                      </a:lnTo>
                      <a:lnTo>
                        <a:pt x="360" y="345"/>
                      </a:lnTo>
                      <a:lnTo>
                        <a:pt x="360" y="345"/>
                      </a:lnTo>
                      <a:lnTo>
                        <a:pt x="356" y="346"/>
                      </a:lnTo>
                      <a:lnTo>
                        <a:pt x="353" y="346"/>
                      </a:lnTo>
                      <a:lnTo>
                        <a:pt x="70" y="346"/>
                      </a:lnTo>
                      <a:lnTo>
                        <a:pt x="64" y="345"/>
                      </a:lnTo>
                      <a:lnTo>
                        <a:pt x="60" y="343"/>
                      </a:lnTo>
                      <a:lnTo>
                        <a:pt x="55" y="339"/>
                      </a:lnTo>
                      <a:lnTo>
                        <a:pt x="52" y="332"/>
                      </a:lnTo>
                      <a:lnTo>
                        <a:pt x="50" y="326"/>
                      </a:lnTo>
                      <a:lnTo>
                        <a:pt x="52" y="320"/>
                      </a:lnTo>
                      <a:lnTo>
                        <a:pt x="55" y="314"/>
                      </a:lnTo>
                      <a:lnTo>
                        <a:pt x="60" y="311"/>
                      </a:lnTo>
                      <a:lnTo>
                        <a:pt x="64" y="308"/>
                      </a:lnTo>
                      <a:lnTo>
                        <a:pt x="70" y="306"/>
                      </a:lnTo>
                      <a:lnTo>
                        <a:pt x="336" y="306"/>
                      </a:lnTo>
                      <a:lnTo>
                        <a:pt x="342" y="270"/>
                      </a:lnTo>
                      <a:lnTo>
                        <a:pt x="46" y="270"/>
                      </a:lnTo>
                      <a:lnTo>
                        <a:pt x="40" y="268"/>
                      </a:lnTo>
                      <a:lnTo>
                        <a:pt x="35" y="266"/>
                      </a:lnTo>
                      <a:lnTo>
                        <a:pt x="30" y="263"/>
                      </a:lnTo>
                      <a:lnTo>
                        <a:pt x="27" y="257"/>
                      </a:lnTo>
                      <a:lnTo>
                        <a:pt x="26" y="253"/>
                      </a:lnTo>
                      <a:lnTo>
                        <a:pt x="0" y="73"/>
                      </a:lnTo>
                      <a:lnTo>
                        <a:pt x="0" y="70"/>
                      </a:lnTo>
                      <a:lnTo>
                        <a:pt x="0" y="66"/>
                      </a:lnTo>
                      <a:lnTo>
                        <a:pt x="1" y="61"/>
                      </a:lnTo>
                      <a:lnTo>
                        <a:pt x="4" y="58"/>
                      </a:lnTo>
                      <a:lnTo>
                        <a:pt x="9" y="53"/>
                      </a:lnTo>
                      <a:lnTo>
                        <a:pt x="13" y="52"/>
                      </a:lnTo>
                      <a:lnTo>
                        <a:pt x="20" y="50"/>
                      </a:lnTo>
                      <a:lnTo>
                        <a:pt x="379" y="50"/>
                      </a:lnTo>
                      <a:lnTo>
                        <a:pt x="383" y="16"/>
                      </a:lnTo>
                      <a:lnTo>
                        <a:pt x="386" y="10"/>
                      </a:lnTo>
                      <a:lnTo>
                        <a:pt x="389" y="6"/>
                      </a:lnTo>
                      <a:lnTo>
                        <a:pt x="393" y="3"/>
                      </a:lnTo>
                      <a:lnTo>
                        <a:pt x="399" y="0"/>
                      </a:lnTo>
                      <a:lnTo>
                        <a:pt x="403"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30" name="Freeform 92"/>
                <p:cNvSpPr>
                  <a:spLocks/>
                </p:cNvSpPr>
                <p:nvPr/>
              </p:nvSpPr>
              <p:spPr bwMode="auto">
                <a:xfrm>
                  <a:off x="2624138" y="3973513"/>
                  <a:ext cx="68263" cy="265113"/>
                </a:xfrm>
                <a:custGeom>
                  <a:avLst/>
                  <a:gdLst>
                    <a:gd name="T0" fmla="*/ 36 w 43"/>
                    <a:gd name="T1" fmla="*/ 0 h 167"/>
                    <a:gd name="T2" fmla="*/ 43 w 43"/>
                    <a:gd name="T3" fmla="*/ 165 h 167"/>
                    <a:gd name="T4" fmla="*/ 8 w 43"/>
                    <a:gd name="T5" fmla="*/ 167 h 167"/>
                    <a:gd name="T6" fmla="*/ 0 w 43"/>
                    <a:gd name="T7" fmla="*/ 1 h 167"/>
                    <a:gd name="T8" fmla="*/ 36 w 43"/>
                    <a:gd name="T9" fmla="*/ 0 h 167"/>
                  </a:gdLst>
                  <a:ahLst/>
                  <a:cxnLst>
                    <a:cxn ang="0">
                      <a:pos x="T0" y="T1"/>
                    </a:cxn>
                    <a:cxn ang="0">
                      <a:pos x="T2" y="T3"/>
                    </a:cxn>
                    <a:cxn ang="0">
                      <a:pos x="T4" y="T5"/>
                    </a:cxn>
                    <a:cxn ang="0">
                      <a:pos x="T6" y="T7"/>
                    </a:cxn>
                    <a:cxn ang="0">
                      <a:pos x="T8" y="T9"/>
                    </a:cxn>
                  </a:cxnLst>
                  <a:rect l="0" t="0" r="r" b="b"/>
                  <a:pathLst>
                    <a:path w="43" h="167">
                      <a:moveTo>
                        <a:pt x="36" y="0"/>
                      </a:moveTo>
                      <a:lnTo>
                        <a:pt x="43" y="165"/>
                      </a:lnTo>
                      <a:lnTo>
                        <a:pt x="8" y="167"/>
                      </a:lnTo>
                      <a:lnTo>
                        <a:pt x="0" y="1"/>
                      </a:lnTo>
                      <a:lnTo>
                        <a:pt x="36"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31" name="Freeform 93"/>
                <p:cNvSpPr>
                  <a:spLocks/>
                </p:cNvSpPr>
                <p:nvPr/>
              </p:nvSpPr>
              <p:spPr bwMode="auto">
                <a:xfrm>
                  <a:off x="2814638" y="3970338"/>
                  <a:ext cx="65088" cy="255588"/>
                </a:xfrm>
                <a:custGeom>
                  <a:avLst/>
                  <a:gdLst>
                    <a:gd name="T0" fmla="*/ 8 w 41"/>
                    <a:gd name="T1" fmla="*/ 0 h 161"/>
                    <a:gd name="T2" fmla="*/ 41 w 41"/>
                    <a:gd name="T3" fmla="*/ 2 h 161"/>
                    <a:gd name="T4" fmla="*/ 35 w 41"/>
                    <a:gd name="T5" fmla="*/ 161 h 161"/>
                    <a:gd name="T6" fmla="*/ 0 w 41"/>
                    <a:gd name="T7" fmla="*/ 161 h 161"/>
                    <a:gd name="T8" fmla="*/ 8 w 41"/>
                    <a:gd name="T9" fmla="*/ 0 h 161"/>
                  </a:gdLst>
                  <a:ahLst/>
                  <a:cxnLst>
                    <a:cxn ang="0">
                      <a:pos x="T0" y="T1"/>
                    </a:cxn>
                    <a:cxn ang="0">
                      <a:pos x="T2" y="T3"/>
                    </a:cxn>
                    <a:cxn ang="0">
                      <a:pos x="T4" y="T5"/>
                    </a:cxn>
                    <a:cxn ang="0">
                      <a:pos x="T6" y="T7"/>
                    </a:cxn>
                    <a:cxn ang="0">
                      <a:pos x="T8" y="T9"/>
                    </a:cxn>
                  </a:cxnLst>
                  <a:rect l="0" t="0" r="r" b="b"/>
                  <a:pathLst>
                    <a:path w="41" h="161">
                      <a:moveTo>
                        <a:pt x="8" y="0"/>
                      </a:moveTo>
                      <a:lnTo>
                        <a:pt x="41" y="2"/>
                      </a:lnTo>
                      <a:lnTo>
                        <a:pt x="35" y="161"/>
                      </a:lnTo>
                      <a:lnTo>
                        <a:pt x="0" y="161"/>
                      </a:lnTo>
                      <a:lnTo>
                        <a:pt x="8"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grpSp>
        </p:grpSp>
        <p:sp>
          <p:nvSpPr>
            <p:cNvPr id="24" name="ZoneTexte 23"/>
            <p:cNvSpPr txBox="1"/>
            <p:nvPr/>
          </p:nvSpPr>
          <p:spPr>
            <a:xfrm>
              <a:off x="4453458" y="2779895"/>
              <a:ext cx="1525816" cy="574515"/>
            </a:xfrm>
            <a:prstGeom prst="rect">
              <a:avLst/>
            </a:prstGeom>
            <a:noFill/>
          </p:spPr>
          <p:txBody>
            <a:bodyPr wrap="square" rtlCol="0">
              <a:spAutoFit/>
            </a:bodyPr>
            <a:lstStyle/>
            <a:p>
              <a:r>
                <a:rPr lang="en-GB" sz="1500" b="1" dirty="0"/>
                <a:t>RETAIL</a:t>
              </a:r>
            </a:p>
          </p:txBody>
        </p:sp>
      </p:grpSp>
      <p:grpSp>
        <p:nvGrpSpPr>
          <p:cNvPr id="33" name="Groupe 31"/>
          <p:cNvGrpSpPr/>
          <p:nvPr/>
        </p:nvGrpSpPr>
        <p:grpSpPr>
          <a:xfrm>
            <a:off x="1763688" y="3793367"/>
            <a:ext cx="1654552" cy="444226"/>
            <a:chOff x="6808838" y="2564675"/>
            <a:chExt cx="2941426" cy="789734"/>
          </a:xfrm>
        </p:grpSpPr>
        <p:grpSp>
          <p:nvGrpSpPr>
            <p:cNvPr id="37" name="Groupe 32"/>
            <p:cNvGrpSpPr>
              <a:grpSpLocks noChangeAspect="1"/>
            </p:cNvGrpSpPr>
            <p:nvPr/>
          </p:nvGrpSpPr>
          <p:grpSpPr>
            <a:xfrm>
              <a:off x="6808838" y="2564675"/>
              <a:ext cx="854107" cy="774097"/>
              <a:chOff x="5707063" y="2658120"/>
              <a:chExt cx="1355725" cy="1228725"/>
            </a:xfrm>
          </p:grpSpPr>
          <p:sp>
            <p:nvSpPr>
              <p:cNvPr id="35" name="Freeform 14"/>
              <p:cNvSpPr>
                <a:spLocks/>
              </p:cNvSpPr>
              <p:nvPr/>
            </p:nvSpPr>
            <p:spPr bwMode="auto">
              <a:xfrm>
                <a:off x="5707063" y="2658120"/>
                <a:ext cx="1355725" cy="1228725"/>
              </a:xfrm>
              <a:custGeom>
                <a:avLst/>
                <a:gdLst>
                  <a:gd name="T0" fmla="*/ 428 w 854"/>
                  <a:gd name="T1" fmla="*/ 0 h 774"/>
                  <a:gd name="T2" fmla="*/ 491 w 854"/>
                  <a:gd name="T3" fmla="*/ 4 h 774"/>
                  <a:gd name="T4" fmla="*/ 550 w 854"/>
                  <a:gd name="T5" fmla="*/ 12 h 774"/>
                  <a:gd name="T6" fmla="*/ 604 w 854"/>
                  <a:gd name="T7" fmla="*/ 27 h 774"/>
                  <a:gd name="T8" fmla="*/ 654 w 854"/>
                  <a:gd name="T9" fmla="*/ 48 h 774"/>
                  <a:gd name="T10" fmla="*/ 698 w 854"/>
                  <a:gd name="T11" fmla="*/ 74 h 774"/>
                  <a:gd name="T12" fmla="*/ 739 w 854"/>
                  <a:gd name="T13" fmla="*/ 109 h 774"/>
                  <a:gd name="T14" fmla="*/ 774 w 854"/>
                  <a:gd name="T15" fmla="*/ 147 h 774"/>
                  <a:gd name="T16" fmla="*/ 803 w 854"/>
                  <a:gd name="T17" fmla="*/ 188 h 774"/>
                  <a:gd name="T18" fmla="*/ 825 w 854"/>
                  <a:gd name="T19" fmla="*/ 232 h 774"/>
                  <a:gd name="T20" fmla="*/ 841 w 854"/>
                  <a:gd name="T21" fmla="*/ 280 h 774"/>
                  <a:gd name="T22" fmla="*/ 851 w 854"/>
                  <a:gd name="T23" fmla="*/ 333 h 774"/>
                  <a:gd name="T24" fmla="*/ 854 w 854"/>
                  <a:gd name="T25" fmla="*/ 387 h 774"/>
                  <a:gd name="T26" fmla="*/ 851 w 854"/>
                  <a:gd name="T27" fmla="*/ 443 h 774"/>
                  <a:gd name="T28" fmla="*/ 841 w 854"/>
                  <a:gd name="T29" fmla="*/ 494 h 774"/>
                  <a:gd name="T30" fmla="*/ 825 w 854"/>
                  <a:gd name="T31" fmla="*/ 543 h 774"/>
                  <a:gd name="T32" fmla="*/ 802 w 854"/>
                  <a:gd name="T33" fmla="*/ 588 h 774"/>
                  <a:gd name="T34" fmla="*/ 774 w 854"/>
                  <a:gd name="T35" fmla="*/ 629 h 774"/>
                  <a:gd name="T36" fmla="*/ 738 w 854"/>
                  <a:gd name="T37" fmla="*/ 667 h 774"/>
                  <a:gd name="T38" fmla="*/ 696 w 854"/>
                  <a:gd name="T39" fmla="*/ 700 h 774"/>
                  <a:gd name="T40" fmla="*/ 650 w 854"/>
                  <a:gd name="T41" fmla="*/ 726 h 774"/>
                  <a:gd name="T42" fmla="*/ 601 w 854"/>
                  <a:gd name="T43" fmla="*/ 747 h 774"/>
                  <a:gd name="T44" fmla="*/ 547 w 854"/>
                  <a:gd name="T45" fmla="*/ 762 h 774"/>
                  <a:gd name="T46" fmla="*/ 489 w 854"/>
                  <a:gd name="T47" fmla="*/ 770 h 774"/>
                  <a:gd name="T48" fmla="*/ 425 w 854"/>
                  <a:gd name="T49" fmla="*/ 774 h 774"/>
                  <a:gd name="T50" fmla="*/ 362 w 854"/>
                  <a:gd name="T51" fmla="*/ 770 h 774"/>
                  <a:gd name="T52" fmla="*/ 305 w 854"/>
                  <a:gd name="T53" fmla="*/ 762 h 774"/>
                  <a:gd name="T54" fmla="*/ 250 w 854"/>
                  <a:gd name="T55" fmla="*/ 747 h 774"/>
                  <a:gd name="T56" fmla="*/ 201 w 854"/>
                  <a:gd name="T57" fmla="*/ 726 h 774"/>
                  <a:gd name="T58" fmla="*/ 157 w 854"/>
                  <a:gd name="T59" fmla="*/ 700 h 774"/>
                  <a:gd name="T60" fmla="*/ 115 w 854"/>
                  <a:gd name="T61" fmla="*/ 667 h 774"/>
                  <a:gd name="T62" fmla="*/ 79 w 854"/>
                  <a:gd name="T63" fmla="*/ 629 h 774"/>
                  <a:gd name="T64" fmla="*/ 51 w 854"/>
                  <a:gd name="T65" fmla="*/ 588 h 774"/>
                  <a:gd name="T66" fmla="*/ 28 w 854"/>
                  <a:gd name="T67" fmla="*/ 543 h 774"/>
                  <a:gd name="T68" fmla="*/ 13 w 854"/>
                  <a:gd name="T69" fmla="*/ 494 h 774"/>
                  <a:gd name="T70" fmla="*/ 3 w 854"/>
                  <a:gd name="T71" fmla="*/ 443 h 774"/>
                  <a:gd name="T72" fmla="*/ 0 w 854"/>
                  <a:gd name="T73" fmla="*/ 387 h 774"/>
                  <a:gd name="T74" fmla="*/ 3 w 854"/>
                  <a:gd name="T75" fmla="*/ 333 h 774"/>
                  <a:gd name="T76" fmla="*/ 13 w 854"/>
                  <a:gd name="T77" fmla="*/ 280 h 774"/>
                  <a:gd name="T78" fmla="*/ 30 w 854"/>
                  <a:gd name="T79" fmla="*/ 232 h 774"/>
                  <a:gd name="T80" fmla="*/ 51 w 854"/>
                  <a:gd name="T81" fmla="*/ 188 h 774"/>
                  <a:gd name="T82" fmla="*/ 81 w 854"/>
                  <a:gd name="T83" fmla="*/ 147 h 774"/>
                  <a:gd name="T84" fmla="*/ 117 w 854"/>
                  <a:gd name="T85" fmla="*/ 109 h 774"/>
                  <a:gd name="T86" fmla="*/ 158 w 854"/>
                  <a:gd name="T87" fmla="*/ 74 h 774"/>
                  <a:gd name="T88" fmla="*/ 203 w 854"/>
                  <a:gd name="T89" fmla="*/ 48 h 774"/>
                  <a:gd name="T90" fmla="*/ 254 w 854"/>
                  <a:gd name="T91" fmla="*/ 27 h 774"/>
                  <a:gd name="T92" fmla="*/ 306 w 854"/>
                  <a:gd name="T93" fmla="*/ 12 h 774"/>
                  <a:gd name="T94" fmla="*/ 366 w 854"/>
                  <a:gd name="T95" fmla="*/ 4 h 774"/>
                  <a:gd name="T96" fmla="*/ 428 w 854"/>
                  <a:gd name="T97"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4" h="774">
                    <a:moveTo>
                      <a:pt x="428" y="0"/>
                    </a:moveTo>
                    <a:lnTo>
                      <a:pt x="491" y="4"/>
                    </a:lnTo>
                    <a:lnTo>
                      <a:pt x="550" y="12"/>
                    </a:lnTo>
                    <a:lnTo>
                      <a:pt x="604" y="27"/>
                    </a:lnTo>
                    <a:lnTo>
                      <a:pt x="654" y="48"/>
                    </a:lnTo>
                    <a:lnTo>
                      <a:pt x="698" y="74"/>
                    </a:lnTo>
                    <a:lnTo>
                      <a:pt x="739" y="109"/>
                    </a:lnTo>
                    <a:lnTo>
                      <a:pt x="774" y="147"/>
                    </a:lnTo>
                    <a:lnTo>
                      <a:pt x="803" y="188"/>
                    </a:lnTo>
                    <a:lnTo>
                      <a:pt x="825" y="232"/>
                    </a:lnTo>
                    <a:lnTo>
                      <a:pt x="841" y="280"/>
                    </a:lnTo>
                    <a:lnTo>
                      <a:pt x="851" y="333"/>
                    </a:lnTo>
                    <a:lnTo>
                      <a:pt x="854" y="387"/>
                    </a:lnTo>
                    <a:lnTo>
                      <a:pt x="851" y="443"/>
                    </a:lnTo>
                    <a:lnTo>
                      <a:pt x="841" y="494"/>
                    </a:lnTo>
                    <a:lnTo>
                      <a:pt x="825" y="543"/>
                    </a:lnTo>
                    <a:lnTo>
                      <a:pt x="802" y="588"/>
                    </a:lnTo>
                    <a:lnTo>
                      <a:pt x="774" y="629"/>
                    </a:lnTo>
                    <a:lnTo>
                      <a:pt x="738" y="667"/>
                    </a:lnTo>
                    <a:lnTo>
                      <a:pt x="696" y="700"/>
                    </a:lnTo>
                    <a:lnTo>
                      <a:pt x="650" y="726"/>
                    </a:lnTo>
                    <a:lnTo>
                      <a:pt x="601" y="747"/>
                    </a:lnTo>
                    <a:lnTo>
                      <a:pt x="547" y="762"/>
                    </a:lnTo>
                    <a:lnTo>
                      <a:pt x="489" y="770"/>
                    </a:lnTo>
                    <a:lnTo>
                      <a:pt x="425" y="774"/>
                    </a:lnTo>
                    <a:lnTo>
                      <a:pt x="362" y="770"/>
                    </a:lnTo>
                    <a:lnTo>
                      <a:pt x="305" y="762"/>
                    </a:lnTo>
                    <a:lnTo>
                      <a:pt x="250" y="747"/>
                    </a:lnTo>
                    <a:lnTo>
                      <a:pt x="201" y="726"/>
                    </a:lnTo>
                    <a:lnTo>
                      <a:pt x="157" y="700"/>
                    </a:lnTo>
                    <a:lnTo>
                      <a:pt x="115" y="667"/>
                    </a:lnTo>
                    <a:lnTo>
                      <a:pt x="79" y="629"/>
                    </a:lnTo>
                    <a:lnTo>
                      <a:pt x="51" y="588"/>
                    </a:lnTo>
                    <a:lnTo>
                      <a:pt x="28" y="543"/>
                    </a:lnTo>
                    <a:lnTo>
                      <a:pt x="13" y="494"/>
                    </a:lnTo>
                    <a:lnTo>
                      <a:pt x="3" y="443"/>
                    </a:lnTo>
                    <a:lnTo>
                      <a:pt x="0" y="387"/>
                    </a:lnTo>
                    <a:lnTo>
                      <a:pt x="3" y="333"/>
                    </a:lnTo>
                    <a:lnTo>
                      <a:pt x="13" y="280"/>
                    </a:lnTo>
                    <a:lnTo>
                      <a:pt x="30" y="232"/>
                    </a:lnTo>
                    <a:lnTo>
                      <a:pt x="51" y="188"/>
                    </a:lnTo>
                    <a:lnTo>
                      <a:pt x="81" y="147"/>
                    </a:lnTo>
                    <a:lnTo>
                      <a:pt x="117" y="109"/>
                    </a:lnTo>
                    <a:lnTo>
                      <a:pt x="158" y="74"/>
                    </a:lnTo>
                    <a:lnTo>
                      <a:pt x="203" y="48"/>
                    </a:lnTo>
                    <a:lnTo>
                      <a:pt x="254" y="27"/>
                    </a:lnTo>
                    <a:lnTo>
                      <a:pt x="306" y="12"/>
                    </a:lnTo>
                    <a:lnTo>
                      <a:pt x="366" y="4"/>
                    </a:lnTo>
                    <a:lnTo>
                      <a:pt x="428" y="0"/>
                    </a:lnTo>
                    <a:close/>
                  </a:path>
                </a:pathLst>
              </a:custGeom>
              <a:solidFill>
                <a:schemeClr val="accent1"/>
              </a:solidFill>
              <a:ln w="0">
                <a:solidFill>
                  <a:srgbClr val="FFFFFF"/>
                </a:solid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36" name="Freeform 97"/>
              <p:cNvSpPr>
                <a:spLocks noEditPoints="1"/>
              </p:cNvSpPr>
              <p:nvPr/>
            </p:nvSpPr>
            <p:spPr bwMode="auto">
              <a:xfrm>
                <a:off x="5940946" y="2743845"/>
                <a:ext cx="865188" cy="1004888"/>
              </a:xfrm>
              <a:custGeom>
                <a:avLst/>
                <a:gdLst>
                  <a:gd name="T0" fmla="*/ 200 w 545"/>
                  <a:gd name="T1" fmla="*/ 314 h 633"/>
                  <a:gd name="T2" fmla="*/ 213 w 545"/>
                  <a:gd name="T3" fmla="*/ 357 h 633"/>
                  <a:gd name="T4" fmla="*/ 249 w 545"/>
                  <a:gd name="T5" fmla="*/ 383 h 633"/>
                  <a:gd name="T6" fmla="*/ 295 w 545"/>
                  <a:gd name="T7" fmla="*/ 383 h 633"/>
                  <a:gd name="T8" fmla="*/ 330 w 545"/>
                  <a:gd name="T9" fmla="*/ 357 h 633"/>
                  <a:gd name="T10" fmla="*/ 345 w 545"/>
                  <a:gd name="T11" fmla="*/ 314 h 633"/>
                  <a:gd name="T12" fmla="*/ 361 w 545"/>
                  <a:gd name="T13" fmla="*/ 316 h 633"/>
                  <a:gd name="T14" fmla="*/ 402 w 545"/>
                  <a:gd name="T15" fmla="*/ 346 h 633"/>
                  <a:gd name="T16" fmla="*/ 448 w 545"/>
                  <a:gd name="T17" fmla="*/ 381 h 633"/>
                  <a:gd name="T18" fmla="*/ 493 w 545"/>
                  <a:gd name="T19" fmla="*/ 415 h 633"/>
                  <a:gd name="T20" fmla="*/ 527 w 545"/>
                  <a:gd name="T21" fmla="*/ 446 h 633"/>
                  <a:gd name="T22" fmla="*/ 545 w 545"/>
                  <a:gd name="T23" fmla="*/ 466 h 633"/>
                  <a:gd name="T24" fmla="*/ 539 w 545"/>
                  <a:gd name="T25" fmla="*/ 475 h 633"/>
                  <a:gd name="T26" fmla="*/ 513 w 545"/>
                  <a:gd name="T27" fmla="*/ 470 h 633"/>
                  <a:gd name="T28" fmla="*/ 470 w 545"/>
                  <a:gd name="T29" fmla="*/ 455 h 633"/>
                  <a:gd name="T30" fmla="*/ 418 w 545"/>
                  <a:gd name="T31" fmla="*/ 435 h 633"/>
                  <a:gd name="T32" fmla="*/ 365 w 545"/>
                  <a:gd name="T33" fmla="*/ 412 h 633"/>
                  <a:gd name="T34" fmla="*/ 318 w 545"/>
                  <a:gd name="T35" fmla="*/ 392 h 633"/>
                  <a:gd name="T36" fmla="*/ 313 w 545"/>
                  <a:gd name="T37" fmla="*/ 631 h 633"/>
                  <a:gd name="T38" fmla="*/ 230 w 545"/>
                  <a:gd name="T39" fmla="*/ 631 h 633"/>
                  <a:gd name="T40" fmla="*/ 226 w 545"/>
                  <a:gd name="T41" fmla="*/ 392 h 633"/>
                  <a:gd name="T42" fmla="*/ 180 w 545"/>
                  <a:gd name="T43" fmla="*/ 412 h 633"/>
                  <a:gd name="T44" fmla="*/ 126 w 545"/>
                  <a:gd name="T45" fmla="*/ 435 h 633"/>
                  <a:gd name="T46" fmla="*/ 75 w 545"/>
                  <a:gd name="T47" fmla="*/ 455 h 633"/>
                  <a:gd name="T48" fmla="*/ 32 w 545"/>
                  <a:gd name="T49" fmla="*/ 470 h 633"/>
                  <a:gd name="T50" fmla="*/ 5 w 545"/>
                  <a:gd name="T51" fmla="*/ 475 h 633"/>
                  <a:gd name="T52" fmla="*/ 0 w 545"/>
                  <a:gd name="T53" fmla="*/ 466 h 633"/>
                  <a:gd name="T54" fmla="*/ 19 w 545"/>
                  <a:gd name="T55" fmla="*/ 446 h 633"/>
                  <a:gd name="T56" fmla="*/ 52 w 545"/>
                  <a:gd name="T57" fmla="*/ 415 h 633"/>
                  <a:gd name="T58" fmla="*/ 95 w 545"/>
                  <a:gd name="T59" fmla="*/ 381 h 633"/>
                  <a:gd name="T60" fmla="*/ 141 w 545"/>
                  <a:gd name="T61" fmla="*/ 346 h 633"/>
                  <a:gd name="T62" fmla="*/ 183 w 545"/>
                  <a:gd name="T63" fmla="*/ 316 h 633"/>
                  <a:gd name="T64" fmla="*/ 272 w 545"/>
                  <a:gd name="T65" fmla="*/ 282 h 633"/>
                  <a:gd name="T66" fmla="*/ 296 w 545"/>
                  <a:gd name="T67" fmla="*/ 291 h 633"/>
                  <a:gd name="T68" fmla="*/ 306 w 545"/>
                  <a:gd name="T69" fmla="*/ 314 h 633"/>
                  <a:gd name="T70" fmla="*/ 296 w 545"/>
                  <a:gd name="T71" fmla="*/ 339 h 633"/>
                  <a:gd name="T72" fmla="*/ 272 w 545"/>
                  <a:gd name="T73" fmla="*/ 348 h 633"/>
                  <a:gd name="T74" fmla="*/ 249 w 545"/>
                  <a:gd name="T75" fmla="*/ 339 h 633"/>
                  <a:gd name="T76" fmla="*/ 240 w 545"/>
                  <a:gd name="T77" fmla="*/ 314 h 633"/>
                  <a:gd name="T78" fmla="*/ 249 w 545"/>
                  <a:gd name="T79" fmla="*/ 291 h 633"/>
                  <a:gd name="T80" fmla="*/ 272 w 545"/>
                  <a:gd name="T81" fmla="*/ 282 h 633"/>
                  <a:gd name="T82" fmla="*/ 278 w 545"/>
                  <a:gd name="T83" fmla="*/ 6 h 633"/>
                  <a:gd name="T84" fmla="*/ 289 w 545"/>
                  <a:gd name="T85" fmla="*/ 41 h 633"/>
                  <a:gd name="T86" fmla="*/ 299 w 545"/>
                  <a:gd name="T87" fmla="*/ 101 h 633"/>
                  <a:gd name="T88" fmla="*/ 309 w 545"/>
                  <a:gd name="T89" fmla="*/ 168 h 633"/>
                  <a:gd name="T90" fmla="*/ 315 w 545"/>
                  <a:gd name="T91" fmla="*/ 233 h 633"/>
                  <a:gd name="T92" fmla="*/ 296 w 545"/>
                  <a:gd name="T93" fmla="*/ 246 h 633"/>
                  <a:gd name="T94" fmla="*/ 247 w 545"/>
                  <a:gd name="T95" fmla="*/ 246 h 633"/>
                  <a:gd name="T96" fmla="*/ 229 w 545"/>
                  <a:gd name="T97" fmla="*/ 233 h 633"/>
                  <a:gd name="T98" fmla="*/ 236 w 545"/>
                  <a:gd name="T99" fmla="*/ 168 h 633"/>
                  <a:gd name="T100" fmla="*/ 246 w 545"/>
                  <a:gd name="T101" fmla="*/ 101 h 633"/>
                  <a:gd name="T102" fmla="*/ 255 w 545"/>
                  <a:gd name="T103" fmla="*/ 41 h 633"/>
                  <a:gd name="T104" fmla="*/ 267 w 545"/>
                  <a:gd name="T105" fmla="*/ 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5" h="633">
                    <a:moveTo>
                      <a:pt x="201" y="303"/>
                    </a:moveTo>
                    <a:lnTo>
                      <a:pt x="200" y="314"/>
                    </a:lnTo>
                    <a:lnTo>
                      <a:pt x="203" y="337"/>
                    </a:lnTo>
                    <a:lnTo>
                      <a:pt x="213" y="357"/>
                    </a:lnTo>
                    <a:lnTo>
                      <a:pt x="229" y="374"/>
                    </a:lnTo>
                    <a:lnTo>
                      <a:pt x="249" y="383"/>
                    </a:lnTo>
                    <a:lnTo>
                      <a:pt x="272" y="388"/>
                    </a:lnTo>
                    <a:lnTo>
                      <a:pt x="295" y="383"/>
                    </a:lnTo>
                    <a:lnTo>
                      <a:pt x="315" y="374"/>
                    </a:lnTo>
                    <a:lnTo>
                      <a:pt x="330" y="357"/>
                    </a:lnTo>
                    <a:lnTo>
                      <a:pt x="341" y="337"/>
                    </a:lnTo>
                    <a:lnTo>
                      <a:pt x="345" y="314"/>
                    </a:lnTo>
                    <a:lnTo>
                      <a:pt x="344" y="303"/>
                    </a:lnTo>
                    <a:lnTo>
                      <a:pt x="361" y="316"/>
                    </a:lnTo>
                    <a:lnTo>
                      <a:pt x="381" y="331"/>
                    </a:lnTo>
                    <a:lnTo>
                      <a:pt x="402" y="346"/>
                    </a:lnTo>
                    <a:lnTo>
                      <a:pt x="425" y="363"/>
                    </a:lnTo>
                    <a:lnTo>
                      <a:pt x="448" y="381"/>
                    </a:lnTo>
                    <a:lnTo>
                      <a:pt x="471" y="398"/>
                    </a:lnTo>
                    <a:lnTo>
                      <a:pt x="493" y="415"/>
                    </a:lnTo>
                    <a:lnTo>
                      <a:pt x="511" y="431"/>
                    </a:lnTo>
                    <a:lnTo>
                      <a:pt x="527" y="446"/>
                    </a:lnTo>
                    <a:lnTo>
                      <a:pt x="537" y="457"/>
                    </a:lnTo>
                    <a:lnTo>
                      <a:pt x="545" y="466"/>
                    </a:lnTo>
                    <a:lnTo>
                      <a:pt x="545" y="472"/>
                    </a:lnTo>
                    <a:lnTo>
                      <a:pt x="539" y="475"/>
                    </a:lnTo>
                    <a:lnTo>
                      <a:pt x="528" y="473"/>
                    </a:lnTo>
                    <a:lnTo>
                      <a:pt x="513" y="470"/>
                    </a:lnTo>
                    <a:lnTo>
                      <a:pt x="493" y="464"/>
                    </a:lnTo>
                    <a:lnTo>
                      <a:pt x="470" y="455"/>
                    </a:lnTo>
                    <a:lnTo>
                      <a:pt x="445" y="446"/>
                    </a:lnTo>
                    <a:lnTo>
                      <a:pt x="418" y="435"/>
                    </a:lnTo>
                    <a:lnTo>
                      <a:pt x="391" y="424"/>
                    </a:lnTo>
                    <a:lnTo>
                      <a:pt x="365" y="412"/>
                    </a:lnTo>
                    <a:lnTo>
                      <a:pt x="341" y="401"/>
                    </a:lnTo>
                    <a:lnTo>
                      <a:pt x="318" y="392"/>
                    </a:lnTo>
                    <a:lnTo>
                      <a:pt x="299" y="383"/>
                    </a:lnTo>
                    <a:lnTo>
                      <a:pt x="313" y="631"/>
                    </a:lnTo>
                    <a:lnTo>
                      <a:pt x="272" y="633"/>
                    </a:lnTo>
                    <a:lnTo>
                      <a:pt x="230" y="631"/>
                    </a:lnTo>
                    <a:lnTo>
                      <a:pt x="246" y="383"/>
                    </a:lnTo>
                    <a:lnTo>
                      <a:pt x="226" y="392"/>
                    </a:lnTo>
                    <a:lnTo>
                      <a:pt x="204" y="401"/>
                    </a:lnTo>
                    <a:lnTo>
                      <a:pt x="180" y="412"/>
                    </a:lnTo>
                    <a:lnTo>
                      <a:pt x="154" y="424"/>
                    </a:lnTo>
                    <a:lnTo>
                      <a:pt x="126" y="435"/>
                    </a:lnTo>
                    <a:lnTo>
                      <a:pt x="100" y="446"/>
                    </a:lnTo>
                    <a:lnTo>
                      <a:pt x="75" y="455"/>
                    </a:lnTo>
                    <a:lnTo>
                      <a:pt x="52" y="464"/>
                    </a:lnTo>
                    <a:lnTo>
                      <a:pt x="32" y="470"/>
                    </a:lnTo>
                    <a:lnTo>
                      <a:pt x="16" y="473"/>
                    </a:lnTo>
                    <a:lnTo>
                      <a:pt x="5" y="475"/>
                    </a:lnTo>
                    <a:lnTo>
                      <a:pt x="0" y="472"/>
                    </a:lnTo>
                    <a:lnTo>
                      <a:pt x="0" y="466"/>
                    </a:lnTo>
                    <a:lnTo>
                      <a:pt x="6" y="457"/>
                    </a:lnTo>
                    <a:lnTo>
                      <a:pt x="19" y="446"/>
                    </a:lnTo>
                    <a:lnTo>
                      <a:pt x="34" y="431"/>
                    </a:lnTo>
                    <a:lnTo>
                      <a:pt x="52" y="415"/>
                    </a:lnTo>
                    <a:lnTo>
                      <a:pt x="74" y="398"/>
                    </a:lnTo>
                    <a:lnTo>
                      <a:pt x="95" y="381"/>
                    </a:lnTo>
                    <a:lnTo>
                      <a:pt x="118" y="363"/>
                    </a:lnTo>
                    <a:lnTo>
                      <a:pt x="141" y="346"/>
                    </a:lnTo>
                    <a:lnTo>
                      <a:pt x="163" y="331"/>
                    </a:lnTo>
                    <a:lnTo>
                      <a:pt x="183" y="316"/>
                    </a:lnTo>
                    <a:lnTo>
                      <a:pt x="201" y="303"/>
                    </a:lnTo>
                    <a:close/>
                    <a:moveTo>
                      <a:pt x="272" y="282"/>
                    </a:moveTo>
                    <a:lnTo>
                      <a:pt x="286" y="283"/>
                    </a:lnTo>
                    <a:lnTo>
                      <a:pt x="296" y="291"/>
                    </a:lnTo>
                    <a:lnTo>
                      <a:pt x="302" y="302"/>
                    </a:lnTo>
                    <a:lnTo>
                      <a:pt x="306" y="314"/>
                    </a:lnTo>
                    <a:lnTo>
                      <a:pt x="302" y="328"/>
                    </a:lnTo>
                    <a:lnTo>
                      <a:pt x="296" y="339"/>
                    </a:lnTo>
                    <a:lnTo>
                      <a:pt x="286" y="345"/>
                    </a:lnTo>
                    <a:lnTo>
                      <a:pt x="272" y="348"/>
                    </a:lnTo>
                    <a:lnTo>
                      <a:pt x="260" y="345"/>
                    </a:lnTo>
                    <a:lnTo>
                      <a:pt x="249" y="339"/>
                    </a:lnTo>
                    <a:lnTo>
                      <a:pt x="241" y="328"/>
                    </a:lnTo>
                    <a:lnTo>
                      <a:pt x="240" y="314"/>
                    </a:lnTo>
                    <a:lnTo>
                      <a:pt x="241" y="302"/>
                    </a:lnTo>
                    <a:lnTo>
                      <a:pt x="249" y="291"/>
                    </a:lnTo>
                    <a:lnTo>
                      <a:pt x="260" y="283"/>
                    </a:lnTo>
                    <a:lnTo>
                      <a:pt x="272" y="282"/>
                    </a:lnTo>
                    <a:close/>
                    <a:moveTo>
                      <a:pt x="272" y="0"/>
                    </a:moveTo>
                    <a:lnTo>
                      <a:pt x="278" y="6"/>
                    </a:lnTo>
                    <a:lnTo>
                      <a:pt x="284" y="19"/>
                    </a:lnTo>
                    <a:lnTo>
                      <a:pt x="289" y="41"/>
                    </a:lnTo>
                    <a:lnTo>
                      <a:pt x="295" y="69"/>
                    </a:lnTo>
                    <a:lnTo>
                      <a:pt x="299" y="101"/>
                    </a:lnTo>
                    <a:lnTo>
                      <a:pt x="304" y="135"/>
                    </a:lnTo>
                    <a:lnTo>
                      <a:pt x="309" y="168"/>
                    </a:lnTo>
                    <a:lnTo>
                      <a:pt x="312" y="202"/>
                    </a:lnTo>
                    <a:lnTo>
                      <a:pt x="315" y="233"/>
                    </a:lnTo>
                    <a:lnTo>
                      <a:pt x="318" y="257"/>
                    </a:lnTo>
                    <a:lnTo>
                      <a:pt x="296" y="246"/>
                    </a:lnTo>
                    <a:lnTo>
                      <a:pt x="272" y="242"/>
                    </a:lnTo>
                    <a:lnTo>
                      <a:pt x="247" y="246"/>
                    </a:lnTo>
                    <a:lnTo>
                      <a:pt x="227" y="257"/>
                    </a:lnTo>
                    <a:lnTo>
                      <a:pt x="229" y="233"/>
                    </a:lnTo>
                    <a:lnTo>
                      <a:pt x="232" y="202"/>
                    </a:lnTo>
                    <a:lnTo>
                      <a:pt x="236" y="168"/>
                    </a:lnTo>
                    <a:lnTo>
                      <a:pt x="241" y="135"/>
                    </a:lnTo>
                    <a:lnTo>
                      <a:pt x="246" y="101"/>
                    </a:lnTo>
                    <a:lnTo>
                      <a:pt x="250" y="69"/>
                    </a:lnTo>
                    <a:lnTo>
                      <a:pt x="255" y="41"/>
                    </a:lnTo>
                    <a:lnTo>
                      <a:pt x="261" y="19"/>
                    </a:lnTo>
                    <a:lnTo>
                      <a:pt x="267" y="6"/>
                    </a:lnTo>
                    <a:lnTo>
                      <a:pt x="272" y="0"/>
                    </a:lnTo>
                    <a:close/>
                  </a:path>
                </a:pathLst>
              </a:custGeom>
              <a:solidFill>
                <a:srgbClr val="FFFFFF"/>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grpSp>
        <p:sp>
          <p:nvSpPr>
            <p:cNvPr id="34" name="ZoneTexte 33"/>
            <p:cNvSpPr txBox="1"/>
            <p:nvPr/>
          </p:nvSpPr>
          <p:spPr>
            <a:xfrm>
              <a:off x="7702191" y="2779894"/>
              <a:ext cx="2048073" cy="574515"/>
            </a:xfrm>
            <a:prstGeom prst="rect">
              <a:avLst/>
            </a:prstGeom>
            <a:noFill/>
          </p:spPr>
          <p:txBody>
            <a:bodyPr wrap="square" rtlCol="0">
              <a:spAutoFit/>
            </a:bodyPr>
            <a:lstStyle/>
            <a:p>
              <a:r>
                <a:rPr lang="en-GB" sz="1500" b="1" dirty="0"/>
                <a:t>ENERGY</a:t>
              </a:r>
            </a:p>
          </p:txBody>
        </p:sp>
      </p:grpSp>
      <p:grpSp>
        <p:nvGrpSpPr>
          <p:cNvPr id="38" name="Groupe 36"/>
          <p:cNvGrpSpPr/>
          <p:nvPr/>
        </p:nvGrpSpPr>
        <p:grpSpPr>
          <a:xfrm>
            <a:off x="3994038" y="3811070"/>
            <a:ext cx="1756337" cy="434867"/>
            <a:chOff x="6808838" y="3877224"/>
            <a:chExt cx="3122376" cy="773097"/>
          </a:xfrm>
        </p:grpSpPr>
        <p:grpSp>
          <p:nvGrpSpPr>
            <p:cNvPr id="42" name="Groupe 37"/>
            <p:cNvGrpSpPr>
              <a:grpSpLocks noChangeAspect="1"/>
            </p:cNvGrpSpPr>
            <p:nvPr/>
          </p:nvGrpSpPr>
          <p:grpSpPr>
            <a:xfrm>
              <a:off x="6808838" y="3877224"/>
              <a:ext cx="854107" cy="773097"/>
              <a:chOff x="3906838" y="1351881"/>
              <a:chExt cx="1355725" cy="1227138"/>
            </a:xfrm>
          </p:grpSpPr>
          <p:sp>
            <p:nvSpPr>
              <p:cNvPr id="40" name="Freeform 8"/>
              <p:cNvSpPr>
                <a:spLocks/>
              </p:cNvSpPr>
              <p:nvPr/>
            </p:nvSpPr>
            <p:spPr bwMode="auto">
              <a:xfrm>
                <a:off x="3906838" y="1351881"/>
                <a:ext cx="1355725" cy="1227138"/>
              </a:xfrm>
              <a:custGeom>
                <a:avLst/>
                <a:gdLst>
                  <a:gd name="T0" fmla="*/ 428 w 854"/>
                  <a:gd name="T1" fmla="*/ 0 h 773"/>
                  <a:gd name="T2" fmla="*/ 491 w 854"/>
                  <a:gd name="T3" fmla="*/ 3 h 773"/>
                  <a:gd name="T4" fmla="*/ 550 w 854"/>
                  <a:gd name="T5" fmla="*/ 11 h 773"/>
                  <a:gd name="T6" fmla="*/ 604 w 854"/>
                  <a:gd name="T7" fmla="*/ 26 h 773"/>
                  <a:gd name="T8" fmla="*/ 654 w 854"/>
                  <a:gd name="T9" fmla="*/ 47 h 773"/>
                  <a:gd name="T10" fmla="*/ 698 w 854"/>
                  <a:gd name="T11" fmla="*/ 75 h 773"/>
                  <a:gd name="T12" fmla="*/ 739 w 854"/>
                  <a:gd name="T13" fmla="*/ 108 h 773"/>
                  <a:gd name="T14" fmla="*/ 774 w 854"/>
                  <a:gd name="T15" fmla="*/ 146 h 773"/>
                  <a:gd name="T16" fmla="*/ 803 w 854"/>
                  <a:gd name="T17" fmla="*/ 187 h 773"/>
                  <a:gd name="T18" fmla="*/ 825 w 854"/>
                  <a:gd name="T19" fmla="*/ 232 h 773"/>
                  <a:gd name="T20" fmla="*/ 841 w 854"/>
                  <a:gd name="T21" fmla="*/ 279 h 773"/>
                  <a:gd name="T22" fmla="*/ 851 w 854"/>
                  <a:gd name="T23" fmla="*/ 332 h 773"/>
                  <a:gd name="T24" fmla="*/ 854 w 854"/>
                  <a:gd name="T25" fmla="*/ 386 h 773"/>
                  <a:gd name="T26" fmla="*/ 851 w 854"/>
                  <a:gd name="T27" fmla="*/ 442 h 773"/>
                  <a:gd name="T28" fmla="*/ 841 w 854"/>
                  <a:gd name="T29" fmla="*/ 493 h 773"/>
                  <a:gd name="T30" fmla="*/ 825 w 854"/>
                  <a:gd name="T31" fmla="*/ 543 h 773"/>
                  <a:gd name="T32" fmla="*/ 802 w 854"/>
                  <a:gd name="T33" fmla="*/ 587 h 773"/>
                  <a:gd name="T34" fmla="*/ 774 w 854"/>
                  <a:gd name="T35" fmla="*/ 628 h 773"/>
                  <a:gd name="T36" fmla="*/ 737 w 854"/>
                  <a:gd name="T37" fmla="*/ 666 h 773"/>
                  <a:gd name="T38" fmla="*/ 696 w 854"/>
                  <a:gd name="T39" fmla="*/ 699 h 773"/>
                  <a:gd name="T40" fmla="*/ 650 w 854"/>
                  <a:gd name="T41" fmla="*/ 725 h 773"/>
                  <a:gd name="T42" fmla="*/ 601 w 854"/>
                  <a:gd name="T43" fmla="*/ 747 h 773"/>
                  <a:gd name="T44" fmla="*/ 547 w 854"/>
                  <a:gd name="T45" fmla="*/ 761 h 773"/>
                  <a:gd name="T46" fmla="*/ 489 w 854"/>
                  <a:gd name="T47" fmla="*/ 770 h 773"/>
                  <a:gd name="T48" fmla="*/ 425 w 854"/>
                  <a:gd name="T49" fmla="*/ 773 h 773"/>
                  <a:gd name="T50" fmla="*/ 362 w 854"/>
                  <a:gd name="T51" fmla="*/ 770 h 773"/>
                  <a:gd name="T52" fmla="*/ 305 w 854"/>
                  <a:gd name="T53" fmla="*/ 761 h 773"/>
                  <a:gd name="T54" fmla="*/ 250 w 854"/>
                  <a:gd name="T55" fmla="*/ 747 h 773"/>
                  <a:gd name="T56" fmla="*/ 201 w 854"/>
                  <a:gd name="T57" fmla="*/ 725 h 773"/>
                  <a:gd name="T58" fmla="*/ 155 w 854"/>
                  <a:gd name="T59" fmla="*/ 699 h 773"/>
                  <a:gd name="T60" fmla="*/ 115 w 854"/>
                  <a:gd name="T61" fmla="*/ 666 h 773"/>
                  <a:gd name="T62" fmla="*/ 79 w 854"/>
                  <a:gd name="T63" fmla="*/ 628 h 773"/>
                  <a:gd name="T64" fmla="*/ 51 w 854"/>
                  <a:gd name="T65" fmla="*/ 587 h 773"/>
                  <a:gd name="T66" fmla="*/ 28 w 854"/>
                  <a:gd name="T67" fmla="*/ 543 h 773"/>
                  <a:gd name="T68" fmla="*/ 13 w 854"/>
                  <a:gd name="T69" fmla="*/ 493 h 773"/>
                  <a:gd name="T70" fmla="*/ 3 w 854"/>
                  <a:gd name="T71" fmla="*/ 442 h 773"/>
                  <a:gd name="T72" fmla="*/ 0 w 854"/>
                  <a:gd name="T73" fmla="*/ 386 h 773"/>
                  <a:gd name="T74" fmla="*/ 3 w 854"/>
                  <a:gd name="T75" fmla="*/ 332 h 773"/>
                  <a:gd name="T76" fmla="*/ 13 w 854"/>
                  <a:gd name="T77" fmla="*/ 279 h 773"/>
                  <a:gd name="T78" fmla="*/ 30 w 854"/>
                  <a:gd name="T79" fmla="*/ 232 h 773"/>
                  <a:gd name="T80" fmla="*/ 51 w 854"/>
                  <a:gd name="T81" fmla="*/ 187 h 773"/>
                  <a:gd name="T82" fmla="*/ 81 w 854"/>
                  <a:gd name="T83" fmla="*/ 146 h 773"/>
                  <a:gd name="T84" fmla="*/ 117 w 854"/>
                  <a:gd name="T85" fmla="*/ 108 h 773"/>
                  <a:gd name="T86" fmla="*/ 158 w 854"/>
                  <a:gd name="T87" fmla="*/ 75 h 773"/>
                  <a:gd name="T88" fmla="*/ 203 w 854"/>
                  <a:gd name="T89" fmla="*/ 47 h 773"/>
                  <a:gd name="T90" fmla="*/ 254 w 854"/>
                  <a:gd name="T91" fmla="*/ 26 h 773"/>
                  <a:gd name="T92" fmla="*/ 306 w 854"/>
                  <a:gd name="T93" fmla="*/ 11 h 773"/>
                  <a:gd name="T94" fmla="*/ 366 w 854"/>
                  <a:gd name="T95" fmla="*/ 3 h 773"/>
                  <a:gd name="T96" fmla="*/ 428 w 854"/>
                  <a:gd name="T97"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4" h="773">
                    <a:moveTo>
                      <a:pt x="428" y="0"/>
                    </a:moveTo>
                    <a:lnTo>
                      <a:pt x="491" y="3"/>
                    </a:lnTo>
                    <a:lnTo>
                      <a:pt x="550" y="11"/>
                    </a:lnTo>
                    <a:lnTo>
                      <a:pt x="604" y="26"/>
                    </a:lnTo>
                    <a:lnTo>
                      <a:pt x="654" y="47"/>
                    </a:lnTo>
                    <a:lnTo>
                      <a:pt x="698" y="75"/>
                    </a:lnTo>
                    <a:lnTo>
                      <a:pt x="739" y="108"/>
                    </a:lnTo>
                    <a:lnTo>
                      <a:pt x="774" y="146"/>
                    </a:lnTo>
                    <a:lnTo>
                      <a:pt x="803" y="187"/>
                    </a:lnTo>
                    <a:lnTo>
                      <a:pt x="825" y="232"/>
                    </a:lnTo>
                    <a:lnTo>
                      <a:pt x="841" y="279"/>
                    </a:lnTo>
                    <a:lnTo>
                      <a:pt x="851" y="332"/>
                    </a:lnTo>
                    <a:lnTo>
                      <a:pt x="854" y="386"/>
                    </a:lnTo>
                    <a:lnTo>
                      <a:pt x="851" y="442"/>
                    </a:lnTo>
                    <a:lnTo>
                      <a:pt x="841" y="493"/>
                    </a:lnTo>
                    <a:lnTo>
                      <a:pt x="825" y="543"/>
                    </a:lnTo>
                    <a:lnTo>
                      <a:pt x="802" y="587"/>
                    </a:lnTo>
                    <a:lnTo>
                      <a:pt x="774" y="628"/>
                    </a:lnTo>
                    <a:lnTo>
                      <a:pt x="737" y="666"/>
                    </a:lnTo>
                    <a:lnTo>
                      <a:pt x="696" y="699"/>
                    </a:lnTo>
                    <a:lnTo>
                      <a:pt x="650" y="725"/>
                    </a:lnTo>
                    <a:lnTo>
                      <a:pt x="601" y="747"/>
                    </a:lnTo>
                    <a:lnTo>
                      <a:pt x="547" y="761"/>
                    </a:lnTo>
                    <a:lnTo>
                      <a:pt x="489" y="770"/>
                    </a:lnTo>
                    <a:lnTo>
                      <a:pt x="425" y="773"/>
                    </a:lnTo>
                    <a:lnTo>
                      <a:pt x="362" y="770"/>
                    </a:lnTo>
                    <a:lnTo>
                      <a:pt x="305" y="761"/>
                    </a:lnTo>
                    <a:lnTo>
                      <a:pt x="250" y="747"/>
                    </a:lnTo>
                    <a:lnTo>
                      <a:pt x="201" y="725"/>
                    </a:lnTo>
                    <a:lnTo>
                      <a:pt x="155" y="699"/>
                    </a:lnTo>
                    <a:lnTo>
                      <a:pt x="115" y="666"/>
                    </a:lnTo>
                    <a:lnTo>
                      <a:pt x="79" y="628"/>
                    </a:lnTo>
                    <a:lnTo>
                      <a:pt x="51" y="587"/>
                    </a:lnTo>
                    <a:lnTo>
                      <a:pt x="28" y="543"/>
                    </a:lnTo>
                    <a:lnTo>
                      <a:pt x="13" y="493"/>
                    </a:lnTo>
                    <a:lnTo>
                      <a:pt x="3" y="442"/>
                    </a:lnTo>
                    <a:lnTo>
                      <a:pt x="0" y="386"/>
                    </a:lnTo>
                    <a:lnTo>
                      <a:pt x="3" y="332"/>
                    </a:lnTo>
                    <a:lnTo>
                      <a:pt x="13" y="279"/>
                    </a:lnTo>
                    <a:lnTo>
                      <a:pt x="30" y="232"/>
                    </a:lnTo>
                    <a:lnTo>
                      <a:pt x="51" y="187"/>
                    </a:lnTo>
                    <a:lnTo>
                      <a:pt x="81" y="146"/>
                    </a:lnTo>
                    <a:lnTo>
                      <a:pt x="117" y="108"/>
                    </a:lnTo>
                    <a:lnTo>
                      <a:pt x="158" y="75"/>
                    </a:lnTo>
                    <a:lnTo>
                      <a:pt x="203" y="47"/>
                    </a:lnTo>
                    <a:lnTo>
                      <a:pt x="254" y="26"/>
                    </a:lnTo>
                    <a:lnTo>
                      <a:pt x="306" y="11"/>
                    </a:lnTo>
                    <a:lnTo>
                      <a:pt x="366" y="3"/>
                    </a:lnTo>
                    <a:lnTo>
                      <a:pt x="428" y="0"/>
                    </a:lnTo>
                    <a:close/>
                  </a:path>
                </a:pathLst>
              </a:custGeom>
              <a:solidFill>
                <a:schemeClr val="accent1"/>
              </a:solidFill>
              <a:ln w="0">
                <a:solidFill>
                  <a:srgbClr val="FFFFFF"/>
                </a:solid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41" name="Freeform 84"/>
              <p:cNvSpPr>
                <a:spLocks noEditPoints="1"/>
              </p:cNvSpPr>
              <p:nvPr/>
            </p:nvSpPr>
            <p:spPr bwMode="auto">
              <a:xfrm>
                <a:off x="4317206" y="1580481"/>
                <a:ext cx="534988" cy="825500"/>
              </a:xfrm>
              <a:custGeom>
                <a:avLst/>
                <a:gdLst>
                  <a:gd name="T0" fmla="*/ 243 w 337"/>
                  <a:gd name="T1" fmla="*/ 301 h 520"/>
                  <a:gd name="T2" fmla="*/ 231 w 337"/>
                  <a:gd name="T3" fmla="*/ 322 h 520"/>
                  <a:gd name="T4" fmla="*/ 243 w 337"/>
                  <a:gd name="T5" fmla="*/ 344 h 520"/>
                  <a:gd name="T6" fmla="*/ 268 w 337"/>
                  <a:gd name="T7" fmla="*/ 344 h 520"/>
                  <a:gd name="T8" fmla="*/ 280 w 337"/>
                  <a:gd name="T9" fmla="*/ 322 h 520"/>
                  <a:gd name="T10" fmla="*/ 268 w 337"/>
                  <a:gd name="T11" fmla="*/ 301 h 520"/>
                  <a:gd name="T12" fmla="*/ 82 w 337"/>
                  <a:gd name="T13" fmla="*/ 294 h 520"/>
                  <a:gd name="T14" fmla="*/ 62 w 337"/>
                  <a:gd name="T15" fmla="*/ 307 h 520"/>
                  <a:gd name="T16" fmla="*/ 62 w 337"/>
                  <a:gd name="T17" fmla="*/ 331 h 520"/>
                  <a:gd name="T18" fmla="*/ 82 w 337"/>
                  <a:gd name="T19" fmla="*/ 344 h 520"/>
                  <a:gd name="T20" fmla="*/ 103 w 337"/>
                  <a:gd name="T21" fmla="*/ 331 h 520"/>
                  <a:gd name="T22" fmla="*/ 103 w 337"/>
                  <a:gd name="T23" fmla="*/ 307 h 520"/>
                  <a:gd name="T24" fmla="*/ 82 w 337"/>
                  <a:gd name="T25" fmla="*/ 294 h 520"/>
                  <a:gd name="T26" fmla="*/ 77 w 337"/>
                  <a:gd name="T27" fmla="*/ 81 h 520"/>
                  <a:gd name="T28" fmla="*/ 47 w 337"/>
                  <a:gd name="T29" fmla="*/ 112 h 520"/>
                  <a:gd name="T30" fmla="*/ 42 w 337"/>
                  <a:gd name="T31" fmla="*/ 164 h 520"/>
                  <a:gd name="T32" fmla="*/ 59 w 337"/>
                  <a:gd name="T33" fmla="*/ 207 h 520"/>
                  <a:gd name="T34" fmla="*/ 100 w 337"/>
                  <a:gd name="T35" fmla="*/ 224 h 520"/>
                  <a:gd name="T36" fmla="*/ 260 w 337"/>
                  <a:gd name="T37" fmla="*/ 219 h 520"/>
                  <a:gd name="T38" fmla="*/ 292 w 337"/>
                  <a:gd name="T39" fmla="*/ 187 h 520"/>
                  <a:gd name="T40" fmla="*/ 297 w 337"/>
                  <a:gd name="T41" fmla="*/ 135 h 520"/>
                  <a:gd name="T42" fmla="*/ 278 w 337"/>
                  <a:gd name="T43" fmla="*/ 94 h 520"/>
                  <a:gd name="T44" fmla="*/ 237 w 337"/>
                  <a:gd name="T45" fmla="*/ 77 h 520"/>
                  <a:gd name="T46" fmla="*/ 60 w 337"/>
                  <a:gd name="T47" fmla="*/ 0 h 520"/>
                  <a:gd name="T48" fmla="*/ 300 w 337"/>
                  <a:gd name="T49" fmla="*/ 5 h 520"/>
                  <a:gd name="T50" fmla="*/ 332 w 337"/>
                  <a:gd name="T51" fmla="*/ 37 h 520"/>
                  <a:gd name="T52" fmla="*/ 337 w 337"/>
                  <a:gd name="T53" fmla="*/ 342 h 520"/>
                  <a:gd name="T54" fmla="*/ 320 w 337"/>
                  <a:gd name="T55" fmla="*/ 382 h 520"/>
                  <a:gd name="T56" fmla="*/ 280 w 337"/>
                  <a:gd name="T57" fmla="*/ 400 h 520"/>
                  <a:gd name="T58" fmla="*/ 280 w 337"/>
                  <a:gd name="T59" fmla="*/ 518 h 520"/>
                  <a:gd name="T60" fmla="*/ 102 w 337"/>
                  <a:gd name="T61" fmla="*/ 400 h 520"/>
                  <a:gd name="T62" fmla="*/ 16 w 337"/>
                  <a:gd name="T63" fmla="*/ 512 h 520"/>
                  <a:gd name="T64" fmla="*/ 36 w 337"/>
                  <a:gd name="T65" fmla="*/ 396 h 520"/>
                  <a:gd name="T66" fmla="*/ 5 w 337"/>
                  <a:gd name="T67" fmla="*/ 363 h 520"/>
                  <a:gd name="T68" fmla="*/ 0 w 337"/>
                  <a:gd name="T69" fmla="*/ 60 h 520"/>
                  <a:gd name="T70" fmla="*/ 19 w 337"/>
                  <a:gd name="T71" fmla="*/ 17 h 520"/>
                  <a:gd name="T72" fmla="*/ 60 w 337"/>
                  <a:gd name="T7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7" h="520">
                    <a:moveTo>
                      <a:pt x="255" y="298"/>
                    </a:moveTo>
                    <a:lnTo>
                      <a:pt x="243" y="301"/>
                    </a:lnTo>
                    <a:lnTo>
                      <a:pt x="234" y="310"/>
                    </a:lnTo>
                    <a:lnTo>
                      <a:pt x="231" y="322"/>
                    </a:lnTo>
                    <a:lnTo>
                      <a:pt x="234" y="334"/>
                    </a:lnTo>
                    <a:lnTo>
                      <a:pt x="243" y="344"/>
                    </a:lnTo>
                    <a:lnTo>
                      <a:pt x="255" y="347"/>
                    </a:lnTo>
                    <a:lnTo>
                      <a:pt x="268" y="344"/>
                    </a:lnTo>
                    <a:lnTo>
                      <a:pt x="277" y="334"/>
                    </a:lnTo>
                    <a:lnTo>
                      <a:pt x="280" y="322"/>
                    </a:lnTo>
                    <a:lnTo>
                      <a:pt x="277" y="310"/>
                    </a:lnTo>
                    <a:lnTo>
                      <a:pt x="268" y="301"/>
                    </a:lnTo>
                    <a:lnTo>
                      <a:pt x="255" y="298"/>
                    </a:lnTo>
                    <a:close/>
                    <a:moveTo>
                      <a:pt x="82" y="294"/>
                    </a:moveTo>
                    <a:lnTo>
                      <a:pt x="70" y="298"/>
                    </a:lnTo>
                    <a:lnTo>
                      <a:pt x="62" y="307"/>
                    </a:lnTo>
                    <a:lnTo>
                      <a:pt x="57" y="319"/>
                    </a:lnTo>
                    <a:lnTo>
                      <a:pt x="62" y="331"/>
                    </a:lnTo>
                    <a:lnTo>
                      <a:pt x="70" y="340"/>
                    </a:lnTo>
                    <a:lnTo>
                      <a:pt x="82" y="344"/>
                    </a:lnTo>
                    <a:lnTo>
                      <a:pt x="94" y="340"/>
                    </a:lnTo>
                    <a:lnTo>
                      <a:pt x="103" y="331"/>
                    </a:lnTo>
                    <a:lnTo>
                      <a:pt x="106" y="319"/>
                    </a:lnTo>
                    <a:lnTo>
                      <a:pt x="103" y="307"/>
                    </a:lnTo>
                    <a:lnTo>
                      <a:pt x="94" y="298"/>
                    </a:lnTo>
                    <a:lnTo>
                      <a:pt x="82" y="294"/>
                    </a:lnTo>
                    <a:close/>
                    <a:moveTo>
                      <a:pt x="100" y="77"/>
                    </a:moveTo>
                    <a:lnTo>
                      <a:pt x="77" y="81"/>
                    </a:lnTo>
                    <a:lnTo>
                      <a:pt x="59" y="94"/>
                    </a:lnTo>
                    <a:lnTo>
                      <a:pt x="47" y="112"/>
                    </a:lnTo>
                    <a:lnTo>
                      <a:pt x="42" y="135"/>
                    </a:lnTo>
                    <a:lnTo>
                      <a:pt x="42" y="164"/>
                    </a:lnTo>
                    <a:lnTo>
                      <a:pt x="47" y="187"/>
                    </a:lnTo>
                    <a:lnTo>
                      <a:pt x="59" y="207"/>
                    </a:lnTo>
                    <a:lnTo>
                      <a:pt x="77" y="219"/>
                    </a:lnTo>
                    <a:lnTo>
                      <a:pt x="100" y="224"/>
                    </a:lnTo>
                    <a:lnTo>
                      <a:pt x="237" y="224"/>
                    </a:lnTo>
                    <a:lnTo>
                      <a:pt x="260" y="219"/>
                    </a:lnTo>
                    <a:lnTo>
                      <a:pt x="278" y="207"/>
                    </a:lnTo>
                    <a:lnTo>
                      <a:pt x="292" y="187"/>
                    </a:lnTo>
                    <a:lnTo>
                      <a:pt x="297" y="164"/>
                    </a:lnTo>
                    <a:lnTo>
                      <a:pt x="297" y="135"/>
                    </a:lnTo>
                    <a:lnTo>
                      <a:pt x="292" y="112"/>
                    </a:lnTo>
                    <a:lnTo>
                      <a:pt x="278" y="94"/>
                    </a:lnTo>
                    <a:lnTo>
                      <a:pt x="260" y="81"/>
                    </a:lnTo>
                    <a:lnTo>
                      <a:pt x="237" y="77"/>
                    </a:lnTo>
                    <a:lnTo>
                      <a:pt x="100" y="77"/>
                    </a:lnTo>
                    <a:close/>
                    <a:moveTo>
                      <a:pt x="60" y="0"/>
                    </a:moveTo>
                    <a:lnTo>
                      <a:pt x="277" y="0"/>
                    </a:lnTo>
                    <a:lnTo>
                      <a:pt x="300" y="5"/>
                    </a:lnTo>
                    <a:lnTo>
                      <a:pt x="318" y="17"/>
                    </a:lnTo>
                    <a:lnTo>
                      <a:pt x="332" y="37"/>
                    </a:lnTo>
                    <a:lnTo>
                      <a:pt x="337" y="60"/>
                    </a:lnTo>
                    <a:lnTo>
                      <a:pt x="337" y="342"/>
                    </a:lnTo>
                    <a:lnTo>
                      <a:pt x="332" y="363"/>
                    </a:lnTo>
                    <a:lnTo>
                      <a:pt x="320" y="382"/>
                    </a:lnTo>
                    <a:lnTo>
                      <a:pt x="301" y="396"/>
                    </a:lnTo>
                    <a:lnTo>
                      <a:pt x="280" y="400"/>
                    </a:lnTo>
                    <a:lnTo>
                      <a:pt x="321" y="512"/>
                    </a:lnTo>
                    <a:lnTo>
                      <a:pt x="280" y="518"/>
                    </a:lnTo>
                    <a:lnTo>
                      <a:pt x="235" y="400"/>
                    </a:lnTo>
                    <a:lnTo>
                      <a:pt x="102" y="400"/>
                    </a:lnTo>
                    <a:lnTo>
                      <a:pt x="57" y="520"/>
                    </a:lnTo>
                    <a:lnTo>
                      <a:pt x="16" y="512"/>
                    </a:lnTo>
                    <a:lnTo>
                      <a:pt x="59" y="400"/>
                    </a:lnTo>
                    <a:lnTo>
                      <a:pt x="36" y="396"/>
                    </a:lnTo>
                    <a:lnTo>
                      <a:pt x="17" y="382"/>
                    </a:lnTo>
                    <a:lnTo>
                      <a:pt x="5" y="363"/>
                    </a:lnTo>
                    <a:lnTo>
                      <a:pt x="0" y="342"/>
                    </a:lnTo>
                    <a:lnTo>
                      <a:pt x="0" y="60"/>
                    </a:lnTo>
                    <a:lnTo>
                      <a:pt x="5" y="37"/>
                    </a:lnTo>
                    <a:lnTo>
                      <a:pt x="19" y="17"/>
                    </a:lnTo>
                    <a:lnTo>
                      <a:pt x="37" y="5"/>
                    </a:lnTo>
                    <a:lnTo>
                      <a:pt x="60" y="0"/>
                    </a:lnTo>
                    <a:close/>
                  </a:path>
                </a:pathLst>
              </a:custGeom>
              <a:solidFill>
                <a:srgbClr val="FFFFFF"/>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grpSp>
        <p:sp>
          <p:nvSpPr>
            <p:cNvPr id="39" name="ZoneTexte 38"/>
            <p:cNvSpPr txBox="1"/>
            <p:nvPr/>
          </p:nvSpPr>
          <p:spPr>
            <a:xfrm>
              <a:off x="7702189" y="4062390"/>
              <a:ext cx="2229025" cy="574516"/>
            </a:xfrm>
            <a:prstGeom prst="rect">
              <a:avLst/>
            </a:prstGeom>
            <a:noFill/>
          </p:spPr>
          <p:txBody>
            <a:bodyPr wrap="square" rtlCol="0">
              <a:spAutoFit/>
            </a:bodyPr>
            <a:lstStyle/>
            <a:p>
              <a:r>
                <a:rPr lang="en-GB" sz="1500" b="1" dirty="0"/>
                <a:t>TRANSPORT</a:t>
              </a:r>
            </a:p>
          </p:txBody>
        </p:sp>
      </p:grpSp>
      <p:grpSp>
        <p:nvGrpSpPr>
          <p:cNvPr id="43" name="Groupe 41"/>
          <p:cNvGrpSpPr/>
          <p:nvPr/>
        </p:nvGrpSpPr>
        <p:grpSpPr>
          <a:xfrm>
            <a:off x="6045880" y="1260212"/>
            <a:ext cx="1898222" cy="435430"/>
            <a:chOff x="540352" y="3877224"/>
            <a:chExt cx="3374616" cy="774097"/>
          </a:xfrm>
        </p:grpSpPr>
        <p:grpSp>
          <p:nvGrpSpPr>
            <p:cNvPr id="46" name="Groupe 42"/>
            <p:cNvGrpSpPr>
              <a:grpSpLocks noChangeAspect="1"/>
            </p:cNvGrpSpPr>
            <p:nvPr/>
          </p:nvGrpSpPr>
          <p:grpSpPr>
            <a:xfrm>
              <a:off x="540352" y="3877224"/>
              <a:ext cx="854107" cy="774097"/>
              <a:chOff x="261938" y="2658120"/>
              <a:chExt cx="1355725" cy="1228725"/>
            </a:xfrm>
          </p:grpSpPr>
          <p:sp>
            <p:nvSpPr>
              <p:cNvPr id="45" name="Freeform 11"/>
              <p:cNvSpPr>
                <a:spLocks/>
              </p:cNvSpPr>
              <p:nvPr/>
            </p:nvSpPr>
            <p:spPr bwMode="auto">
              <a:xfrm>
                <a:off x="261938" y="2658120"/>
                <a:ext cx="1355725" cy="1228725"/>
              </a:xfrm>
              <a:custGeom>
                <a:avLst/>
                <a:gdLst>
                  <a:gd name="T0" fmla="*/ 428 w 854"/>
                  <a:gd name="T1" fmla="*/ 0 h 774"/>
                  <a:gd name="T2" fmla="*/ 492 w 854"/>
                  <a:gd name="T3" fmla="*/ 4 h 774"/>
                  <a:gd name="T4" fmla="*/ 550 w 854"/>
                  <a:gd name="T5" fmla="*/ 12 h 774"/>
                  <a:gd name="T6" fmla="*/ 604 w 854"/>
                  <a:gd name="T7" fmla="*/ 27 h 774"/>
                  <a:gd name="T8" fmla="*/ 653 w 854"/>
                  <a:gd name="T9" fmla="*/ 48 h 774"/>
                  <a:gd name="T10" fmla="*/ 698 w 854"/>
                  <a:gd name="T11" fmla="*/ 74 h 774"/>
                  <a:gd name="T12" fmla="*/ 739 w 854"/>
                  <a:gd name="T13" fmla="*/ 109 h 774"/>
                  <a:gd name="T14" fmla="*/ 774 w 854"/>
                  <a:gd name="T15" fmla="*/ 147 h 774"/>
                  <a:gd name="T16" fmla="*/ 803 w 854"/>
                  <a:gd name="T17" fmla="*/ 188 h 774"/>
                  <a:gd name="T18" fmla="*/ 825 w 854"/>
                  <a:gd name="T19" fmla="*/ 232 h 774"/>
                  <a:gd name="T20" fmla="*/ 841 w 854"/>
                  <a:gd name="T21" fmla="*/ 280 h 774"/>
                  <a:gd name="T22" fmla="*/ 851 w 854"/>
                  <a:gd name="T23" fmla="*/ 333 h 774"/>
                  <a:gd name="T24" fmla="*/ 854 w 854"/>
                  <a:gd name="T25" fmla="*/ 387 h 774"/>
                  <a:gd name="T26" fmla="*/ 851 w 854"/>
                  <a:gd name="T27" fmla="*/ 443 h 774"/>
                  <a:gd name="T28" fmla="*/ 841 w 854"/>
                  <a:gd name="T29" fmla="*/ 494 h 774"/>
                  <a:gd name="T30" fmla="*/ 825 w 854"/>
                  <a:gd name="T31" fmla="*/ 543 h 774"/>
                  <a:gd name="T32" fmla="*/ 802 w 854"/>
                  <a:gd name="T33" fmla="*/ 588 h 774"/>
                  <a:gd name="T34" fmla="*/ 774 w 854"/>
                  <a:gd name="T35" fmla="*/ 629 h 774"/>
                  <a:gd name="T36" fmla="*/ 737 w 854"/>
                  <a:gd name="T37" fmla="*/ 667 h 774"/>
                  <a:gd name="T38" fmla="*/ 696 w 854"/>
                  <a:gd name="T39" fmla="*/ 700 h 774"/>
                  <a:gd name="T40" fmla="*/ 650 w 854"/>
                  <a:gd name="T41" fmla="*/ 726 h 774"/>
                  <a:gd name="T42" fmla="*/ 601 w 854"/>
                  <a:gd name="T43" fmla="*/ 747 h 774"/>
                  <a:gd name="T44" fmla="*/ 546 w 854"/>
                  <a:gd name="T45" fmla="*/ 762 h 774"/>
                  <a:gd name="T46" fmla="*/ 489 w 854"/>
                  <a:gd name="T47" fmla="*/ 770 h 774"/>
                  <a:gd name="T48" fmla="*/ 426 w 854"/>
                  <a:gd name="T49" fmla="*/ 774 h 774"/>
                  <a:gd name="T50" fmla="*/ 362 w 854"/>
                  <a:gd name="T51" fmla="*/ 770 h 774"/>
                  <a:gd name="T52" fmla="*/ 305 w 854"/>
                  <a:gd name="T53" fmla="*/ 762 h 774"/>
                  <a:gd name="T54" fmla="*/ 250 w 854"/>
                  <a:gd name="T55" fmla="*/ 747 h 774"/>
                  <a:gd name="T56" fmla="*/ 201 w 854"/>
                  <a:gd name="T57" fmla="*/ 726 h 774"/>
                  <a:gd name="T58" fmla="*/ 156 w 854"/>
                  <a:gd name="T59" fmla="*/ 700 h 774"/>
                  <a:gd name="T60" fmla="*/ 115 w 854"/>
                  <a:gd name="T61" fmla="*/ 667 h 774"/>
                  <a:gd name="T62" fmla="*/ 81 w 854"/>
                  <a:gd name="T63" fmla="*/ 629 h 774"/>
                  <a:gd name="T64" fmla="*/ 51 w 854"/>
                  <a:gd name="T65" fmla="*/ 588 h 774"/>
                  <a:gd name="T66" fmla="*/ 28 w 854"/>
                  <a:gd name="T67" fmla="*/ 543 h 774"/>
                  <a:gd name="T68" fmla="*/ 13 w 854"/>
                  <a:gd name="T69" fmla="*/ 494 h 774"/>
                  <a:gd name="T70" fmla="*/ 3 w 854"/>
                  <a:gd name="T71" fmla="*/ 443 h 774"/>
                  <a:gd name="T72" fmla="*/ 0 w 854"/>
                  <a:gd name="T73" fmla="*/ 387 h 774"/>
                  <a:gd name="T74" fmla="*/ 3 w 854"/>
                  <a:gd name="T75" fmla="*/ 333 h 774"/>
                  <a:gd name="T76" fmla="*/ 13 w 854"/>
                  <a:gd name="T77" fmla="*/ 280 h 774"/>
                  <a:gd name="T78" fmla="*/ 30 w 854"/>
                  <a:gd name="T79" fmla="*/ 232 h 774"/>
                  <a:gd name="T80" fmla="*/ 51 w 854"/>
                  <a:gd name="T81" fmla="*/ 188 h 774"/>
                  <a:gd name="T82" fmla="*/ 81 w 854"/>
                  <a:gd name="T83" fmla="*/ 147 h 774"/>
                  <a:gd name="T84" fmla="*/ 117 w 854"/>
                  <a:gd name="T85" fmla="*/ 109 h 774"/>
                  <a:gd name="T86" fmla="*/ 158 w 854"/>
                  <a:gd name="T87" fmla="*/ 74 h 774"/>
                  <a:gd name="T88" fmla="*/ 202 w 854"/>
                  <a:gd name="T89" fmla="*/ 48 h 774"/>
                  <a:gd name="T90" fmla="*/ 253 w 854"/>
                  <a:gd name="T91" fmla="*/ 27 h 774"/>
                  <a:gd name="T92" fmla="*/ 308 w 854"/>
                  <a:gd name="T93" fmla="*/ 12 h 774"/>
                  <a:gd name="T94" fmla="*/ 365 w 854"/>
                  <a:gd name="T95" fmla="*/ 4 h 774"/>
                  <a:gd name="T96" fmla="*/ 428 w 854"/>
                  <a:gd name="T97"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4" h="774">
                    <a:moveTo>
                      <a:pt x="428" y="0"/>
                    </a:moveTo>
                    <a:lnTo>
                      <a:pt x="492" y="4"/>
                    </a:lnTo>
                    <a:lnTo>
                      <a:pt x="550" y="12"/>
                    </a:lnTo>
                    <a:lnTo>
                      <a:pt x="604" y="27"/>
                    </a:lnTo>
                    <a:lnTo>
                      <a:pt x="653" y="48"/>
                    </a:lnTo>
                    <a:lnTo>
                      <a:pt x="698" y="74"/>
                    </a:lnTo>
                    <a:lnTo>
                      <a:pt x="739" y="109"/>
                    </a:lnTo>
                    <a:lnTo>
                      <a:pt x="774" y="147"/>
                    </a:lnTo>
                    <a:lnTo>
                      <a:pt x="803" y="188"/>
                    </a:lnTo>
                    <a:lnTo>
                      <a:pt x="825" y="232"/>
                    </a:lnTo>
                    <a:lnTo>
                      <a:pt x="841" y="280"/>
                    </a:lnTo>
                    <a:lnTo>
                      <a:pt x="851" y="333"/>
                    </a:lnTo>
                    <a:lnTo>
                      <a:pt x="854" y="387"/>
                    </a:lnTo>
                    <a:lnTo>
                      <a:pt x="851" y="443"/>
                    </a:lnTo>
                    <a:lnTo>
                      <a:pt x="841" y="494"/>
                    </a:lnTo>
                    <a:lnTo>
                      <a:pt x="825" y="543"/>
                    </a:lnTo>
                    <a:lnTo>
                      <a:pt x="802" y="588"/>
                    </a:lnTo>
                    <a:lnTo>
                      <a:pt x="774" y="629"/>
                    </a:lnTo>
                    <a:lnTo>
                      <a:pt x="737" y="667"/>
                    </a:lnTo>
                    <a:lnTo>
                      <a:pt x="696" y="700"/>
                    </a:lnTo>
                    <a:lnTo>
                      <a:pt x="650" y="726"/>
                    </a:lnTo>
                    <a:lnTo>
                      <a:pt x="601" y="747"/>
                    </a:lnTo>
                    <a:lnTo>
                      <a:pt x="546" y="762"/>
                    </a:lnTo>
                    <a:lnTo>
                      <a:pt x="489" y="770"/>
                    </a:lnTo>
                    <a:lnTo>
                      <a:pt x="426" y="774"/>
                    </a:lnTo>
                    <a:lnTo>
                      <a:pt x="362" y="770"/>
                    </a:lnTo>
                    <a:lnTo>
                      <a:pt x="305" y="762"/>
                    </a:lnTo>
                    <a:lnTo>
                      <a:pt x="250" y="747"/>
                    </a:lnTo>
                    <a:lnTo>
                      <a:pt x="201" y="726"/>
                    </a:lnTo>
                    <a:lnTo>
                      <a:pt x="156" y="700"/>
                    </a:lnTo>
                    <a:lnTo>
                      <a:pt x="115" y="667"/>
                    </a:lnTo>
                    <a:lnTo>
                      <a:pt x="81" y="629"/>
                    </a:lnTo>
                    <a:lnTo>
                      <a:pt x="51" y="588"/>
                    </a:lnTo>
                    <a:lnTo>
                      <a:pt x="28" y="543"/>
                    </a:lnTo>
                    <a:lnTo>
                      <a:pt x="13" y="494"/>
                    </a:lnTo>
                    <a:lnTo>
                      <a:pt x="3" y="443"/>
                    </a:lnTo>
                    <a:lnTo>
                      <a:pt x="0" y="387"/>
                    </a:lnTo>
                    <a:lnTo>
                      <a:pt x="3" y="333"/>
                    </a:lnTo>
                    <a:lnTo>
                      <a:pt x="13" y="280"/>
                    </a:lnTo>
                    <a:lnTo>
                      <a:pt x="30" y="232"/>
                    </a:lnTo>
                    <a:lnTo>
                      <a:pt x="51" y="188"/>
                    </a:lnTo>
                    <a:lnTo>
                      <a:pt x="81" y="147"/>
                    </a:lnTo>
                    <a:lnTo>
                      <a:pt x="117" y="109"/>
                    </a:lnTo>
                    <a:lnTo>
                      <a:pt x="158" y="74"/>
                    </a:lnTo>
                    <a:lnTo>
                      <a:pt x="202" y="48"/>
                    </a:lnTo>
                    <a:lnTo>
                      <a:pt x="253" y="27"/>
                    </a:lnTo>
                    <a:lnTo>
                      <a:pt x="308" y="12"/>
                    </a:lnTo>
                    <a:lnTo>
                      <a:pt x="365" y="4"/>
                    </a:lnTo>
                    <a:lnTo>
                      <a:pt x="428" y="0"/>
                    </a:lnTo>
                    <a:close/>
                  </a:path>
                </a:pathLst>
              </a:custGeom>
              <a:solidFill>
                <a:schemeClr val="accent1"/>
              </a:solidFill>
              <a:ln w="0">
                <a:solidFill>
                  <a:srgbClr val="FFFFFF"/>
                </a:solid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grpSp>
            <p:nvGrpSpPr>
              <p:cNvPr id="49" name="Groupe 45"/>
              <p:cNvGrpSpPr/>
              <p:nvPr/>
            </p:nvGrpSpPr>
            <p:grpSpPr>
              <a:xfrm>
                <a:off x="540346" y="2901007"/>
                <a:ext cx="808038" cy="638176"/>
                <a:chOff x="571501" y="3824288"/>
                <a:chExt cx="808038" cy="638176"/>
              </a:xfrm>
              <a:solidFill>
                <a:srgbClr val="FFFFFF"/>
              </a:solidFill>
            </p:grpSpPr>
            <p:sp>
              <p:nvSpPr>
                <p:cNvPr id="47" name="Rectangle 87"/>
                <p:cNvSpPr>
                  <a:spLocks noChangeArrowheads="1"/>
                </p:cNvSpPr>
                <p:nvPr/>
              </p:nvSpPr>
              <p:spPr bwMode="auto">
                <a:xfrm>
                  <a:off x="571501" y="4371976"/>
                  <a:ext cx="808038" cy="90488"/>
                </a:xfrm>
                <a:prstGeom prst="rect">
                  <a:avLst/>
                </a:prstGeom>
                <a:grpFill/>
                <a:ln w="0">
                  <a:noFill/>
                  <a:prstDash val="solid"/>
                  <a:miter lim="800000"/>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48" name="Freeform 88"/>
                <p:cNvSpPr>
                  <a:spLocks noEditPoints="1"/>
                </p:cNvSpPr>
                <p:nvPr/>
              </p:nvSpPr>
              <p:spPr bwMode="auto">
                <a:xfrm>
                  <a:off x="658813" y="3824288"/>
                  <a:ext cx="703263" cy="560388"/>
                </a:xfrm>
                <a:custGeom>
                  <a:avLst/>
                  <a:gdLst>
                    <a:gd name="T0" fmla="*/ 443 w 443"/>
                    <a:gd name="T1" fmla="*/ 82 h 353"/>
                    <a:gd name="T2" fmla="*/ 411 w 443"/>
                    <a:gd name="T3" fmla="*/ 193 h 353"/>
                    <a:gd name="T4" fmla="*/ 342 w 443"/>
                    <a:gd name="T5" fmla="*/ 293 h 353"/>
                    <a:gd name="T6" fmla="*/ 322 w 443"/>
                    <a:gd name="T7" fmla="*/ 310 h 353"/>
                    <a:gd name="T8" fmla="*/ 308 w 443"/>
                    <a:gd name="T9" fmla="*/ 312 h 353"/>
                    <a:gd name="T10" fmla="*/ 302 w 443"/>
                    <a:gd name="T11" fmla="*/ 310 h 353"/>
                    <a:gd name="T12" fmla="*/ 295 w 443"/>
                    <a:gd name="T13" fmla="*/ 305 h 353"/>
                    <a:gd name="T14" fmla="*/ 288 w 443"/>
                    <a:gd name="T15" fmla="*/ 295 h 353"/>
                    <a:gd name="T16" fmla="*/ 270 w 443"/>
                    <a:gd name="T17" fmla="*/ 240 h 353"/>
                    <a:gd name="T18" fmla="*/ 264 w 443"/>
                    <a:gd name="T19" fmla="*/ 230 h 353"/>
                    <a:gd name="T20" fmla="*/ 256 w 443"/>
                    <a:gd name="T21" fmla="*/ 226 h 353"/>
                    <a:gd name="T22" fmla="*/ 249 w 443"/>
                    <a:gd name="T23" fmla="*/ 229 h 353"/>
                    <a:gd name="T24" fmla="*/ 246 w 443"/>
                    <a:gd name="T25" fmla="*/ 235 h 353"/>
                    <a:gd name="T26" fmla="*/ 247 w 443"/>
                    <a:gd name="T27" fmla="*/ 243 h 353"/>
                    <a:gd name="T28" fmla="*/ 247 w 443"/>
                    <a:gd name="T29" fmla="*/ 353 h 353"/>
                    <a:gd name="T30" fmla="*/ 104 w 443"/>
                    <a:gd name="T31" fmla="*/ 247 h 353"/>
                    <a:gd name="T32" fmla="*/ 104 w 443"/>
                    <a:gd name="T33" fmla="*/ 238 h 353"/>
                    <a:gd name="T34" fmla="*/ 103 w 443"/>
                    <a:gd name="T35" fmla="*/ 232 h 353"/>
                    <a:gd name="T36" fmla="*/ 98 w 443"/>
                    <a:gd name="T37" fmla="*/ 227 h 353"/>
                    <a:gd name="T38" fmla="*/ 91 w 443"/>
                    <a:gd name="T39" fmla="*/ 227 h 353"/>
                    <a:gd name="T40" fmla="*/ 83 w 443"/>
                    <a:gd name="T41" fmla="*/ 233 h 353"/>
                    <a:gd name="T42" fmla="*/ 48 w 443"/>
                    <a:gd name="T43" fmla="*/ 353 h 353"/>
                    <a:gd name="T44" fmla="*/ 48 w 443"/>
                    <a:gd name="T45" fmla="*/ 206 h 353"/>
                    <a:gd name="T46" fmla="*/ 58 w 443"/>
                    <a:gd name="T47" fmla="*/ 181 h 353"/>
                    <a:gd name="T48" fmla="*/ 78 w 443"/>
                    <a:gd name="T49" fmla="*/ 157 h 353"/>
                    <a:gd name="T50" fmla="*/ 114 w 443"/>
                    <a:gd name="T51" fmla="*/ 140 h 353"/>
                    <a:gd name="T52" fmla="*/ 212 w 443"/>
                    <a:gd name="T53" fmla="*/ 138 h 353"/>
                    <a:gd name="T54" fmla="*/ 256 w 443"/>
                    <a:gd name="T55" fmla="*/ 147 h 353"/>
                    <a:gd name="T56" fmla="*/ 284 w 443"/>
                    <a:gd name="T57" fmla="*/ 167 h 353"/>
                    <a:gd name="T58" fmla="*/ 299 w 443"/>
                    <a:gd name="T59" fmla="*/ 193 h 353"/>
                    <a:gd name="T60" fmla="*/ 318 w 443"/>
                    <a:gd name="T61" fmla="*/ 253 h 353"/>
                    <a:gd name="T62" fmla="*/ 391 w 443"/>
                    <a:gd name="T63" fmla="*/ 82 h 353"/>
                    <a:gd name="T64" fmla="*/ 195 w 443"/>
                    <a:gd name="T65" fmla="*/ 3 h 353"/>
                    <a:gd name="T66" fmla="*/ 226 w 443"/>
                    <a:gd name="T67" fmla="*/ 26 h 353"/>
                    <a:gd name="T68" fmla="*/ 238 w 443"/>
                    <a:gd name="T69" fmla="*/ 63 h 353"/>
                    <a:gd name="T70" fmla="*/ 226 w 443"/>
                    <a:gd name="T71" fmla="*/ 100 h 353"/>
                    <a:gd name="T72" fmla="*/ 195 w 443"/>
                    <a:gd name="T73" fmla="*/ 123 h 353"/>
                    <a:gd name="T74" fmla="*/ 155 w 443"/>
                    <a:gd name="T75" fmla="*/ 123 h 353"/>
                    <a:gd name="T76" fmla="*/ 124 w 443"/>
                    <a:gd name="T77" fmla="*/ 100 h 353"/>
                    <a:gd name="T78" fmla="*/ 112 w 443"/>
                    <a:gd name="T79" fmla="*/ 63 h 353"/>
                    <a:gd name="T80" fmla="*/ 124 w 443"/>
                    <a:gd name="T81" fmla="*/ 26 h 353"/>
                    <a:gd name="T82" fmla="*/ 155 w 443"/>
                    <a:gd name="T83" fmla="*/ 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3" h="353">
                      <a:moveTo>
                        <a:pt x="391" y="82"/>
                      </a:moveTo>
                      <a:lnTo>
                        <a:pt x="443" y="82"/>
                      </a:lnTo>
                      <a:lnTo>
                        <a:pt x="443" y="193"/>
                      </a:lnTo>
                      <a:lnTo>
                        <a:pt x="411" y="193"/>
                      </a:lnTo>
                      <a:lnTo>
                        <a:pt x="411" y="221"/>
                      </a:lnTo>
                      <a:lnTo>
                        <a:pt x="342" y="293"/>
                      </a:lnTo>
                      <a:lnTo>
                        <a:pt x="330" y="304"/>
                      </a:lnTo>
                      <a:lnTo>
                        <a:pt x="322" y="310"/>
                      </a:lnTo>
                      <a:lnTo>
                        <a:pt x="315" y="312"/>
                      </a:lnTo>
                      <a:lnTo>
                        <a:pt x="308" y="312"/>
                      </a:lnTo>
                      <a:lnTo>
                        <a:pt x="305" y="312"/>
                      </a:lnTo>
                      <a:lnTo>
                        <a:pt x="302" y="310"/>
                      </a:lnTo>
                      <a:lnTo>
                        <a:pt x="299" y="309"/>
                      </a:lnTo>
                      <a:lnTo>
                        <a:pt x="295" y="305"/>
                      </a:lnTo>
                      <a:lnTo>
                        <a:pt x="292" y="301"/>
                      </a:lnTo>
                      <a:lnTo>
                        <a:pt x="288" y="295"/>
                      </a:lnTo>
                      <a:lnTo>
                        <a:pt x="285" y="287"/>
                      </a:lnTo>
                      <a:lnTo>
                        <a:pt x="270" y="240"/>
                      </a:lnTo>
                      <a:lnTo>
                        <a:pt x="267" y="233"/>
                      </a:lnTo>
                      <a:lnTo>
                        <a:pt x="264" y="230"/>
                      </a:lnTo>
                      <a:lnTo>
                        <a:pt x="261" y="227"/>
                      </a:lnTo>
                      <a:lnTo>
                        <a:pt x="256" y="226"/>
                      </a:lnTo>
                      <a:lnTo>
                        <a:pt x="252" y="227"/>
                      </a:lnTo>
                      <a:lnTo>
                        <a:pt x="249" y="229"/>
                      </a:lnTo>
                      <a:lnTo>
                        <a:pt x="247" y="232"/>
                      </a:lnTo>
                      <a:lnTo>
                        <a:pt x="246" y="235"/>
                      </a:lnTo>
                      <a:lnTo>
                        <a:pt x="246" y="238"/>
                      </a:lnTo>
                      <a:lnTo>
                        <a:pt x="247" y="243"/>
                      </a:lnTo>
                      <a:lnTo>
                        <a:pt x="247" y="247"/>
                      </a:lnTo>
                      <a:lnTo>
                        <a:pt x="247" y="353"/>
                      </a:lnTo>
                      <a:lnTo>
                        <a:pt x="104" y="353"/>
                      </a:lnTo>
                      <a:lnTo>
                        <a:pt x="104" y="247"/>
                      </a:lnTo>
                      <a:lnTo>
                        <a:pt x="104" y="243"/>
                      </a:lnTo>
                      <a:lnTo>
                        <a:pt x="104" y="238"/>
                      </a:lnTo>
                      <a:lnTo>
                        <a:pt x="104" y="235"/>
                      </a:lnTo>
                      <a:lnTo>
                        <a:pt x="103" y="232"/>
                      </a:lnTo>
                      <a:lnTo>
                        <a:pt x="101" y="229"/>
                      </a:lnTo>
                      <a:lnTo>
                        <a:pt x="98" y="227"/>
                      </a:lnTo>
                      <a:lnTo>
                        <a:pt x="94" y="226"/>
                      </a:lnTo>
                      <a:lnTo>
                        <a:pt x="91" y="227"/>
                      </a:lnTo>
                      <a:lnTo>
                        <a:pt x="86" y="230"/>
                      </a:lnTo>
                      <a:lnTo>
                        <a:pt x="83" y="233"/>
                      </a:lnTo>
                      <a:lnTo>
                        <a:pt x="81" y="240"/>
                      </a:lnTo>
                      <a:lnTo>
                        <a:pt x="48" y="353"/>
                      </a:lnTo>
                      <a:lnTo>
                        <a:pt x="0" y="353"/>
                      </a:lnTo>
                      <a:lnTo>
                        <a:pt x="48" y="206"/>
                      </a:lnTo>
                      <a:lnTo>
                        <a:pt x="52" y="193"/>
                      </a:lnTo>
                      <a:lnTo>
                        <a:pt x="58" y="181"/>
                      </a:lnTo>
                      <a:lnTo>
                        <a:pt x="66" y="167"/>
                      </a:lnTo>
                      <a:lnTo>
                        <a:pt x="78" y="157"/>
                      </a:lnTo>
                      <a:lnTo>
                        <a:pt x="94" y="147"/>
                      </a:lnTo>
                      <a:lnTo>
                        <a:pt x="114" y="140"/>
                      </a:lnTo>
                      <a:lnTo>
                        <a:pt x="140" y="138"/>
                      </a:lnTo>
                      <a:lnTo>
                        <a:pt x="212" y="138"/>
                      </a:lnTo>
                      <a:lnTo>
                        <a:pt x="236" y="140"/>
                      </a:lnTo>
                      <a:lnTo>
                        <a:pt x="256" y="147"/>
                      </a:lnTo>
                      <a:lnTo>
                        <a:pt x="273" y="157"/>
                      </a:lnTo>
                      <a:lnTo>
                        <a:pt x="284" y="167"/>
                      </a:lnTo>
                      <a:lnTo>
                        <a:pt x="293" y="181"/>
                      </a:lnTo>
                      <a:lnTo>
                        <a:pt x="299" y="193"/>
                      </a:lnTo>
                      <a:lnTo>
                        <a:pt x="304" y="206"/>
                      </a:lnTo>
                      <a:lnTo>
                        <a:pt x="318" y="253"/>
                      </a:lnTo>
                      <a:lnTo>
                        <a:pt x="391" y="178"/>
                      </a:lnTo>
                      <a:lnTo>
                        <a:pt x="391" y="82"/>
                      </a:lnTo>
                      <a:close/>
                      <a:moveTo>
                        <a:pt x="175" y="0"/>
                      </a:moveTo>
                      <a:lnTo>
                        <a:pt x="195" y="3"/>
                      </a:lnTo>
                      <a:lnTo>
                        <a:pt x="212" y="13"/>
                      </a:lnTo>
                      <a:lnTo>
                        <a:pt x="226" y="26"/>
                      </a:lnTo>
                      <a:lnTo>
                        <a:pt x="235" y="43"/>
                      </a:lnTo>
                      <a:lnTo>
                        <a:pt x="238" y="63"/>
                      </a:lnTo>
                      <a:lnTo>
                        <a:pt x="235" y="83"/>
                      </a:lnTo>
                      <a:lnTo>
                        <a:pt x="226" y="100"/>
                      </a:lnTo>
                      <a:lnTo>
                        <a:pt x="212" y="114"/>
                      </a:lnTo>
                      <a:lnTo>
                        <a:pt x="195" y="123"/>
                      </a:lnTo>
                      <a:lnTo>
                        <a:pt x="175" y="126"/>
                      </a:lnTo>
                      <a:lnTo>
                        <a:pt x="155" y="123"/>
                      </a:lnTo>
                      <a:lnTo>
                        <a:pt x="138" y="114"/>
                      </a:lnTo>
                      <a:lnTo>
                        <a:pt x="124" y="100"/>
                      </a:lnTo>
                      <a:lnTo>
                        <a:pt x="115" y="83"/>
                      </a:lnTo>
                      <a:lnTo>
                        <a:pt x="112" y="63"/>
                      </a:lnTo>
                      <a:lnTo>
                        <a:pt x="115" y="43"/>
                      </a:lnTo>
                      <a:lnTo>
                        <a:pt x="124" y="26"/>
                      </a:lnTo>
                      <a:lnTo>
                        <a:pt x="138" y="13"/>
                      </a:lnTo>
                      <a:lnTo>
                        <a:pt x="155" y="3"/>
                      </a:lnTo>
                      <a:lnTo>
                        <a:pt x="175"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grpSp>
        </p:grpSp>
        <p:sp>
          <p:nvSpPr>
            <p:cNvPr id="44" name="ZoneTexte 43"/>
            <p:cNvSpPr txBox="1"/>
            <p:nvPr/>
          </p:nvSpPr>
          <p:spPr>
            <a:xfrm>
              <a:off x="1376352" y="3953206"/>
              <a:ext cx="2538616" cy="574515"/>
            </a:xfrm>
            <a:prstGeom prst="rect">
              <a:avLst/>
            </a:prstGeom>
            <a:noFill/>
          </p:spPr>
          <p:txBody>
            <a:bodyPr wrap="square" rtlCol="0">
              <a:spAutoFit/>
            </a:bodyPr>
            <a:lstStyle/>
            <a:p>
              <a:r>
                <a:rPr lang="en-GB" sz="1500" b="1" dirty="0"/>
                <a:t>PUBLIC SECTOR</a:t>
              </a:r>
            </a:p>
          </p:txBody>
        </p:sp>
      </p:grpSp>
      <p:grpSp>
        <p:nvGrpSpPr>
          <p:cNvPr id="50" name="Groupe 48"/>
          <p:cNvGrpSpPr/>
          <p:nvPr/>
        </p:nvGrpSpPr>
        <p:grpSpPr>
          <a:xfrm>
            <a:off x="6045882" y="2568369"/>
            <a:ext cx="1658467" cy="596738"/>
            <a:chOff x="3534584" y="3877224"/>
            <a:chExt cx="2948385" cy="1060867"/>
          </a:xfrm>
        </p:grpSpPr>
        <p:grpSp>
          <p:nvGrpSpPr>
            <p:cNvPr id="55" name="Groupe 49"/>
            <p:cNvGrpSpPr>
              <a:grpSpLocks noChangeAspect="1"/>
            </p:cNvGrpSpPr>
            <p:nvPr/>
          </p:nvGrpSpPr>
          <p:grpSpPr>
            <a:xfrm>
              <a:off x="3534584" y="3877224"/>
              <a:ext cx="854107" cy="773097"/>
              <a:chOff x="2082801" y="1351881"/>
              <a:chExt cx="1355725" cy="1227138"/>
            </a:xfrm>
          </p:grpSpPr>
          <p:sp>
            <p:nvSpPr>
              <p:cNvPr id="52" name="Freeform 7"/>
              <p:cNvSpPr>
                <a:spLocks/>
              </p:cNvSpPr>
              <p:nvPr/>
            </p:nvSpPr>
            <p:spPr bwMode="auto">
              <a:xfrm>
                <a:off x="2082801" y="1351881"/>
                <a:ext cx="1355725" cy="1227138"/>
              </a:xfrm>
              <a:custGeom>
                <a:avLst/>
                <a:gdLst>
                  <a:gd name="T0" fmla="*/ 430 w 854"/>
                  <a:gd name="T1" fmla="*/ 0 h 773"/>
                  <a:gd name="T2" fmla="*/ 492 w 854"/>
                  <a:gd name="T3" fmla="*/ 3 h 773"/>
                  <a:gd name="T4" fmla="*/ 550 w 854"/>
                  <a:gd name="T5" fmla="*/ 11 h 773"/>
                  <a:gd name="T6" fmla="*/ 604 w 854"/>
                  <a:gd name="T7" fmla="*/ 26 h 773"/>
                  <a:gd name="T8" fmla="*/ 654 w 854"/>
                  <a:gd name="T9" fmla="*/ 47 h 773"/>
                  <a:gd name="T10" fmla="*/ 700 w 854"/>
                  <a:gd name="T11" fmla="*/ 75 h 773"/>
                  <a:gd name="T12" fmla="*/ 739 w 854"/>
                  <a:gd name="T13" fmla="*/ 108 h 773"/>
                  <a:gd name="T14" fmla="*/ 775 w 854"/>
                  <a:gd name="T15" fmla="*/ 146 h 773"/>
                  <a:gd name="T16" fmla="*/ 803 w 854"/>
                  <a:gd name="T17" fmla="*/ 187 h 773"/>
                  <a:gd name="T18" fmla="*/ 826 w 854"/>
                  <a:gd name="T19" fmla="*/ 232 h 773"/>
                  <a:gd name="T20" fmla="*/ 843 w 854"/>
                  <a:gd name="T21" fmla="*/ 279 h 773"/>
                  <a:gd name="T22" fmla="*/ 851 w 854"/>
                  <a:gd name="T23" fmla="*/ 332 h 773"/>
                  <a:gd name="T24" fmla="*/ 854 w 854"/>
                  <a:gd name="T25" fmla="*/ 386 h 773"/>
                  <a:gd name="T26" fmla="*/ 851 w 854"/>
                  <a:gd name="T27" fmla="*/ 442 h 773"/>
                  <a:gd name="T28" fmla="*/ 841 w 854"/>
                  <a:gd name="T29" fmla="*/ 493 h 773"/>
                  <a:gd name="T30" fmla="*/ 826 w 854"/>
                  <a:gd name="T31" fmla="*/ 543 h 773"/>
                  <a:gd name="T32" fmla="*/ 803 w 854"/>
                  <a:gd name="T33" fmla="*/ 587 h 773"/>
                  <a:gd name="T34" fmla="*/ 774 w 854"/>
                  <a:gd name="T35" fmla="*/ 628 h 773"/>
                  <a:gd name="T36" fmla="*/ 738 w 854"/>
                  <a:gd name="T37" fmla="*/ 666 h 773"/>
                  <a:gd name="T38" fmla="*/ 698 w 854"/>
                  <a:gd name="T39" fmla="*/ 699 h 773"/>
                  <a:gd name="T40" fmla="*/ 652 w 854"/>
                  <a:gd name="T41" fmla="*/ 725 h 773"/>
                  <a:gd name="T42" fmla="*/ 603 w 854"/>
                  <a:gd name="T43" fmla="*/ 747 h 773"/>
                  <a:gd name="T44" fmla="*/ 548 w 854"/>
                  <a:gd name="T45" fmla="*/ 761 h 773"/>
                  <a:gd name="T46" fmla="*/ 489 w 854"/>
                  <a:gd name="T47" fmla="*/ 770 h 773"/>
                  <a:gd name="T48" fmla="*/ 427 w 854"/>
                  <a:gd name="T49" fmla="*/ 773 h 773"/>
                  <a:gd name="T50" fmla="*/ 364 w 854"/>
                  <a:gd name="T51" fmla="*/ 770 h 773"/>
                  <a:gd name="T52" fmla="*/ 305 w 854"/>
                  <a:gd name="T53" fmla="*/ 761 h 773"/>
                  <a:gd name="T54" fmla="*/ 250 w 854"/>
                  <a:gd name="T55" fmla="*/ 747 h 773"/>
                  <a:gd name="T56" fmla="*/ 201 w 854"/>
                  <a:gd name="T57" fmla="*/ 725 h 773"/>
                  <a:gd name="T58" fmla="*/ 157 w 854"/>
                  <a:gd name="T59" fmla="*/ 699 h 773"/>
                  <a:gd name="T60" fmla="*/ 115 w 854"/>
                  <a:gd name="T61" fmla="*/ 666 h 773"/>
                  <a:gd name="T62" fmla="*/ 81 w 854"/>
                  <a:gd name="T63" fmla="*/ 628 h 773"/>
                  <a:gd name="T64" fmla="*/ 53 w 854"/>
                  <a:gd name="T65" fmla="*/ 587 h 773"/>
                  <a:gd name="T66" fmla="*/ 30 w 854"/>
                  <a:gd name="T67" fmla="*/ 543 h 773"/>
                  <a:gd name="T68" fmla="*/ 13 w 854"/>
                  <a:gd name="T69" fmla="*/ 493 h 773"/>
                  <a:gd name="T70" fmla="*/ 4 w 854"/>
                  <a:gd name="T71" fmla="*/ 442 h 773"/>
                  <a:gd name="T72" fmla="*/ 0 w 854"/>
                  <a:gd name="T73" fmla="*/ 386 h 773"/>
                  <a:gd name="T74" fmla="*/ 4 w 854"/>
                  <a:gd name="T75" fmla="*/ 332 h 773"/>
                  <a:gd name="T76" fmla="*/ 13 w 854"/>
                  <a:gd name="T77" fmla="*/ 279 h 773"/>
                  <a:gd name="T78" fmla="*/ 30 w 854"/>
                  <a:gd name="T79" fmla="*/ 232 h 773"/>
                  <a:gd name="T80" fmla="*/ 53 w 854"/>
                  <a:gd name="T81" fmla="*/ 187 h 773"/>
                  <a:gd name="T82" fmla="*/ 83 w 854"/>
                  <a:gd name="T83" fmla="*/ 146 h 773"/>
                  <a:gd name="T84" fmla="*/ 117 w 854"/>
                  <a:gd name="T85" fmla="*/ 108 h 773"/>
                  <a:gd name="T86" fmla="*/ 158 w 854"/>
                  <a:gd name="T87" fmla="*/ 75 h 773"/>
                  <a:gd name="T88" fmla="*/ 204 w 854"/>
                  <a:gd name="T89" fmla="*/ 47 h 773"/>
                  <a:gd name="T90" fmla="*/ 254 w 854"/>
                  <a:gd name="T91" fmla="*/ 26 h 773"/>
                  <a:gd name="T92" fmla="*/ 308 w 854"/>
                  <a:gd name="T93" fmla="*/ 11 h 773"/>
                  <a:gd name="T94" fmla="*/ 367 w 854"/>
                  <a:gd name="T95" fmla="*/ 3 h 773"/>
                  <a:gd name="T96" fmla="*/ 430 w 854"/>
                  <a:gd name="T97"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4" h="773">
                    <a:moveTo>
                      <a:pt x="430" y="0"/>
                    </a:moveTo>
                    <a:lnTo>
                      <a:pt x="492" y="3"/>
                    </a:lnTo>
                    <a:lnTo>
                      <a:pt x="550" y="11"/>
                    </a:lnTo>
                    <a:lnTo>
                      <a:pt x="604" y="26"/>
                    </a:lnTo>
                    <a:lnTo>
                      <a:pt x="654" y="47"/>
                    </a:lnTo>
                    <a:lnTo>
                      <a:pt x="700" y="75"/>
                    </a:lnTo>
                    <a:lnTo>
                      <a:pt x="739" y="108"/>
                    </a:lnTo>
                    <a:lnTo>
                      <a:pt x="775" y="146"/>
                    </a:lnTo>
                    <a:lnTo>
                      <a:pt x="803" y="187"/>
                    </a:lnTo>
                    <a:lnTo>
                      <a:pt x="826" y="232"/>
                    </a:lnTo>
                    <a:lnTo>
                      <a:pt x="843" y="279"/>
                    </a:lnTo>
                    <a:lnTo>
                      <a:pt x="851" y="332"/>
                    </a:lnTo>
                    <a:lnTo>
                      <a:pt x="854" y="386"/>
                    </a:lnTo>
                    <a:lnTo>
                      <a:pt x="851" y="442"/>
                    </a:lnTo>
                    <a:lnTo>
                      <a:pt x="841" y="493"/>
                    </a:lnTo>
                    <a:lnTo>
                      <a:pt x="826" y="543"/>
                    </a:lnTo>
                    <a:lnTo>
                      <a:pt x="803" y="587"/>
                    </a:lnTo>
                    <a:lnTo>
                      <a:pt x="774" y="628"/>
                    </a:lnTo>
                    <a:lnTo>
                      <a:pt x="738" y="666"/>
                    </a:lnTo>
                    <a:lnTo>
                      <a:pt x="698" y="699"/>
                    </a:lnTo>
                    <a:lnTo>
                      <a:pt x="652" y="725"/>
                    </a:lnTo>
                    <a:lnTo>
                      <a:pt x="603" y="747"/>
                    </a:lnTo>
                    <a:lnTo>
                      <a:pt x="548" y="761"/>
                    </a:lnTo>
                    <a:lnTo>
                      <a:pt x="489" y="770"/>
                    </a:lnTo>
                    <a:lnTo>
                      <a:pt x="427" y="773"/>
                    </a:lnTo>
                    <a:lnTo>
                      <a:pt x="364" y="770"/>
                    </a:lnTo>
                    <a:lnTo>
                      <a:pt x="305" y="761"/>
                    </a:lnTo>
                    <a:lnTo>
                      <a:pt x="250" y="747"/>
                    </a:lnTo>
                    <a:lnTo>
                      <a:pt x="201" y="725"/>
                    </a:lnTo>
                    <a:lnTo>
                      <a:pt x="157" y="699"/>
                    </a:lnTo>
                    <a:lnTo>
                      <a:pt x="115" y="666"/>
                    </a:lnTo>
                    <a:lnTo>
                      <a:pt x="81" y="628"/>
                    </a:lnTo>
                    <a:lnTo>
                      <a:pt x="53" y="587"/>
                    </a:lnTo>
                    <a:lnTo>
                      <a:pt x="30" y="543"/>
                    </a:lnTo>
                    <a:lnTo>
                      <a:pt x="13" y="493"/>
                    </a:lnTo>
                    <a:lnTo>
                      <a:pt x="4" y="442"/>
                    </a:lnTo>
                    <a:lnTo>
                      <a:pt x="0" y="386"/>
                    </a:lnTo>
                    <a:lnTo>
                      <a:pt x="4" y="332"/>
                    </a:lnTo>
                    <a:lnTo>
                      <a:pt x="13" y="279"/>
                    </a:lnTo>
                    <a:lnTo>
                      <a:pt x="30" y="232"/>
                    </a:lnTo>
                    <a:lnTo>
                      <a:pt x="53" y="187"/>
                    </a:lnTo>
                    <a:lnTo>
                      <a:pt x="83" y="146"/>
                    </a:lnTo>
                    <a:lnTo>
                      <a:pt x="117" y="108"/>
                    </a:lnTo>
                    <a:lnTo>
                      <a:pt x="158" y="75"/>
                    </a:lnTo>
                    <a:lnTo>
                      <a:pt x="204" y="47"/>
                    </a:lnTo>
                    <a:lnTo>
                      <a:pt x="254" y="26"/>
                    </a:lnTo>
                    <a:lnTo>
                      <a:pt x="308" y="11"/>
                    </a:lnTo>
                    <a:lnTo>
                      <a:pt x="367" y="3"/>
                    </a:lnTo>
                    <a:lnTo>
                      <a:pt x="430" y="0"/>
                    </a:lnTo>
                    <a:close/>
                  </a:path>
                </a:pathLst>
              </a:custGeom>
              <a:solidFill>
                <a:schemeClr val="accent1"/>
              </a:solidFill>
              <a:ln w="0">
                <a:solidFill>
                  <a:srgbClr val="FFFFFF"/>
                </a:solid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53" name="AutoShape 101"/>
              <p:cNvSpPr>
                <a:spLocks noChangeAspect="1" noChangeArrowheads="1" noTextEdit="1"/>
              </p:cNvSpPr>
              <p:nvPr/>
            </p:nvSpPr>
            <p:spPr bwMode="auto">
              <a:xfrm>
                <a:off x="2508250" y="1556668"/>
                <a:ext cx="504825" cy="800100"/>
              </a:xfrm>
              <a:prstGeom prst="rect">
                <a:avLst/>
              </a:prstGeom>
              <a:solidFill>
                <a:srgbClr val="CF02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GB" sz="1500" b="1" dirty="0"/>
              </a:p>
            </p:txBody>
          </p:sp>
          <p:sp>
            <p:nvSpPr>
              <p:cNvPr id="54" name="AutoShape 232"/>
              <p:cNvSpPr>
                <a:spLocks noChangeAspect="1" noChangeArrowheads="1" noTextEdit="1"/>
              </p:cNvSpPr>
              <p:nvPr/>
            </p:nvSpPr>
            <p:spPr bwMode="auto">
              <a:xfrm>
                <a:off x="2508250" y="1596355"/>
                <a:ext cx="5048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GB" sz="1500" b="1" dirty="0"/>
              </a:p>
            </p:txBody>
          </p:sp>
          <p:grpSp>
            <p:nvGrpSpPr>
              <p:cNvPr id="59" name="Groupe 54"/>
              <p:cNvGrpSpPr/>
              <p:nvPr/>
            </p:nvGrpSpPr>
            <p:grpSpPr>
              <a:xfrm>
                <a:off x="2508250" y="1597943"/>
                <a:ext cx="493713" cy="798513"/>
                <a:chOff x="2508250" y="2271713"/>
                <a:chExt cx="493713" cy="798513"/>
              </a:xfrm>
              <a:solidFill>
                <a:srgbClr val="FFFFFF"/>
              </a:solidFill>
            </p:grpSpPr>
            <p:sp>
              <p:nvSpPr>
                <p:cNvPr id="56" name="Freeform 235"/>
                <p:cNvSpPr>
                  <a:spLocks/>
                </p:cNvSpPr>
                <p:nvPr/>
              </p:nvSpPr>
              <p:spPr bwMode="auto">
                <a:xfrm>
                  <a:off x="2608263" y="2398713"/>
                  <a:ext cx="295275" cy="411163"/>
                </a:xfrm>
                <a:custGeom>
                  <a:avLst/>
                  <a:gdLst>
                    <a:gd name="T0" fmla="*/ 79 w 1297"/>
                    <a:gd name="T1" fmla="*/ 0 h 1807"/>
                    <a:gd name="T2" fmla="*/ 1219 w 1297"/>
                    <a:gd name="T3" fmla="*/ 0 h 1807"/>
                    <a:gd name="T4" fmla="*/ 1239 w 1297"/>
                    <a:gd name="T5" fmla="*/ 3 h 1807"/>
                    <a:gd name="T6" fmla="*/ 1258 w 1297"/>
                    <a:gd name="T7" fmla="*/ 12 h 1807"/>
                    <a:gd name="T8" fmla="*/ 1274 w 1297"/>
                    <a:gd name="T9" fmla="*/ 24 h 1807"/>
                    <a:gd name="T10" fmla="*/ 1287 w 1297"/>
                    <a:gd name="T11" fmla="*/ 40 h 1807"/>
                    <a:gd name="T12" fmla="*/ 1294 w 1297"/>
                    <a:gd name="T13" fmla="*/ 59 h 1807"/>
                    <a:gd name="T14" fmla="*/ 1297 w 1297"/>
                    <a:gd name="T15" fmla="*/ 80 h 1807"/>
                    <a:gd name="T16" fmla="*/ 1297 w 1297"/>
                    <a:gd name="T17" fmla="*/ 1728 h 1807"/>
                    <a:gd name="T18" fmla="*/ 1294 w 1297"/>
                    <a:gd name="T19" fmla="*/ 1748 h 1807"/>
                    <a:gd name="T20" fmla="*/ 1287 w 1297"/>
                    <a:gd name="T21" fmla="*/ 1768 h 1807"/>
                    <a:gd name="T22" fmla="*/ 1274 w 1297"/>
                    <a:gd name="T23" fmla="*/ 1784 h 1807"/>
                    <a:gd name="T24" fmla="*/ 1258 w 1297"/>
                    <a:gd name="T25" fmla="*/ 1797 h 1807"/>
                    <a:gd name="T26" fmla="*/ 1239 w 1297"/>
                    <a:gd name="T27" fmla="*/ 1804 h 1807"/>
                    <a:gd name="T28" fmla="*/ 1219 w 1297"/>
                    <a:gd name="T29" fmla="*/ 1807 h 1807"/>
                    <a:gd name="T30" fmla="*/ 79 w 1297"/>
                    <a:gd name="T31" fmla="*/ 1807 h 1807"/>
                    <a:gd name="T32" fmla="*/ 57 w 1297"/>
                    <a:gd name="T33" fmla="*/ 1804 h 1807"/>
                    <a:gd name="T34" fmla="*/ 39 w 1297"/>
                    <a:gd name="T35" fmla="*/ 1797 h 1807"/>
                    <a:gd name="T36" fmla="*/ 23 w 1297"/>
                    <a:gd name="T37" fmla="*/ 1784 h 1807"/>
                    <a:gd name="T38" fmla="*/ 11 w 1297"/>
                    <a:gd name="T39" fmla="*/ 1768 h 1807"/>
                    <a:gd name="T40" fmla="*/ 2 w 1297"/>
                    <a:gd name="T41" fmla="*/ 1748 h 1807"/>
                    <a:gd name="T42" fmla="*/ 0 w 1297"/>
                    <a:gd name="T43" fmla="*/ 1728 h 1807"/>
                    <a:gd name="T44" fmla="*/ 0 w 1297"/>
                    <a:gd name="T45" fmla="*/ 80 h 1807"/>
                    <a:gd name="T46" fmla="*/ 2 w 1297"/>
                    <a:gd name="T47" fmla="*/ 59 h 1807"/>
                    <a:gd name="T48" fmla="*/ 11 w 1297"/>
                    <a:gd name="T49" fmla="*/ 40 h 1807"/>
                    <a:gd name="T50" fmla="*/ 23 w 1297"/>
                    <a:gd name="T51" fmla="*/ 24 h 1807"/>
                    <a:gd name="T52" fmla="*/ 39 w 1297"/>
                    <a:gd name="T53" fmla="*/ 12 h 1807"/>
                    <a:gd name="T54" fmla="*/ 57 w 1297"/>
                    <a:gd name="T55" fmla="*/ 3 h 1807"/>
                    <a:gd name="T56" fmla="*/ 79 w 1297"/>
                    <a:gd name="T57" fmla="*/ 0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7" h="1807">
                      <a:moveTo>
                        <a:pt x="79" y="0"/>
                      </a:moveTo>
                      <a:lnTo>
                        <a:pt x="1219" y="0"/>
                      </a:lnTo>
                      <a:lnTo>
                        <a:pt x="1239" y="3"/>
                      </a:lnTo>
                      <a:lnTo>
                        <a:pt x="1258" y="12"/>
                      </a:lnTo>
                      <a:lnTo>
                        <a:pt x="1274" y="24"/>
                      </a:lnTo>
                      <a:lnTo>
                        <a:pt x="1287" y="40"/>
                      </a:lnTo>
                      <a:lnTo>
                        <a:pt x="1294" y="59"/>
                      </a:lnTo>
                      <a:lnTo>
                        <a:pt x="1297" y="80"/>
                      </a:lnTo>
                      <a:lnTo>
                        <a:pt x="1297" y="1728"/>
                      </a:lnTo>
                      <a:lnTo>
                        <a:pt x="1294" y="1748"/>
                      </a:lnTo>
                      <a:lnTo>
                        <a:pt x="1287" y="1768"/>
                      </a:lnTo>
                      <a:lnTo>
                        <a:pt x="1274" y="1784"/>
                      </a:lnTo>
                      <a:lnTo>
                        <a:pt x="1258" y="1797"/>
                      </a:lnTo>
                      <a:lnTo>
                        <a:pt x="1239" y="1804"/>
                      </a:lnTo>
                      <a:lnTo>
                        <a:pt x="1219" y="1807"/>
                      </a:lnTo>
                      <a:lnTo>
                        <a:pt x="79" y="1807"/>
                      </a:lnTo>
                      <a:lnTo>
                        <a:pt x="57" y="1804"/>
                      </a:lnTo>
                      <a:lnTo>
                        <a:pt x="39" y="1797"/>
                      </a:lnTo>
                      <a:lnTo>
                        <a:pt x="23" y="1784"/>
                      </a:lnTo>
                      <a:lnTo>
                        <a:pt x="11" y="1768"/>
                      </a:lnTo>
                      <a:lnTo>
                        <a:pt x="2" y="1748"/>
                      </a:lnTo>
                      <a:lnTo>
                        <a:pt x="0" y="1728"/>
                      </a:lnTo>
                      <a:lnTo>
                        <a:pt x="0" y="80"/>
                      </a:lnTo>
                      <a:lnTo>
                        <a:pt x="2" y="59"/>
                      </a:lnTo>
                      <a:lnTo>
                        <a:pt x="11" y="40"/>
                      </a:lnTo>
                      <a:lnTo>
                        <a:pt x="23" y="24"/>
                      </a:lnTo>
                      <a:lnTo>
                        <a:pt x="39" y="12"/>
                      </a:lnTo>
                      <a:lnTo>
                        <a:pt x="57" y="3"/>
                      </a:lnTo>
                      <a:lnTo>
                        <a:pt x="79"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57" name="Freeform 236"/>
                <p:cNvSpPr>
                  <a:spLocks/>
                </p:cNvSpPr>
                <p:nvPr/>
              </p:nvSpPr>
              <p:spPr bwMode="auto">
                <a:xfrm>
                  <a:off x="2698750" y="2859088"/>
                  <a:ext cx="114300" cy="114300"/>
                </a:xfrm>
                <a:custGeom>
                  <a:avLst/>
                  <a:gdLst>
                    <a:gd name="T0" fmla="*/ 250 w 501"/>
                    <a:gd name="T1" fmla="*/ 0 h 505"/>
                    <a:gd name="T2" fmla="*/ 291 w 501"/>
                    <a:gd name="T3" fmla="*/ 4 h 505"/>
                    <a:gd name="T4" fmla="*/ 329 w 501"/>
                    <a:gd name="T5" fmla="*/ 13 h 505"/>
                    <a:gd name="T6" fmla="*/ 365 w 501"/>
                    <a:gd name="T7" fmla="*/ 29 h 505"/>
                    <a:gd name="T8" fmla="*/ 398 w 501"/>
                    <a:gd name="T9" fmla="*/ 50 h 505"/>
                    <a:gd name="T10" fmla="*/ 428 w 501"/>
                    <a:gd name="T11" fmla="*/ 74 h 505"/>
                    <a:gd name="T12" fmla="*/ 452 w 501"/>
                    <a:gd name="T13" fmla="*/ 104 h 505"/>
                    <a:gd name="T14" fmla="*/ 472 w 501"/>
                    <a:gd name="T15" fmla="*/ 137 h 505"/>
                    <a:gd name="T16" fmla="*/ 488 w 501"/>
                    <a:gd name="T17" fmla="*/ 173 h 505"/>
                    <a:gd name="T18" fmla="*/ 498 w 501"/>
                    <a:gd name="T19" fmla="*/ 212 h 505"/>
                    <a:gd name="T20" fmla="*/ 501 w 501"/>
                    <a:gd name="T21" fmla="*/ 253 h 505"/>
                    <a:gd name="T22" fmla="*/ 498 w 501"/>
                    <a:gd name="T23" fmla="*/ 293 h 505"/>
                    <a:gd name="T24" fmla="*/ 488 w 501"/>
                    <a:gd name="T25" fmla="*/ 332 h 505"/>
                    <a:gd name="T26" fmla="*/ 472 w 501"/>
                    <a:gd name="T27" fmla="*/ 368 h 505"/>
                    <a:gd name="T28" fmla="*/ 452 w 501"/>
                    <a:gd name="T29" fmla="*/ 402 h 505"/>
                    <a:gd name="T30" fmla="*/ 428 w 501"/>
                    <a:gd name="T31" fmla="*/ 431 h 505"/>
                    <a:gd name="T32" fmla="*/ 398 w 501"/>
                    <a:gd name="T33" fmla="*/ 456 h 505"/>
                    <a:gd name="T34" fmla="*/ 365 w 501"/>
                    <a:gd name="T35" fmla="*/ 476 h 505"/>
                    <a:gd name="T36" fmla="*/ 329 w 501"/>
                    <a:gd name="T37" fmla="*/ 492 h 505"/>
                    <a:gd name="T38" fmla="*/ 291 w 501"/>
                    <a:gd name="T39" fmla="*/ 502 h 505"/>
                    <a:gd name="T40" fmla="*/ 250 w 501"/>
                    <a:gd name="T41" fmla="*/ 505 h 505"/>
                    <a:gd name="T42" fmla="*/ 210 w 501"/>
                    <a:gd name="T43" fmla="*/ 502 h 505"/>
                    <a:gd name="T44" fmla="*/ 171 w 501"/>
                    <a:gd name="T45" fmla="*/ 492 h 505"/>
                    <a:gd name="T46" fmla="*/ 136 w 501"/>
                    <a:gd name="T47" fmla="*/ 476 h 505"/>
                    <a:gd name="T48" fmla="*/ 103 w 501"/>
                    <a:gd name="T49" fmla="*/ 456 h 505"/>
                    <a:gd name="T50" fmla="*/ 73 w 501"/>
                    <a:gd name="T51" fmla="*/ 431 h 505"/>
                    <a:gd name="T52" fmla="*/ 48 w 501"/>
                    <a:gd name="T53" fmla="*/ 402 h 505"/>
                    <a:gd name="T54" fmla="*/ 28 w 501"/>
                    <a:gd name="T55" fmla="*/ 368 h 505"/>
                    <a:gd name="T56" fmla="*/ 12 w 501"/>
                    <a:gd name="T57" fmla="*/ 332 h 505"/>
                    <a:gd name="T58" fmla="*/ 3 w 501"/>
                    <a:gd name="T59" fmla="*/ 293 h 505"/>
                    <a:gd name="T60" fmla="*/ 0 w 501"/>
                    <a:gd name="T61" fmla="*/ 253 h 505"/>
                    <a:gd name="T62" fmla="*/ 3 w 501"/>
                    <a:gd name="T63" fmla="*/ 212 h 505"/>
                    <a:gd name="T64" fmla="*/ 12 w 501"/>
                    <a:gd name="T65" fmla="*/ 173 h 505"/>
                    <a:gd name="T66" fmla="*/ 28 w 501"/>
                    <a:gd name="T67" fmla="*/ 137 h 505"/>
                    <a:gd name="T68" fmla="*/ 48 w 501"/>
                    <a:gd name="T69" fmla="*/ 104 h 505"/>
                    <a:gd name="T70" fmla="*/ 73 w 501"/>
                    <a:gd name="T71" fmla="*/ 74 h 505"/>
                    <a:gd name="T72" fmla="*/ 103 w 501"/>
                    <a:gd name="T73" fmla="*/ 50 h 505"/>
                    <a:gd name="T74" fmla="*/ 136 w 501"/>
                    <a:gd name="T75" fmla="*/ 29 h 505"/>
                    <a:gd name="T76" fmla="*/ 171 w 501"/>
                    <a:gd name="T77" fmla="*/ 13 h 505"/>
                    <a:gd name="T78" fmla="*/ 210 w 501"/>
                    <a:gd name="T79" fmla="*/ 4 h 505"/>
                    <a:gd name="T80" fmla="*/ 250 w 501"/>
                    <a:gd name="T8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1" h="505">
                      <a:moveTo>
                        <a:pt x="250" y="0"/>
                      </a:moveTo>
                      <a:lnTo>
                        <a:pt x="291" y="4"/>
                      </a:lnTo>
                      <a:lnTo>
                        <a:pt x="329" y="13"/>
                      </a:lnTo>
                      <a:lnTo>
                        <a:pt x="365" y="29"/>
                      </a:lnTo>
                      <a:lnTo>
                        <a:pt x="398" y="50"/>
                      </a:lnTo>
                      <a:lnTo>
                        <a:pt x="428" y="74"/>
                      </a:lnTo>
                      <a:lnTo>
                        <a:pt x="452" y="104"/>
                      </a:lnTo>
                      <a:lnTo>
                        <a:pt x="472" y="137"/>
                      </a:lnTo>
                      <a:lnTo>
                        <a:pt x="488" y="173"/>
                      </a:lnTo>
                      <a:lnTo>
                        <a:pt x="498" y="212"/>
                      </a:lnTo>
                      <a:lnTo>
                        <a:pt x="501" y="253"/>
                      </a:lnTo>
                      <a:lnTo>
                        <a:pt x="498" y="293"/>
                      </a:lnTo>
                      <a:lnTo>
                        <a:pt x="488" y="332"/>
                      </a:lnTo>
                      <a:lnTo>
                        <a:pt x="472" y="368"/>
                      </a:lnTo>
                      <a:lnTo>
                        <a:pt x="452" y="402"/>
                      </a:lnTo>
                      <a:lnTo>
                        <a:pt x="428" y="431"/>
                      </a:lnTo>
                      <a:lnTo>
                        <a:pt x="398" y="456"/>
                      </a:lnTo>
                      <a:lnTo>
                        <a:pt x="365" y="476"/>
                      </a:lnTo>
                      <a:lnTo>
                        <a:pt x="329" y="492"/>
                      </a:lnTo>
                      <a:lnTo>
                        <a:pt x="291" y="502"/>
                      </a:lnTo>
                      <a:lnTo>
                        <a:pt x="250" y="505"/>
                      </a:lnTo>
                      <a:lnTo>
                        <a:pt x="210" y="502"/>
                      </a:lnTo>
                      <a:lnTo>
                        <a:pt x="171" y="492"/>
                      </a:lnTo>
                      <a:lnTo>
                        <a:pt x="136" y="476"/>
                      </a:lnTo>
                      <a:lnTo>
                        <a:pt x="103" y="456"/>
                      </a:lnTo>
                      <a:lnTo>
                        <a:pt x="73" y="431"/>
                      </a:lnTo>
                      <a:lnTo>
                        <a:pt x="48" y="402"/>
                      </a:lnTo>
                      <a:lnTo>
                        <a:pt x="28" y="368"/>
                      </a:lnTo>
                      <a:lnTo>
                        <a:pt x="12" y="332"/>
                      </a:lnTo>
                      <a:lnTo>
                        <a:pt x="3" y="293"/>
                      </a:lnTo>
                      <a:lnTo>
                        <a:pt x="0" y="253"/>
                      </a:lnTo>
                      <a:lnTo>
                        <a:pt x="3" y="212"/>
                      </a:lnTo>
                      <a:lnTo>
                        <a:pt x="12" y="173"/>
                      </a:lnTo>
                      <a:lnTo>
                        <a:pt x="28" y="137"/>
                      </a:lnTo>
                      <a:lnTo>
                        <a:pt x="48" y="104"/>
                      </a:lnTo>
                      <a:lnTo>
                        <a:pt x="73" y="74"/>
                      </a:lnTo>
                      <a:lnTo>
                        <a:pt x="103" y="50"/>
                      </a:lnTo>
                      <a:lnTo>
                        <a:pt x="136" y="29"/>
                      </a:lnTo>
                      <a:lnTo>
                        <a:pt x="171" y="13"/>
                      </a:lnTo>
                      <a:lnTo>
                        <a:pt x="210" y="4"/>
                      </a:lnTo>
                      <a:lnTo>
                        <a:pt x="250"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58" name="Freeform 237"/>
                <p:cNvSpPr>
                  <a:spLocks noEditPoints="1"/>
                </p:cNvSpPr>
                <p:nvPr/>
              </p:nvSpPr>
              <p:spPr bwMode="auto">
                <a:xfrm>
                  <a:off x="2508250" y="2271713"/>
                  <a:ext cx="493713" cy="798513"/>
                </a:xfrm>
                <a:custGeom>
                  <a:avLst/>
                  <a:gdLst>
                    <a:gd name="T0" fmla="*/ 267 w 2178"/>
                    <a:gd name="T1" fmla="*/ 208 h 3522"/>
                    <a:gd name="T2" fmla="*/ 233 w 2178"/>
                    <a:gd name="T3" fmla="*/ 228 h 3522"/>
                    <a:gd name="T4" fmla="*/ 211 w 2178"/>
                    <a:gd name="T5" fmla="*/ 263 h 3522"/>
                    <a:gd name="T6" fmla="*/ 209 w 2178"/>
                    <a:gd name="T7" fmla="*/ 3238 h 3522"/>
                    <a:gd name="T8" fmla="*/ 220 w 2178"/>
                    <a:gd name="T9" fmla="*/ 3278 h 3522"/>
                    <a:gd name="T10" fmla="*/ 249 w 2178"/>
                    <a:gd name="T11" fmla="*/ 3306 h 3522"/>
                    <a:gd name="T12" fmla="*/ 288 w 2178"/>
                    <a:gd name="T13" fmla="*/ 3317 h 3522"/>
                    <a:gd name="T14" fmla="*/ 1911 w 2178"/>
                    <a:gd name="T15" fmla="*/ 3315 h 3522"/>
                    <a:gd name="T16" fmla="*/ 1946 w 2178"/>
                    <a:gd name="T17" fmla="*/ 3294 h 3522"/>
                    <a:gd name="T18" fmla="*/ 1967 w 2178"/>
                    <a:gd name="T19" fmla="*/ 3259 h 3522"/>
                    <a:gd name="T20" fmla="*/ 1969 w 2178"/>
                    <a:gd name="T21" fmla="*/ 284 h 3522"/>
                    <a:gd name="T22" fmla="*/ 1958 w 2178"/>
                    <a:gd name="T23" fmla="*/ 244 h 3522"/>
                    <a:gd name="T24" fmla="*/ 1931 w 2178"/>
                    <a:gd name="T25" fmla="*/ 215 h 3522"/>
                    <a:gd name="T26" fmla="*/ 1890 w 2178"/>
                    <a:gd name="T27" fmla="*/ 205 h 3522"/>
                    <a:gd name="T28" fmla="*/ 237 w 2178"/>
                    <a:gd name="T29" fmla="*/ 0 h 3522"/>
                    <a:gd name="T30" fmla="*/ 1979 w 2178"/>
                    <a:gd name="T31" fmla="*/ 3 h 3522"/>
                    <a:gd name="T32" fmla="*/ 2050 w 2178"/>
                    <a:gd name="T33" fmla="*/ 27 h 3522"/>
                    <a:gd name="T34" fmla="*/ 2108 w 2178"/>
                    <a:gd name="T35" fmla="*/ 70 h 3522"/>
                    <a:gd name="T36" fmla="*/ 2152 w 2178"/>
                    <a:gd name="T37" fmla="*/ 129 h 3522"/>
                    <a:gd name="T38" fmla="*/ 2175 w 2178"/>
                    <a:gd name="T39" fmla="*/ 199 h 3522"/>
                    <a:gd name="T40" fmla="*/ 2178 w 2178"/>
                    <a:gd name="T41" fmla="*/ 3284 h 3522"/>
                    <a:gd name="T42" fmla="*/ 2165 w 2178"/>
                    <a:gd name="T43" fmla="*/ 3358 h 3522"/>
                    <a:gd name="T44" fmla="*/ 2132 w 2178"/>
                    <a:gd name="T45" fmla="*/ 3425 h 3522"/>
                    <a:gd name="T46" fmla="*/ 2080 w 2178"/>
                    <a:gd name="T47" fmla="*/ 3476 h 3522"/>
                    <a:gd name="T48" fmla="*/ 2016 w 2178"/>
                    <a:gd name="T49" fmla="*/ 3510 h 3522"/>
                    <a:gd name="T50" fmla="*/ 1941 w 2178"/>
                    <a:gd name="T51" fmla="*/ 3522 h 3522"/>
                    <a:gd name="T52" fmla="*/ 199 w 2178"/>
                    <a:gd name="T53" fmla="*/ 3519 h 3522"/>
                    <a:gd name="T54" fmla="*/ 129 w 2178"/>
                    <a:gd name="T55" fmla="*/ 3495 h 3522"/>
                    <a:gd name="T56" fmla="*/ 70 w 2178"/>
                    <a:gd name="T57" fmla="*/ 3452 h 3522"/>
                    <a:gd name="T58" fmla="*/ 27 w 2178"/>
                    <a:gd name="T59" fmla="*/ 3393 h 3522"/>
                    <a:gd name="T60" fmla="*/ 3 w 2178"/>
                    <a:gd name="T61" fmla="*/ 3322 h 3522"/>
                    <a:gd name="T62" fmla="*/ 0 w 2178"/>
                    <a:gd name="T63" fmla="*/ 238 h 3522"/>
                    <a:gd name="T64" fmla="*/ 13 w 2178"/>
                    <a:gd name="T65" fmla="*/ 163 h 3522"/>
                    <a:gd name="T66" fmla="*/ 47 w 2178"/>
                    <a:gd name="T67" fmla="*/ 98 h 3522"/>
                    <a:gd name="T68" fmla="*/ 98 w 2178"/>
                    <a:gd name="T69" fmla="*/ 46 h 3522"/>
                    <a:gd name="T70" fmla="*/ 163 w 2178"/>
                    <a:gd name="T71" fmla="*/ 12 h 3522"/>
                    <a:gd name="T72" fmla="*/ 237 w 2178"/>
                    <a:gd name="T73" fmla="*/ 0 h 3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8" h="3522">
                      <a:moveTo>
                        <a:pt x="288" y="205"/>
                      </a:moveTo>
                      <a:lnTo>
                        <a:pt x="267" y="208"/>
                      </a:lnTo>
                      <a:lnTo>
                        <a:pt x="249" y="215"/>
                      </a:lnTo>
                      <a:lnTo>
                        <a:pt x="233" y="228"/>
                      </a:lnTo>
                      <a:lnTo>
                        <a:pt x="220" y="244"/>
                      </a:lnTo>
                      <a:lnTo>
                        <a:pt x="211" y="263"/>
                      </a:lnTo>
                      <a:lnTo>
                        <a:pt x="209" y="284"/>
                      </a:lnTo>
                      <a:lnTo>
                        <a:pt x="209" y="3238"/>
                      </a:lnTo>
                      <a:lnTo>
                        <a:pt x="211" y="3259"/>
                      </a:lnTo>
                      <a:lnTo>
                        <a:pt x="220" y="3278"/>
                      </a:lnTo>
                      <a:lnTo>
                        <a:pt x="233" y="3294"/>
                      </a:lnTo>
                      <a:lnTo>
                        <a:pt x="249" y="3306"/>
                      </a:lnTo>
                      <a:lnTo>
                        <a:pt x="267" y="3315"/>
                      </a:lnTo>
                      <a:lnTo>
                        <a:pt x="288" y="3317"/>
                      </a:lnTo>
                      <a:lnTo>
                        <a:pt x="1890" y="3317"/>
                      </a:lnTo>
                      <a:lnTo>
                        <a:pt x="1911" y="3315"/>
                      </a:lnTo>
                      <a:lnTo>
                        <a:pt x="1931" y="3306"/>
                      </a:lnTo>
                      <a:lnTo>
                        <a:pt x="1946" y="3294"/>
                      </a:lnTo>
                      <a:lnTo>
                        <a:pt x="1958" y="3278"/>
                      </a:lnTo>
                      <a:lnTo>
                        <a:pt x="1967" y="3259"/>
                      </a:lnTo>
                      <a:lnTo>
                        <a:pt x="1969" y="3238"/>
                      </a:lnTo>
                      <a:lnTo>
                        <a:pt x="1969" y="284"/>
                      </a:lnTo>
                      <a:lnTo>
                        <a:pt x="1967" y="263"/>
                      </a:lnTo>
                      <a:lnTo>
                        <a:pt x="1958" y="244"/>
                      </a:lnTo>
                      <a:lnTo>
                        <a:pt x="1946" y="228"/>
                      </a:lnTo>
                      <a:lnTo>
                        <a:pt x="1931" y="215"/>
                      </a:lnTo>
                      <a:lnTo>
                        <a:pt x="1911" y="208"/>
                      </a:lnTo>
                      <a:lnTo>
                        <a:pt x="1890" y="205"/>
                      </a:lnTo>
                      <a:lnTo>
                        <a:pt x="288" y="205"/>
                      </a:lnTo>
                      <a:close/>
                      <a:moveTo>
                        <a:pt x="237" y="0"/>
                      </a:moveTo>
                      <a:lnTo>
                        <a:pt x="1941" y="0"/>
                      </a:lnTo>
                      <a:lnTo>
                        <a:pt x="1979" y="3"/>
                      </a:lnTo>
                      <a:lnTo>
                        <a:pt x="2016" y="12"/>
                      </a:lnTo>
                      <a:lnTo>
                        <a:pt x="2050" y="27"/>
                      </a:lnTo>
                      <a:lnTo>
                        <a:pt x="2080" y="46"/>
                      </a:lnTo>
                      <a:lnTo>
                        <a:pt x="2108" y="70"/>
                      </a:lnTo>
                      <a:lnTo>
                        <a:pt x="2132" y="98"/>
                      </a:lnTo>
                      <a:lnTo>
                        <a:pt x="2152" y="129"/>
                      </a:lnTo>
                      <a:lnTo>
                        <a:pt x="2165" y="163"/>
                      </a:lnTo>
                      <a:lnTo>
                        <a:pt x="2175" y="199"/>
                      </a:lnTo>
                      <a:lnTo>
                        <a:pt x="2178" y="238"/>
                      </a:lnTo>
                      <a:lnTo>
                        <a:pt x="2178" y="3284"/>
                      </a:lnTo>
                      <a:lnTo>
                        <a:pt x="2175" y="3322"/>
                      </a:lnTo>
                      <a:lnTo>
                        <a:pt x="2165" y="3358"/>
                      </a:lnTo>
                      <a:lnTo>
                        <a:pt x="2152" y="3393"/>
                      </a:lnTo>
                      <a:lnTo>
                        <a:pt x="2132" y="3425"/>
                      </a:lnTo>
                      <a:lnTo>
                        <a:pt x="2108" y="3452"/>
                      </a:lnTo>
                      <a:lnTo>
                        <a:pt x="2080" y="3476"/>
                      </a:lnTo>
                      <a:lnTo>
                        <a:pt x="2050" y="3495"/>
                      </a:lnTo>
                      <a:lnTo>
                        <a:pt x="2016" y="3510"/>
                      </a:lnTo>
                      <a:lnTo>
                        <a:pt x="1979" y="3519"/>
                      </a:lnTo>
                      <a:lnTo>
                        <a:pt x="1941" y="3522"/>
                      </a:lnTo>
                      <a:lnTo>
                        <a:pt x="237" y="3522"/>
                      </a:lnTo>
                      <a:lnTo>
                        <a:pt x="199" y="3519"/>
                      </a:lnTo>
                      <a:lnTo>
                        <a:pt x="163" y="3510"/>
                      </a:lnTo>
                      <a:lnTo>
                        <a:pt x="129" y="3495"/>
                      </a:lnTo>
                      <a:lnTo>
                        <a:pt x="98" y="3476"/>
                      </a:lnTo>
                      <a:lnTo>
                        <a:pt x="70" y="3452"/>
                      </a:lnTo>
                      <a:lnTo>
                        <a:pt x="47" y="3425"/>
                      </a:lnTo>
                      <a:lnTo>
                        <a:pt x="27" y="3393"/>
                      </a:lnTo>
                      <a:lnTo>
                        <a:pt x="13" y="3358"/>
                      </a:lnTo>
                      <a:lnTo>
                        <a:pt x="3" y="3322"/>
                      </a:lnTo>
                      <a:lnTo>
                        <a:pt x="0" y="3284"/>
                      </a:lnTo>
                      <a:lnTo>
                        <a:pt x="0" y="238"/>
                      </a:lnTo>
                      <a:lnTo>
                        <a:pt x="3" y="199"/>
                      </a:lnTo>
                      <a:lnTo>
                        <a:pt x="13" y="163"/>
                      </a:lnTo>
                      <a:lnTo>
                        <a:pt x="27" y="129"/>
                      </a:lnTo>
                      <a:lnTo>
                        <a:pt x="47" y="98"/>
                      </a:lnTo>
                      <a:lnTo>
                        <a:pt x="70" y="70"/>
                      </a:lnTo>
                      <a:lnTo>
                        <a:pt x="98" y="46"/>
                      </a:lnTo>
                      <a:lnTo>
                        <a:pt x="129" y="27"/>
                      </a:lnTo>
                      <a:lnTo>
                        <a:pt x="163" y="12"/>
                      </a:lnTo>
                      <a:lnTo>
                        <a:pt x="199" y="3"/>
                      </a:lnTo>
                      <a:lnTo>
                        <a:pt x="237" y="0"/>
                      </a:lnTo>
                      <a:close/>
                    </a:path>
                  </a:pathLst>
                </a:custGeom>
                <a:grpFill/>
                <a:ln w="0">
                  <a:no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grpSp>
        </p:grpSp>
        <p:sp>
          <p:nvSpPr>
            <p:cNvPr id="51" name="ZoneTexte 50"/>
            <p:cNvSpPr txBox="1"/>
            <p:nvPr/>
          </p:nvSpPr>
          <p:spPr>
            <a:xfrm>
              <a:off x="4390395" y="3953206"/>
              <a:ext cx="2092574" cy="984885"/>
            </a:xfrm>
            <a:prstGeom prst="rect">
              <a:avLst/>
            </a:prstGeom>
            <a:noFill/>
          </p:spPr>
          <p:txBody>
            <a:bodyPr wrap="square" rtlCol="0">
              <a:spAutoFit/>
            </a:bodyPr>
            <a:lstStyle/>
            <a:p>
              <a:r>
                <a:rPr lang="en-GB" sz="1500" b="1" dirty="0"/>
                <a:t>TELECOMS &amp; MEDIA</a:t>
              </a:r>
            </a:p>
          </p:txBody>
        </p:sp>
      </p:grpSp>
      <p:grpSp>
        <p:nvGrpSpPr>
          <p:cNvPr id="61" name="Groupe 58"/>
          <p:cNvGrpSpPr/>
          <p:nvPr/>
        </p:nvGrpSpPr>
        <p:grpSpPr>
          <a:xfrm>
            <a:off x="3993082" y="1272224"/>
            <a:ext cx="1633577" cy="577029"/>
            <a:chOff x="3542813" y="1889536"/>
            <a:chExt cx="2904135" cy="1025828"/>
          </a:xfrm>
        </p:grpSpPr>
        <p:sp>
          <p:nvSpPr>
            <p:cNvPr id="60" name="ZoneTexte 59"/>
            <p:cNvSpPr txBox="1"/>
            <p:nvPr/>
          </p:nvSpPr>
          <p:spPr>
            <a:xfrm>
              <a:off x="4437861" y="1930480"/>
              <a:ext cx="2009087" cy="984884"/>
            </a:xfrm>
            <a:prstGeom prst="rect">
              <a:avLst/>
            </a:prstGeom>
            <a:noFill/>
          </p:spPr>
          <p:txBody>
            <a:bodyPr wrap="square" rtlCol="0">
              <a:spAutoFit/>
            </a:bodyPr>
            <a:lstStyle/>
            <a:p>
              <a:r>
                <a:rPr lang="en-GB" sz="1500" b="1" dirty="0"/>
                <a:t>DEFENCE</a:t>
              </a:r>
            </a:p>
            <a:p>
              <a:r>
                <a:rPr lang="en-GB" sz="1500" b="1" dirty="0"/>
                <a:t>&amp; SECURITY</a:t>
              </a:r>
            </a:p>
          </p:txBody>
        </p:sp>
        <p:grpSp>
          <p:nvGrpSpPr>
            <p:cNvPr id="64" name="Groupe 60"/>
            <p:cNvGrpSpPr/>
            <p:nvPr/>
          </p:nvGrpSpPr>
          <p:grpSpPr>
            <a:xfrm>
              <a:off x="3542813" y="1889536"/>
              <a:ext cx="854107" cy="774097"/>
              <a:chOff x="5131548" y="5479079"/>
              <a:chExt cx="854107" cy="774097"/>
            </a:xfrm>
          </p:grpSpPr>
          <p:sp>
            <p:nvSpPr>
              <p:cNvPr id="62" name="Freeform 12"/>
              <p:cNvSpPr>
                <a:spLocks/>
              </p:cNvSpPr>
              <p:nvPr/>
            </p:nvSpPr>
            <p:spPr bwMode="auto">
              <a:xfrm>
                <a:off x="5131548" y="5479079"/>
                <a:ext cx="854107" cy="774097"/>
              </a:xfrm>
              <a:custGeom>
                <a:avLst/>
                <a:gdLst>
                  <a:gd name="T0" fmla="*/ 430 w 854"/>
                  <a:gd name="T1" fmla="*/ 0 h 774"/>
                  <a:gd name="T2" fmla="*/ 492 w 854"/>
                  <a:gd name="T3" fmla="*/ 4 h 774"/>
                  <a:gd name="T4" fmla="*/ 550 w 854"/>
                  <a:gd name="T5" fmla="*/ 12 h 774"/>
                  <a:gd name="T6" fmla="*/ 604 w 854"/>
                  <a:gd name="T7" fmla="*/ 27 h 774"/>
                  <a:gd name="T8" fmla="*/ 654 w 854"/>
                  <a:gd name="T9" fmla="*/ 48 h 774"/>
                  <a:gd name="T10" fmla="*/ 700 w 854"/>
                  <a:gd name="T11" fmla="*/ 74 h 774"/>
                  <a:gd name="T12" fmla="*/ 739 w 854"/>
                  <a:gd name="T13" fmla="*/ 109 h 774"/>
                  <a:gd name="T14" fmla="*/ 775 w 854"/>
                  <a:gd name="T15" fmla="*/ 147 h 774"/>
                  <a:gd name="T16" fmla="*/ 803 w 854"/>
                  <a:gd name="T17" fmla="*/ 188 h 774"/>
                  <a:gd name="T18" fmla="*/ 826 w 854"/>
                  <a:gd name="T19" fmla="*/ 232 h 774"/>
                  <a:gd name="T20" fmla="*/ 843 w 854"/>
                  <a:gd name="T21" fmla="*/ 280 h 774"/>
                  <a:gd name="T22" fmla="*/ 851 w 854"/>
                  <a:gd name="T23" fmla="*/ 333 h 774"/>
                  <a:gd name="T24" fmla="*/ 854 w 854"/>
                  <a:gd name="T25" fmla="*/ 387 h 774"/>
                  <a:gd name="T26" fmla="*/ 851 w 854"/>
                  <a:gd name="T27" fmla="*/ 443 h 774"/>
                  <a:gd name="T28" fmla="*/ 841 w 854"/>
                  <a:gd name="T29" fmla="*/ 494 h 774"/>
                  <a:gd name="T30" fmla="*/ 826 w 854"/>
                  <a:gd name="T31" fmla="*/ 543 h 774"/>
                  <a:gd name="T32" fmla="*/ 803 w 854"/>
                  <a:gd name="T33" fmla="*/ 588 h 774"/>
                  <a:gd name="T34" fmla="*/ 774 w 854"/>
                  <a:gd name="T35" fmla="*/ 629 h 774"/>
                  <a:gd name="T36" fmla="*/ 738 w 854"/>
                  <a:gd name="T37" fmla="*/ 667 h 774"/>
                  <a:gd name="T38" fmla="*/ 698 w 854"/>
                  <a:gd name="T39" fmla="*/ 700 h 774"/>
                  <a:gd name="T40" fmla="*/ 652 w 854"/>
                  <a:gd name="T41" fmla="*/ 726 h 774"/>
                  <a:gd name="T42" fmla="*/ 603 w 854"/>
                  <a:gd name="T43" fmla="*/ 747 h 774"/>
                  <a:gd name="T44" fmla="*/ 548 w 854"/>
                  <a:gd name="T45" fmla="*/ 762 h 774"/>
                  <a:gd name="T46" fmla="*/ 489 w 854"/>
                  <a:gd name="T47" fmla="*/ 770 h 774"/>
                  <a:gd name="T48" fmla="*/ 427 w 854"/>
                  <a:gd name="T49" fmla="*/ 774 h 774"/>
                  <a:gd name="T50" fmla="*/ 364 w 854"/>
                  <a:gd name="T51" fmla="*/ 770 h 774"/>
                  <a:gd name="T52" fmla="*/ 305 w 854"/>
                  <a:gd name="T53" fmla="*/ 762 h 774"/>
                  <a:gd name="T54" fmla="*/ 250 w 854"/>
                  <a:gd name="T55" fmla="*/ 747 h 774"/>
                  <a:gd name="T56" fmla="*/ 201 w 854"/>
                  <a:gd name="T57" fmla="*/ 726 h 774"/>
                  <a:gd name="T58" fmla="*/ 157 w 854"/>
                  <a:gd name="T59" fmla="*/ 700 h 774"/>
                  <a:gd name="T60" fmla="*/ 115 w 854"/>
                  <a:gd name="T61" fmla="*/ 667 h 774"/>
                  <a:gd name="T62" fmla="*/ 81 w 854"/>
                  <a:gd name="T63" fmla="*/ 629 h 774"/>
                  <a:gd name="T64" fmla="*/ 51 w 854"/>
                  <a:gd name="T65" fmla="*/ 588 h 774"/>
                  <a:gd name="T66" fmla="*/ 30 w 854"/>
                  <a:gd name="T67" fmla="*/ 543 h 774"/>
                  <a:gd name="T68" fmla="*/ 13 w 854"/>
                  <a:gd name="T69" fmla="*/ 494 h 774"/>
                  <a:gd name="T70" fmla="*/ 4 w 854"/>
                  <a:gd name="T71" fmla="*/ 443 h 774"/>
                  <a:gd name="T72" fmla="*/ 0 w 854"/>
                  <a:gd name="T73" fmla="*/ 387 h 774"/>
                  <a:gd name="T74" fmla="*/ 4 w 854"/>
                  <a:gd name="T75" fmla="*/ 333 h 774"/>
                  <a:gd name="T76" fmla="*/ 13 w 854"/>
                  <a:gd name="T77" fmla="*/ 280 h 774"/>
                  <a:gd name="T78" fmla="*/ 30 w 854"/>
                  <a:gd name="T79" fmla="*/ 232 h 774"/>
                  <a:gd name="T80" fmla="*/ 53 w 854"/>
                  <a:gd name="T81" fmla="*/ 188 h 774"/>
                  <a:gd name="T82" fmla="*/ 83 w 854"/>
                  <a:gd name="T83" fmla="*/ 147 h 774"/>
                  <a:gd name="T84" fmla="*/ 117 w 854"/>
                  <a:gd name="T85" fmla="*/ 109 h 774"/>
                  <a:gd name="T86" fmla="*/ 158 w 854"/>
                  <a:gd name="T87" fmla="*/ 74 h 774"/>
                  <a:gd name="T88" fmla="*/ 204 w 854"/>
                  <a:gd name="T89" fmla="*/ 48 h 774"/>
                  <a:gd name="T90" fmla="*/ 254 w 854"/>
                  <a:gd name="T91" fmla="*/ 27 h 774"/>
                  <a:gd name="T92" fmla="*/ 308 w 854"/>
                  <a:gd name="T93" fmla="*/ 12 h 774"/>
                  <a:gd name="T94" fmla="*/ 367 w 854"/>
                  <a:gd name="T95" fmla="*/ 4 h 774"/>
                  <a:gd name="T96" fmla="*/ 430 w 854"/>
                  <a:gd name="T97"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4" h="774">
                    <a:moveTo>
                      <a:pt x="430" y="0"/>
                    </a:moveTo>
                    <a:lnTo>
                      <a:pt x="492" y="4"/>
                    </a:lnTo>
                    <a:lnTo>
                      <a:pt x="550" y="12"/>
                    </a:lnTo>
                    <a:lnTo>
                      <a:pt x="604" y="27"/>
                    </a:lnTo>
                    <a:lnTo>
                      <a:pt x="654" y="48"/>
                    </a:lnTo>
                    <a:lnTo>
                      <a:pt x="700" y="74"/>
                    </a:lnTo>
                    <a:lnTo>
                      <a:pt x="739" y="109"/>
                    </a:lnTo>
                    <a:lnTo>
                      <a:pt x="775" y="147"/>
                    </a:lnTo>
                    <a:lnTo>
                      <a:pt x="803" y="188"/>
                    </a:lnTo>
                    <a:lnTo>
                      <a:pt x="826" y="232"/>
                    </a:lnTo>
                    <a:lnTo>
                      <a:pt x="843" y="280"/>
                    </a:lnTo>
                    <a:lnTo>
                      <a:pt x="851" y="333"/>
                    </a:lnTo>
                    <a:lnTo>
                      <a:pt x="854" y="387"/>
                    </a:lnTo>
                    <a:lnTo>
                      <a:pt x="851" y="443"/>
                    </a:lnTo>
                    <a:lnTo>
                      <a:pt x="841" y="494"/>
                    </a:lnTo>
                    <a:lnTo>
                      <a:pt x="826" y="543"/>
                    </a:lnTo>
                    <a:lnTo>
                      <a:pt x="803" y="588"/>
                    </a:lnTo>
                    <a:lnTo>
                      <a:pt x="774" y="629"/>
                    </a:lnTo>
                    <a:lnTo>
                      <a:pt x="738" y="667"/>
                    </a:lnTo>
                    <a:lnTo>
                      <a:pt x="698" y="700"/>
                    </a:lnTo>
                    <a:lnTo>
                      <a:pt x="652" y="726"/>
                    </a:lnTo>
                    <a:lnTo>
                      <a:pt x="603" y="747"/>
                    </a:lnTo>
                    <a:lnTo>
                      <a:pt x="548" y="762"/>
                    </a:lnTo>
                    <a:lnTo>
                      <a:pt x="489" y="770"/>
                    </a:lnTo>
                    <a:lnTo>
                      <a:pt x="427" y="774"/>
                    </a:lnTo>
                    <a:lnTo>
                      <a:pt x="364" y="770"/>
                    </a:lnTo>
                    <a:lnTo>
                      <a:pt x="305" y="762"/>
                    </a:lnTo>
                    <a:lnTo>
                      <a:pt x="250" y="747"/>
                    </a:lnTo>
                    <a:lnTo>
                      <a:pt x="201" y="726"/>
                    </a:lnTo>
                    <a:lnTo>
                      <a:pt x="157" y="700"/>
                    </a:lnTo>
                    <a:lnTo>
                      <a:pt x="115" y="667"/>
                    </a:lnTo>
                    <a:lnTo>
                      <a:pt x="81" y="629"/>
                    </a:lnTo>
                    <a:lnTo>
                      <a:pt x="51" y="588"/>
                    </a:lnTo>
                    <a:lnTo>
                      <a:pt x="30" y="543"/>
                    </a:lnTo>
                    <a:lnTo>
                      <a:pt x="13" y="494"/>
                    </a:lnTo>
                    <a:lnTo>
                      <a:pt x="4" y="443"/>
                    </a:lnTo>
                    <a:lnTo>
                      <a:pt x="0" y="387"/>
                    </a:lnTo>
                    <a:lnTo>
                      <a:pt x="4" y="333"/>
                    </a:lnTo>
                    <a:lnTo>
                      <a:pt x="13" y="280"/>
                    </a:lnTo>
                    <a:lnTo>
                      <a:pt x="30" y="232"/>
                    </a:lnTo>
                    <a:lnTo>
                      <a:pt x="53" y="188"/>
                    </a:lnTo>
                    <a:lnTo>
                      <a:pt x="83" y="147"/>
                    </a:lnTo>
                    <a:lnTo>
                      <a:pt x="117" y="109"/>
                    </a:lnTo>
                    <a:lnTo>
                      <a:pt x="158" y="74"/>
                    </a:lnTo>
                    <a:lnTo>
                      <a:pt x="204" y="48"/>
                    </a:lnTo>
                    <a:lnTo>
                      <a:pt x="254" y="27"/>
                    </a:lnTo>
                    <a:lnTo>
                      <a:pt x="308" y="12"/>
                    </a:lnTo>
                    <a:lnTo>
                      <a:pt x="367" y="4"/>
                    </a:lnTo>
                    <a:lnTo>
                      <a:pt x="430" y="0"/>
                    </a:lnTo>
                    <a:close/>
                  </a:path>
                </a:pathLst>
              </a:custGeom>
              <a:solidFill>
                <a:schemeClr val="accent1"/>
              </a:solidFill>
              <a:ln w="0">
                <a:solidFill>
                  <a:srgbClr val="FFFFFF"/>
                </a:solidFill>
                <a:prstDash val="solid"/>
                <a:round/>
                <a:headEnd/>
                <a:tailEnd/>
              </a:ln>
            </p:spPr>
            <p:txBody>
              <a:bodyPr vert="horz" wrap="square" lIns="51435" tIns="25718" rIns="51435" bIns="25718" numCol="1" anchor="t" anchorCtr="0" compatLnSpc="1">
                <a:prstTxWarp prst="textNoShape">
                  <a:avLst/>
                </a:prstTxWarp>
              </a:bodyPr>
              <a:lstStyle/>
              <a:p>
                <a:endParaRPr lang="en-GB" sz="1500" b="1" dirty="0"/>
              </a:p>
            </p:txBody>
          </p:sp>
          <p:sp>
            <p:nvSpPr>
              <p:cNvPr id="63" name="Freeform 12"/>
              <p:cNvSpPr>
                <a:spLocks noEditPoints="1"/>
              </p:cNvSpPr>
              <p:nvPr/>
            </p:nvSpPr>
            <p:spPr bwMode="auto">
              <a:xfrm>
                <a:off x="5321277" y="5630374"/>
                <a:ext cx="474647" cy="471505"/>
              </a:xfrm>
              <a:custGeom>
                <a:avLst/>
                <a:gdLst>
                  <a:gd name="T0" fmla="*/ 1078 w 1813"/>
                  <a:gd name="T1" fmla="*/ 386 h 1803"/>
                  <a:gd name="T2" fmla="*/ 1272 w 1813"/>
                  <a:gd name="T3" fmla="*/ 499 h 1803"/>
                  <a:gd name="T4" fmla="*/ 1404 w 1813"/>
                  <a:gd name="T5" fmla="*/ 678 h 1803"/>
                  <a:gd name="T6" fmla="*/ 1452 w 1813"/>
                  <a:gd name="T7" fmla="*/ 902 h 1803"/>
                  <a:gd name="T8" fmla="*/ 1276 w 1813"/>
                  <a:gd name="T9" fmla="*/ 759 h 1803"/>
                  <a:gd name="T10" fmla="*/ 1170 w 1813"/>
                  <a:gd name="T11" fmla="*/ 607 h 1803"/>
                  <a:gd name="T12" fmla="*/ 1004 w 1813"/>
                  <a:gd name="T13" fmla="*/ 519 h 1803"/>
                  <a:gd name="T14" fmla="*/ 527 w 1813"/>
                  <a:gd name="T15" fmla="*/ 111 h 1803"/>
                  <a:gd name="T16" fmla="*/ 305 w 1813"/>
                  <a:gd name="T17" fmla="*/ 445 h 1803"/>
                  <a:gd name="T18" fmla="*/ 189 w 1813"/>
                  <a:gd name="T19" fmla="*/ 659 h 1803"/>
                  <a:gd name="T20" fmla="*/ 149 w 1813"/>
                  <a:gd name="T21" fmla="*/ 902 h 1803"/>
                  <a:gd name="T22" fmla="*/ 197 w 1813"/>
                  <a:gd name="T23" fmla="*/ 1165 h 1803"/>
                  <a:gd name="T24" fmla="*/ 328 w 1813"/>
                  <a:gd name="T25" fmla="*/ 1387 h 1803"/>
                  <a:gd name="T26" fmla="*/ 524 w 1813"/>
                  <a:gd name="T27" fmla="*/ 1553 h 1803"/>
                  <a:gd name="T28" fmla="*/ 771 w 1813"/>
                  <a:gd name="T29" fmla="*/ 1643 h 1803"/>
                  <a:gd name="T30" fmla="*/ 1037 w 1813"/>
                  <a:gd name="T31" fmla="*/ 1644 h 1803"/>
                  <a:gd name="T32" fmla="*/ 1278 w 1813"/>
                  <a:gd name="T33" fmla="*/ 1558 h 1803"/>
                  <a:gd name="T34" fmla="*/ 1193 w 1813"/>
                  <a:gd name="T35" fmla="*/ 1364 h 1803"/>
                  <a:gd name="T36" fmla="*/ 1008 w 1813"/>
                  <a:gd name="T37" fmla="*/ 1436 h 1803"/>
                  <a:gd name="T38" fmla="*/ 789 w 1813"/>
                  <a:gd name="T39" fmla="*/ 1433 h 1803"/>
                  <a:gd name="T40" fmla="*/ 583 w 1813"/>
                  <a:gd name="T41" fmla="*/ 1341 h 1803"/>
                  <a:gd name="T42" fmla="*/ 435 w 1813"/>
                  <a:gd name="T43" fmla="*/ 1176 h 1803"/>
                  <a:gd name="T44" fmla="*/ 363 w 1813"/>
                  <a:gd name="T45" fmla="*/ 961 h 1803"/>
                  <a:gd name="T46" fmla="*/ 381 w 1813"/>
                  <a:gd name="T47" fmla="*/ 754 h 1803"/>
                  <a:gd name="T48" fmla="*/ 469 w 1813"/>
                  <a:gd name="T49" fmla="*/ 577 h 1803"/>
                  <a:gd name="T50" fmla="*/ 788 w 1813"/>
                  <a:gd name="T51" fmla="*/ 371 h 1803"/>
                  <a:gd name="T52" fmla="*/ 586 w 1813"/>
                  <a:gd name="T53" fmla="*/ 669 h 1803"/>
                  <a:gd name="T54" fmla="*/ 518 w 1813"/>
                  <a:gd name="T55" fmla="*/ 819 h 1803"/>
                  <a:gd name="T56" fmla="*/ 521 w 1813"/>
                  <a:gd name="T57" fmla="*/ 999 h 1803"/>
                  <a:gd name="T58" fmla="*/ 609 w 1813"/>
                  <a:gd name="T59" fmla="*/ 1165 h 1803"/>
                  <a:gd name="T60" fmla="*/ 762 w 1813"/>
                  <a:gd name="T61" fmla="*/ 1270 h 1803"/>
                  <a:gd name="T62" fmla="*/ 954 w 1813"/>
                  <a:gd name="T63" fmla="*/ 1294 h 1803"/>
                  <a:gd name="T64" fmla="*/ 1128 w 1813"/>
                  <a:gd name="T65" fmla="*/ 1230 h 1803"/>
                  <a:gd name="T66" fmla="*/ 877 w 1813"/>
                  <a:gd name="T67" fmla="*/ 1060 h 1803"/>
                  <a:gd name="T68" fmla="*/ 783 w 1813"/>
                  <a:gd name="T69" fmla="*/ 1005 h 1803"/>
                  <a:gd name="T70" fmla="*/ 745 w 1813"/>
                  <a:gd name="T71" fmla="*/ 902 h 1803"/>
                  <a:gd name="T72" fmla="*/ 783 w 1813"/>
                  <a:gd name="T73" fmla="*/ 798 h 1803"/>
                  <a:gd name="T74" fmla="*/ 877 w 1813"/>
                  <a:gd name="T75" fmla="*/ 744 h 1803"/>
                  <a:gd name="T76" fmla="*/ 988 w 1813"/>
                  <a:gd name="T77" fmla="*/ 763 h 1803"/>
                  <a:gd name="T78" fmla="*/ 1058 w 1813"/>
                  <a:gd name="T79" fmla="*/ 846 h 1803"/>
                  <a:gd name="T80" fmla="*/ 1060 w 1813"/>
                  <a:gd name="T81" fmla="*/ 950 h 1803"/>
                  <a:gd name="T82" fmla="*/ 1434 w 1813"/>
                  <a:gd name="T83" fmla="*/ 1634 h 1803"/>
                  <a:gd name="T84" fmla="*/ 1186 w 1813"/>
                  <a:gd name="T85" fmla="*/ 1761 h 1803"/>
                  <a:gd name="T86" fmla="*/ 906 w 1813"/>
                  <a:gd name="T87" fmla="*/ 1803 h 1803"/>
                  <a:gd name="T88" fmla="*/ 606 w 1813"/>
                  <a:gd name="T89" fmla="*/ 1752 h 1803"/>
                  <a:gd name="T90" fmla="*/ 348 w 1813"/>
                  <a:gd name="T91" fmla="*/ 1612 h 1803"/>
                  <a:gd name="T92" fmla="*/ 150 w 1813"/>
                  <a:gd name="T93" fmla="*/ 1398 h 1803"/>
                  <a:gd name="T94" fmla="*/ 29 w 1813"/>
                  <a:gd name="T95" fmla="*/ 1129 h 1803"/>
                  <a:gd name="T96" fmla="*/ 3 w 1813"/>
                  <a:gd name="T97" fmla="*/ 834 h 1803"/>
                  <a:gd name="T98" fmla="*/ 61 w 1813"/>
                  <a:gd name="T99" fmla="*/ 577 h 1803"/>
                  <a:gd name="T100" fmla="*/ 192 w 1813"/>
                  <a:gd name="T101" fmla="*/ 348 h 1803"/>
                  <a:gd name="T102" fmla="*/ 527 w 1813"/>
                  <a:gd name="T103" fmla="*/ 111 h 1803"/>
                  <a:gd name="T104" fmla="*/ 1135 w 1813"/>
                  <a:gd name="T105" fmla="*/ 29 h 1803"/>
                  <a:gd name="T106" fmla="*/ 1405 w 1813"/>
                  <a:gd name="T107" fmla="*/ 149 h 1803"/>
                  <a:gd name="T108" fmla="*/ 1619 w 1813"/>
                  <a:gd name="T109" fmla="*/ 346 h 1803"/>
                  <a:gd name="T110" fmla="*/ 1761 w 1813"/>
                  <a:gd name="T111" fmla="*/ 602 h 1803"/>
                  <a:gd name="T112" fmla="*/ 1813 w 1813"/>
                  <a:gd name="T113" fmla="*/ 902 h 1803"/>
                  <a:gd name="T114" fmla="*/ 1636 w 1813"/>
                  <a:gd name="T115" fmla="*/ 702 h 1803"/>
                  <a:gd name="T116" fmla="*/ 1525 w 1813"/>
                  <a:gd name="T117" fmla="*/ 468 h 1803"/>
                  <a:gd name="T118" fmla="*/ 1343 w 1813"/>
                  <a:gd name="T119" fmla="*/ 286 h 1803"/>
                  <a:gd name="T120" fmla="*/ 1108 w 1813"/>
                  <a:gd name="T121" fmla="*/ 175 h 1803"/>
                  <a:gd name="T122" fmla="*/ 906 w 1813"/>
                  <a:gd name="T123"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3" h="1803">
                    <a:moveTo>
                      <a:pt x="906" y="358"/>
                    </a:moveTo>
                    <a:lnTo>
                      <a:pt x="965" y="361"/>
                    </a:lnTo>
                    <a:lnTo>
                      <a:pt x="1023" y="371"/>
                    </a:lnTo>
                    <a:lnTo>
                      <a:pt x="1078" y="386"/>
                    </a:lnTo>
                    <a:lnTo>
                      <a:pt x="1132" y="407"/>
                    </a:lnTo>
                    <a:lnTo>
                      <a:pt x="1181" y="433"/>
                    </a:lnTo>
                    <a:lnTo>
                      <a:pt x="1228" y="464"/>
                    </a:lnTo>
                    <a:lnTo>
                      <a:pt x="1272" y="499"/>
                    </a:lnTo>
                    <a:lnTo>
                      <a:pt x="1311" y="538"/>
                    </a:lnTo>
                    <a:lnTo>
                      <a:pt x="1347" y="581"/>
                    </a:lnTo>
                    <a:lnTo>
                      <a:pt x="1378" y="627"/>
                    </a:lnTo>
                    <a:lnTo>
                      <a:pt x="1404" y="678"/>
                    </a:lnTo>
                    <a:lnTo>
                      <a:pt x="1425" y="730"/>
                    </a:lnTo>
                    <a:lnTo>
                      <a:pt x="1439" y="786"/>
                    </a:lnTo>
                    <a:lnTo>
                      <a:pt x="1449" y="843"/>
                    </a:lnTo>
                    <a:lnTo>
                      <a:pt x="1452" y="902"/>
                    </a:lnTo>
                    <a:lnTo>
                      <a:pt x="1303" y="902"/>
                    </a:lnTo>
                    <a:lnTo>
                      <a:pt x="1300" y="852"/>
                    </a:lnTo>
                    <a:lnTo>
                      <a:pt x="1292" y="804"/>
                    </a:lnTo>
                    <a:lnTo>
                      <a:pt x="1276" y="759"/>
                    </a:lnTo>
                    <a:lnTo>
                      <a:pt x="1256" y="716"/>
                    </a:lnTo>
                    <a:lnTo>
                      <a:pt x="1232" y="676"/>
                    </a:lnTo>
                    <a:lnTo>
                      <a:pt x="1203" y="640"/>
                    </a:lnTo>
                    <a:lnTo>
                      <a:pt x="1170" y="607"/>
                    </a:lnTo>
                    <a:lnTo>
                      <a:pt x="1133" y="578"/>
                    </a:lnTo>
                    <a:lnTo>
                      <a:pt x="1093" y="553"/>
                    </a:lnTo>
                    <a:lnTo>
                      <a:pt x="1049" y="533"/>
                    </a:lnTo>
                    <a:lnTo>
                      <a:pt x="1004" y="519"/>
                    </a:lnTo>
                    <a:lnTo>
                      <a:pt x="956" y="509"/>
                    </a:lnTo>
                    <a:lnTo>
                      <a:pt x="906" y="506"/>
                    </a:lnTo>
                    <a:lnTo>
                      <a:pt x="906" y="358"/>
                    </a:lnTo>
                    <a:close/>
                    <a:moveTo>
                      <a:pt x="527" y="111"/>
                    </a:moveTo>
                    <a:lnTo>
                      <a:pt x="454" y="420"/>
                    </a:lnTo>
                    <a:lnTo>
                      <a:pt x="388" y="354"/>
                    </a:lnTo>
                    <a:lnTo>
                      <a:pt x="344" y="398"/>
                    </a:lnTo>
                    <a:lnTo>
                      <a:pt x="305" y="445"/>
                    </a:lnTo>
                    <a:lnTo>
                      <a:pt x="269" y="496"/>
                    </a:lnTo>
                    <a:lnTo>
                      <a:pt x="238" y="548"/>
                    </a:lnTo>
                    <a:lnTo>
                      <a:pt x="211" y="602"/>
                    </a:lnTo>
                    <a:lnTo>
                      <a:pt x="189" y="659"/>
                    </a:lnTo>
                    <a:lnTo>
                      <a:pt x="172" y="718"/>
                    </a:lnTo>
                    <a:lnTo>
                      <a:pt x="159" y="778"/>
                    </a:lnTo>
                    <a:lnTo>
                      <a:pt x="152" y="840"/>
                    </a:lnTo>
                    <a:lnTo>
                      <a:pt x="149" y="902"/>
                    </a:lnTo>
                    <a:lnTo>
                      <a:pt x="152" y="970"/>
                    </a:lnTo>
                    <a:lnTo>
                      <a:pt x="161" y="1037"/>
                    </a:lnTo>
                    <a:lnTo>
                      <a:pt x="176" y="1101"/>
                    </a:lnTo>
                    <a:lnTo>
                      <a:pt x="197" y="1165"/>
                    </a:lnTo>
                    <a:lnTo>
                      <a:pt x="223" y="1225"/>
                    </a:lnTo>
                    <a:lnTo>
                      <a:pt x="253" y="1282"/>
                    </a:lnTo>
                    <a:lnTo>
                      <a:pt x="288" y="1336"/>
                    </a:lnTo>
                    <a:lnTo>
                      <a:pt x="328" y="1387"/>
                    </a:lnTo>
                    <a:lnTo>
                      <a:pt x="371" y="1435"/>
                    </a:lnTo>
                    <a:lnTo>
                      <a:pt x="419" y="1478"/>
                    </a:lnTo>
                    <a:lnTo>
                      <a:pt x="470" y="1518"/>
                    </a:lnTo>
                    <a:lnTo>
                      <a:pt x="524" y="1553"/>
                    </a:lnTo>
                    <a:lnTo>
                      <a:pt x="582" y="1583"/>
                    </a:lnTo>
                    <a:lnTo>
                      <a:pt x="643" y="1609"/>
                    </a:lnTo>
                    <a:lnTo>
                      <a:pt x="705" y="1628"/>
                    </a:lnTo>
                    <a:lnTo>
                      <a:pt x="771" y="1643"/>
                    </a:lnTo>
                    <a:lnTo>
                      <a:pt x="837" y="1652"/>
                    </a:lnTo>
                    <a:lnTo>
                      <a:pt x="906" y="1655"/>
                    </a:lnTo>
                    <a:lnTo>
                      <a:pt x="972" y="1652"/>
                    </a:lnTo>
                    <a:lnTo>
                      <a:pt x="1037" y="1644"/>
                    </a:lnTo>
                    <a:lnTo>
                      <a:pt x="1100" y="1630"/>
                    </a:lnTo>
                    <a:lnTo>
                      <a:pt x="1162" y="1612"/>
                    </a:lnTo>
                    <a:lnTo>
                      <a:pt x="1221" y="1588"/>
                    </a:lnTo>
                    <a:lnTo>
                      <a:pt x="1278" y="1558"/>
                    </a:lnTo>
                    <a:lnTo>
                      <a:pt x="1332" y="1525"/>
                    </a:lnTo>
                    <a:lnTo>
                      <a:pt x="1384" y="1485"/>
                    </a:lnTo>
                    <a:lnTo>
                      <a:pt x="1234" y="1335"/>
                    </a:lnTo>
                    <a:lnTo>
                      <a:pt x="1193" y="1364"/>
                    </a:lnTo>
                    <a:lnTo>
                      <a:pt x="1149" y="1388"/>
                    </a:lnTo>
                    <a:lnTo>
                      <a:pt x="1103" y="1409"/>
                    </a:lnTo>
                    <a:lnTo>
                      <a:pt x="1057" y="1424"/>
                    </a:lnTo>
                    <a:lnTo>
                      <a:pt x="1008" y="1436"/>
                    </a:lnTo>
                    <a:lnTo>
                      <a:pt x="957" y="1443"/>
                    </a:lnTo>
                    <a:lnTo>
                      <a:pt x="906" y="1445"/>
                    </a:lnTo>
                    <a:lnTo>
                      <a:pt x="847" y="1442"/>
                    </a:lnTo>
                    <a:lnTo>
                      <a:pt x="789" y="1433"/>
                    </a:lnTo>
                    <a:lnTo>
                      <a:pt x="734" y="1418"/>
                    </a:lnTo>
                    <a:lnTo>
                      <a:pt x="681" y="1397"/>
                    </a:lnTo>
                    <a:lnTo>
                      <a:pt x="631" y="1372"/>
                    </a:lnTo>
                    <a:lnTo>
                      <a:pt x="583" y="1341"/>
                    </a:lnTo>
                    <a:lnTo>
                      <a:pt x="541" y="1305"/>
                    </a:lnTo>
                    <a:lnTo>
                      <a:pt x="501" y="1266"/>
                    </a:lnTo>
                    <a:lnTo>
                      <a:pt x="466" y="1223"/>
                    </a:lnTo>
                    <a:lnTo>
                      <a:pt x="435" y="1176"/>
                    </a:lnTo>
                    <a:lnTo>
                      <a:pt x="409" y="1126"/>
                    </a:lnTo>
                    <a:lnTo>
                      <a:pt x="388" y="1073"/>
                    </a:lnTo>
                    <a:lnTo>
                      <a:pt x="372" y="1019"/>
                    </a:lnTo>
                    <a:lnTo>
                      <a:pt x="363" y="961"/>
                    </a:lnTo>
                    <a:lnTo>
                      <a:pt x="360" y="902"/>
                    </a:lnTo>
                    <a:lnTo>
                      <a:pt x="362" y="851"/>
                    </a:lnTo>
                    <a:lnTo>
                      <a:pt x="369" y="802"/>
                    </a:lnTo>
                    <a:lnTo>
                      <a:pt x="381" y="754"/>
                    </a:lnTo>
                    <a:lnTo>
                      <a:pt x="397" y="706"/>
                    </a:lnTo>
                    <a:lnTo>
                      <a:pt x="417" y="660"/>
                    </a:lnTo>
                    <a:lnTo>
                      <a:pt x="441" y="618"/>
                    </a:lnTo>
                    <a:lnTo>
                      <a:pt x="469" y="577"/>
                    </a:lnTo>
                    <a:lnTo>
                      <a:pt x="501" y="538"/>
                    </a:lnTo>
                    <a:lnTo>
                      <a:pt x="537" y="502"/>
                    </a:lnTo>
                    <a:lnTo>
                      <a:pt x="478" y="443"/>
                    </a:lnTo>
                    <a:lnTo>
                      <a:pt x="788" y="371"/>
                    </a:lnTo>
                    <a:lnTo>
                      <a:pt x="716" y="679"/>
                    </a:lnTo>
                    <a:lnTo>
                      <a:pt x="643" y="607"/>
                    </a:lnTo>
                    <a:lnTo>
                      <a:pt x="613" y="637"/>
                    </a:lnTo>
                    <a:lnTo>
                      <a:pt x="586" y="669"/>
                    </a:lnTo>
                    <a:lnTo>
                      <a:pt x="563" y="703"/>
                    </a:lnTo>
                    <a:lnTo>
                      <a:pt x="544" y="740"/>
                    </a:lnTo>
                    <a:lnTo>
                      <a:pt x="528" y="778"/>
                    </a:lnTo>
                    <a:lnTo>
                      <a:pt x="518" y="819"/>
                    </a:lnTo>
                    <a:lnTo>
                      <a:pt x="512" y="860"/>
                    </a:lnTo>
                    <a:lnTo>
                      <a:pt x="509" y="902"/>
                    </a:lnTo>
                    <a:lnTo>
                      <a:pt x="512" y="951"/>
                    </a:lnTo>
                    <a:lnTo>
                      <a:pt x="521" y="999"/>
                    </a:lnTo>
                    <a:lnTo>
                      <a:pt x="536" y="1044"/>
                    </a:lnTo>
                    <a:lnTo>
                      <a:pt x="555" y="1088"/>
                    </a:lnTo>
                    <a:lnTo>
                      <a:pt x="580" y="1127"/>
                    </a:lnTo>
                    <a:lnTo>
                      <a:pt x="609" y="1165"/>
                    </a:lnTo>
                    <a:lnTo>
                      <a:pt x="643" y="1198"/>
                    </a:lnTo>
                    <a:lnTo>
                      <a:pt x="679" y="1227"/>
                    </a:lnTo>
                    <a:lnTo>
                      <a:pt x="720" y="1250"/>
                    </a:lnTo>
                    <a:lnTo>
                      <a:pt x="762" y="1270"/>
                    </a:lnTo>
                    <a:lnTo>
                      <a:pt x="808" y="1285"/>
                    </a:lnTo>
                    <a:lnTo>
                      <a:pt x="856" y="1294"/>
                    </a:lnTo>
                    <a:lnTo>
                      <a:pt x="906" y="1297"/>
                    </a:lnTo>
                    <a:lnTo>
                      <a:pt x="954" y="1294"/>
                    </a:lnTo>
                    <a:lnTo>
                      <a:pt x="1000" y="1286"/>
                    </a:lnTo>
                    <a:lnTo>
                      <a:pt x="1045" y="1272"/>
                    </a:lnTo>
                    <a:lnTo>
                      <a:pt x="1088" y="1254"/>
                    </a:lnTo>
                    <a:lnTo>
                      <a:pt x="1128" y="1230"/>
                    </a:lnTo>
                    <a:lnTo>
                      <a:pt x="954" y="1055"/>
                    </a:lnTo>
                    <a:lnTo>
                      <a:pt x="931" y="1060"/>
                    </a:lnTo>
                    <a:lnTo>
                      <a:pt x="906" y="1062"/>
                    </a:lnTo>
                    <a:lnTo>
                      <a:pt x="877" y="1060"/>
                    </a:lnTo>
                    <a:lnTo>
                      <a:pt x="850" y="1053"/>
                    </a:lnTo>
                    <a:lnTo>
                      <a:pt x="825" y="1040"/>
                    </a:lnTo>
                    <a:lnTo>
                      <a:pt x="802" y="1025"/>
                    </a:lnTo>
                    <a:lnTo>
                      <a:pt x="783" y="1005"/>
                    </a:lnTo>
                    <a:lnTo>
                      <a:pt x="766" y="982"/>
                    </a:lnTo>
                    <a:lnTo>
                      <a:pt x="755" y="958"/>
                    </a:lnTo>
                    <a:lnTo>
                      <a:pt x="748" y="931"/>
                    </a:lnTo>
                    <a:lnTo>
                      <a:pt x="745" y="902"/>
                    </a:lnTo>
                    <a:lnTo>
                      <a:pt x="748" y="873"/>
                    </a:lnTo>
                    <a:lnTo>
                      <a:pt x="755" y="846"/>
                    </a:lnTo>
                    <a:lnTo>
                      <a:pt x="766" y="821"/>
                    </a:lnTo>
                    <a:lnTo>
                      <a:pt x="783" y="798"/>
                    </a:lnTo>
                    <a:lnTo>
                      <a:pt x="802" y="779"/>
                    </a:lnTo>
                    <a:lnTo>
                      <a:pt x="825" y="763"/>
                    </a:lnTo>
                    <a:lnTo>
                      <a:pt x="850" y="752"/>
                    </a:lnTo>
                    <a:lnTo>
                      <a:pt x="877" y="744"/>
                    </a:lnTo>
                    <a:lnTo>
                      <a:pt x="906" y="741"/>
                    </a:lnTo>
                    <a:lnTo>
                      <a:pt x="935" y="744"/>
                    </a:lnTo>
                    <a:lnTo>
                      <a:pt x="962" y="752"/>
                    </a:lnTo>
                    <a:lnTo>
                      <a:pt x="988" y="763"/>
                    </a:lnTo>
                    <a:lnTo>
                      <a:pt x="1010" y="779"/>
                    </a:lnTo>
                    <a:lnTo>
                      <a:pt x="1030" y="798"/>
                    </a:lnTo>
                    <a:lnTo>
                      <a:pt x="1045" y="821"/>
                    </a:lnTo>
                    <a:lnTo>
                      <a:pt x="1058" y="846"/>
                    </a:lnTo>
                    <a:lnTo>
                      <a:pt x="1065" y="873"/>
                    </a:lnTo>
                    <a:lnTo>
                      <a:pt x="1067" y="902"/>
                    </a:lnTo>
                    <a:lnTo>
                      <a:pt x="1065" y="926"/>
                    </a:lnTo>
                    <a:lnTo>
                      <a:pt x="1060" y="950"/>
                    </a:lnTo>
                    <a:lnTo>
                      <a:pt x="1758" y="1648"/>
                    </a:lnTo>
                    <a:lnTo>
                      <a:pt x="1652" y="1752"/>
                    </a:lnTo>
                    <a:lnTo>
                      <a:pt x="1490" y="1591"/>
                    </a:lnTo>
                    <a:lnTo>
                      <a:pt x="1434" y="1634"/>
                    </a:lnTo>
                    <a:lnTo>
                      <a:pt x="1376" y="1674"/>
                    </a:lnTo>
                    <a:lnTo>
                      <a:pt x="1315" y="1708"/>
                    </a:lnTo>
                    <a:lnTo>
                      <a:pt x="1251" y="1736"/>
                    </a:lnTo>
                    <a:lnTo>
                      <a:pt x="1186" y="1761"/>
                    </a:lnTo>
                    <a:lnTo>
                      <a:pt x="1118" y="1779"/>
                    </a:lnTo>
                    <a:lnTo>
                      <a:pt x="1048" y="1793"/>
                    </a:lnTo>
                    <a:lnTo>
                      <a:pt x="978" y="1801"/>
                    </a:lnTo>
                    <a:lnTo>
                      <a:pt x="906" y="1803"/>
                    </a:lnTo>
                    <a:lnTo>
                      <a:pt x="828" y="1800"/>
                    </a:lnTo>
                    <a:lnTo>
                      <a:pt x="752" y="1791"/>
                    </a:lnTo>
                    <a:lnTo>
                      <a:pt x="678" y="1774"/>
                    </a:lnTo>
                    <a:lnTo>
                      <a:pt x="606" y="1752"/>
                    </a:lnTo>
                    <a:lnTo>
                      <a:pt x="537" y="1726"/>
                    </a:lnTo>
                    <a:lnTo>
                      <a:pt x="471" y="1692"/>
                    </a:lnTo>
                    <a:lnTo>
                      <a:pt x="408" y="1654"/>
                    </a:lnTo>
                    <a:lnTo>
                      <a:pt x="348" y="1612"/>
                    </a:lnTo>
                    <a:lnTo>
                      <a:pt x="292" y="1564"/>
                    </a:lnTo>
                    <a:lnTo>
                      <a:pt x="240" y="1513"/>
                    </a:lnTo>
                    <a:lnTo>
                      <a:pt x="192" y="1457"/>
                    </a:lnTo>
                    <a:lnTo>
                      <a:pt x="150" y="1398"/>
                    </a:lnTo>
                    <a:lnTo>
                      <a:pt x="112" y="1335"/>
                    </a:lnTo>
                    <a:lnTo>
                      <a:pt x="79" y="1269"/>
                    </a:lnTo>
                    <a:lnTo>
                      <a:pt x="51" y="1201"/>
                    </a:lnTo>
                    <a:lnTo>
                      <a:pt x="29" y="1129"/>
                    </a:lnTo>
                    <a:lnTo>
                      <a:pt x="14" y="1056"/>
                    </a:lnTo>
                    <a:lnTo>
                      <a:pt x="3" y="979"/>
                    </a:lnTo>
                    <a:lnTo>
                      <a:pt x="0" y="902"/>
                    </a:lnTo>
                    <a:lnTo>
                      <a:pt x="3" y="834"/>
                    </a:lnTo>
                    <a:lnTo>
                      <a:pt x="10" y="768"/>
                    </a:lnTo>
                    <a:lnTo>
                      <a:pt x="23" y="703"/>
                    </a:lnTo>
                    <a:lnTo>
                      <a:pt x="40" y="639"/>
                    </a:lnTo>
                    <a:lnTo>
                      <a:pt x="61" y="577"/>
                    </a:lnTo>
                    <a:lnTo>
                      <a:pt x="87" y="517"/>
                    </a:lnTo>
                    <a:lnTo>
                      <a:pt x="119" y="458"/>
                    </a:lnTo>
                    <a:lnTo>
                      <a:pt x="154" y="402"/>
                    </a:lnTo>
                    <a:lnTo>
                      <a:pt x="192" y="348"/>
                    </a:lnTo>
                    <a:lnTo>
                      <a:pt x="236" y="297"/>
                    </a:lnTo>
                    <a:lnTo>
                      <a:pt x="283" y="250"/>
                    </a:lnTo>
                    <a:lnTo>
                      <a:pt x="217" y="184"/>
                    </a:lnTo>
                    <a:lnTo>
                      <a:pt x="527" y="111"/>
                    </a:lnTo>
                    <a:close/>
                    <a:moveTo>
                      <a:pt x="906" y="0"/>
                    </a:moveTo>
                    <a:lnTo>
                      <a:pt x="984" y="3"/>
                    </a:lnTo>
                    <a:lnTo>
                      <a:pt x="1061" y="14"/>
                    </a:lnTo>
                    <a:lnTo>
                      <a:pt x="1135" y="29"/>
                    </a:lnTo>
                    <a:lnTo>
                      <a:pt x="1206" y="51"/>
                    </a:lnTo>
                    <a:lnTo>
                      <a:pt x="1275" y="79"/>
                    </a:lnTo>
                    <a:lnTo>
                      <a:pt x="1342" y="111"/>
                    </a:lnTo>
                    <a:lnTo>
                      <a:pt x="1405" y="149"/>
                    </a:lnTo>
                    <a:lnTo>
                      <a:pt x="1464" y="192"/>
                    </a:lnTo>
                    <a:lnTo>
                      <a:pt x="1520" y="239"/>
                    </a:lnTo>
                    <a:lnTo>
                      <a:pt x="1571" y="291"/>
                    </a:lnTo>
                    <a:lnTo>
                      <a:pt x="1619" y="346"/>
                    </a:lnTo>
                    <a:lnTo>
                      <a:pt x="1662" y="406"/>
                    </a:lnTo>
                    <a:lnTo>
                      <a:pt x="1700" y="468"/>
                    </a:lnTo>
                    <a:lnTo>
                      <a:pt x="1734" y="534"/>
                    </a:lnTo>
                    <a:lnTo>
                      <a:pt x="1761" y="602"/>
                    </a:lnTo>
                    <a:lnTo>
                      <a:pt x="1784" y="675"/>
                    </a:lnTo>
                    <a:lnTo>
                      <a:pt x="1799" y="748"/>
                    </a:lnTo>
                    <a:lnTo>
                      <a:pt x="1809" y="824"/>
                    </a:lnTo>
                    <a:lnTo>
                      <a:pt x="1813" y="902"/>
                    </a:lnTo>
                    <a:lnTo>
                      <a:pt x="1663" y="902"/>
                    </a:lnTo>
                    <a:lnTo>
                      <a:pt x="1660" y="833"/>
                    </a:lnTo>
                    <a:lnTo>
                      <a:pt x="1652" y="766"/>
                    </a:lnTo>
                    <a:lnTo>
                      <a:pt x="1636" y="702"/>
                    </a:lnTo>
                    <a:lnTo>
                      <a:pt x="1616" y="639"/>
                    </a:lnTo>
                    <a:lnTo>
                      <a:pt x="1590" y="579"/>
                    </a:lnTo>
                    <a:lnTo>
                      <a:pt x="1560" y="522"/>
                    </a:lnTo>
                    <a:lnTo>
                      <a:pt x="1525" y="468"/>
                    </a:lnTo>
                    <a:lnTo>
                      <a:pt x="1485" y="416"/>
                    </a:lnTo>
                    <a:lnTo>
                      <a:pt x="1441" y="370"/>
                    </a:lnTo>
                    <a:lnTo>
                      <a:pt x="1394" y="326"/>
                    </a:lnTo>
                    <a:lnTo>
                      <a:pt x="1343" y="286"/>
                    </a:lnTo>
                    <a:lnTo>
                      <a:pt x="1288" y="252"/>
                    </a:lnTo>
                    <a:lnTo>
                      <a:pt x="1230" y="221"/>
                    </a:lnTo>
                    <a:lnTo>
                      <a:pt x="1170" y="196"/>
                    </a:lnTo>
                    <a:lnTo>
                      <a:pt x="1108" y="175"/>
                    </a:lnTo>
                    <a:lnTo>
                      <a:pt x="1042" y="160"/>
                    </a:lnTo>
                    <a:lnTo>
                      <a:pt x="974" y="151"/>
                    </a:lnTo>
                    <a:lnTo>
                      <a:pt x="906" y="148"/>
                    </a:lnTo>
                    <a:lnTo>
                      <a:pt x="906" y="0"/>
                    </a:lnTo>
                    <a:close/>
                  </a:path>
                </a:pathLst>
              </a:custGeom>
              <a:solidFill>
                <a:srgbClr val="FFFFFF"/>
              </a:solidFill>
              <a:ln w="0">
                <a:noFill/>
                <a:prstDash val="solid"/>
                <a:round/>
                <a:headEnd/>
                <a:tailEnd/>
              </a:ln>
            </p:spPr>
            <p:txBody>
              <a:bodyPr vert="horz" wrap="square" lIns="51435" tIns="25718" rIns="51435" bIns="25718" numCol="1" anchor="t" anchorCtr="0" compatLnSpc="1">
                <a:prstTxWarp prst="textNoShape">
                  <a:avLst/>
                </a:prstTxWarp>
              </a:bodyPr>
              <a:lstStyle>
                <a:defPPr>
                  <a:defRPr lang="fr-FR"/>
                </a:defPPr>
                <a:lvl1pPr marL="0" algn="l" defTabSz="995690" rtl="0" eaLnBrk="1" latinLnBrk="0" hangingPunct="1">
                  <a:defRPr sz="2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endParaRPr lang="en-GB" sz="1500" b="1" dirty="0"/>
              </a:p>
            </p:txBody>
          </p:sp>
        </p:grpSp>
      </p:grpSp>
      <p:pic>
        <p:nvPicPr>
          <p:cNvPr id="71" name="Imagen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360" y="1603214"/>
            <a:ext cx="405000" cy="405000"/>
          </a:xfrm>
          <a:prstGeom prst="rect">
            <a:avLst/>
          </a:prstGeom>
        </p:spPr>
      </p:pic>
      <p:pic>
        <p:nvPicPr>
          <p:cNvPr id="73" name="Imagen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971" y="4184616"/>
            <a:ext cx="324284" cy="405000"/>
          </a:xfrm>
          <a:prstGeom prst="rect">
            <a:avLst/>
          </a:prstGeom>
        </p:spPr>
      </p:pic>
      <p:pic>
        <p:nvPicPr>
          <p:cNvPr id="74" name="Imagen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8601" y="3126206"/>
            <a:ext cx="405000" cy="405000"/>
          </a:xfrm>
          <a:prstGeom prst="rect">
            <a:avLst/>
          </a:prstGeom>
        </p:spPr>
      </p:pic>
      <p:pic>
        <p:nvPicPr>
          <p:cNvPr id="75" name="Imagen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7277" y="1750669"/>
            <a:ext cx="324752" cy="405000"/>
          </a:xfrm>
          <a:prstGeom prst="rect">
            <a:avLst/>
          </a:prstGeom>
        </p:spPr>
      </p:pic>
      <p:pic>
        <p:nvPicPr>
          <p:cNvPr id="76" name="Imagen 7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97613" y="3126206"/>
            <a:ext cx="405000" cy="405000"/>
          </a:xfrm>
          <a:prstGeom prst="rect">
            <a:avLst/>
          </a:prstGeom>
        </p:spPr>
      </p:pic>
      <p:pic>
        <p:nvPicPr>
          <p:cNvPr id="77" name="Imagen 7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37971" y="1707654"/>
            <a:ext cx="405000" cy="405000"/>
          </a:xfrm>
          <a:prstGeom prst="rect">
            <a:avLst/>
          </a:prstGeom>
        </p:spPr>
      </p:pic>
      <p:pic>
        <p:nvPicPr>
          <p:cNvPr id="79" name="Imagen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4894" y="1595403"/>
            <a:ext cx="324752" cy="405000"/>
          </a:xfrm>
          <a:prstGeom prst="rect">
            <a:avLst/>
          </a:prstGeom>
        </p:spPr>
      </p:pic>
      <p:pic>
        <p:nvPicPr>
          <p:cNvPr id="80" name="Imagen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603" y="3126206"/>
            <a:ext cx="405000" cy="405000"/>
          </a:xfrm>
          <a:prstGeom prst="rect">
            <a:avLst/>
          </a:prstGeom>
        </p:spPr>
      </p:pic>
      <p:pic>
        <p:nvPicPr>
          <p:cNvPr id="81" name="Imagen 80"/>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27805" y="1715284"/>
            <a:ext cx="405000" cy="405000"/>
          </a:xfrm>
          <a:prstGeom prst="rect">
            <a:avLst/>
          </a:prstGeom>
        </p:spPr>
      </p:pic>
      <p:pic>
        <p:nvPicPr>
          <p:cNvPr id="82" name="Imagen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761" y="4184616"/>
            <a:ext cx="324284" cy="405000"/>
          </a:xfrm>
          <a:prstGeom prst="rect">
            <a:avLst/>
          </a:prstGeom>
        </p:spPr>
      </p:pic>
      <p:pic>
        <p:nvPicPr>
          <p:cNvPr id="83" name="Imagen 8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3519" y="4179851"/>
            <a:ext cx="291600" cy="405000"/>
          </a:xfrm>
          <a:prstGeom prst="rect">
            <a:avLst/>
          </a:prstGeom>
        </p:spPr>
      </p:pic>
      <p:pic>
        <p:nvPicPr>
          <p:cNvPr id="84" name="Imagen 83"/>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5317090" y="4167313"/>
            <a:ext cx="405000" cy="405000"/>
          </a:xfrm>
          <a:prstGeom prst="rect">
            <a:avLst/>
          </a:prstGeom>
        </p:spPr>
      </p:pic>
    </p:spTree>
    <p:extLst>
      <p:ext uri="{BB962C8B-B14F-4D97-AF65-F5344CB8AC3E}">
        <p14:creationId xmlns:p14="http://schemas.microsoft.com/office/powerpoint/2010/main" val="210472717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026" y="2588489"/>
            <a:ext cx="1462214" cy="368895"/>
          </a:xfrm>
          <a:prstGeom prst="rect">
            <a:avLst/>
          </a:prstGeom>
        </p:spPr>
      </p:pic>
      <p:sp>
        <p:nvSpPr>
          <p:cNvPr id="10" name="9 Título"/>
          <p:cNvSpPr>
            <a:spLocks noGrp="1"/>
          </p:cNvSpPr>
          <p:nvPr>
            <p:ph type="title"/>
          </p:nvPr>
        </p:nvSpPr>
        <p:spPr/>
        <p:txBody>
          <a:bodyPr/>
          <a:lstStyle/>
          <a:p>
            <a:r>
              <a:rPr lang="fr-FR" dirty="0" smtClean="0"/>
              <a:t>Centre de services </a:t>
            </a:r>
            <a:r>
              <a:rPr lang="fr-FR" dirty="0" err="1" smtClean="0"/>
              <a:t>espagne</a:t>
            </a:r>
            <a:endParaRPr lang="fr-FR" dirty="0"/>
          </a:p>
        </p:txBody>
      </p:sp>
      <p:sp>
        <p:nvSpPr>
          <p:cNvPr id="76" name="Marcador de texto 3"/>
          <p:cNvSpPr>
            <a:spLocks noGrp="1"/>
          </p:cNvSpPr>
          <p:nvPr>
            <p:ph type="body" sz="quarter" idx="13"/>
          </p:nvPr>
        </p:nvSpPr>
        <p:spPr>
          <a:ln>
            <a:solidFill>
              <a:schemeClr val="lt1">
                <a:hueOff val="0"/>
                <a:satOff val="0"/>
                <a:lumOff val="0"/>
              </a:schemeClr>
            </a:solidFill>
          </a:ln>
        </p:spPr>
        <p:txBody>
          <a:bodyPr/>
          <a:lstStyle/>
          <a:p>
            <a:r>
              <a:rPr lang="en-US" dirty="0" smtClean="0"/>
              <a:t>Nos RÉFÉRENCES</a:t>
            </a:r>
            <a:endParaRPr lang="es-ES" dirty="0"/>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28</a:t>
            </a:fld>
            <a:endParaRPr lang="fr-FR" dirty="0"/>
          </a:p>
        </p:txBody>
      </p:sp>
      <p:sp>
        <p:nvSpPr>
          <p:cNvPr id="12" name="11 Marcador de pie de página"/>
          <p:cNvSpPr>
            <a:spLocks noGrp="1"/>
          </p:cNvSpPr>
          <p:nvPr>
            <p:ph type="ftr" sz="quarter" idx="4294967295"/>
          </p:nvPr>
        </p:nvSpPr>
        <p:spPr>
          <a:xfrm>
            <a:off x="544439" y="4890333"/>
            <a:ext cx="2357754" cy="96699"/>
          </a:xfrm>
        </p:spPr>
        <p:txBody>
          <a:bodyPr/>
          <a:lstStyle/>
          <a:p>
            <a:pPr>
              <a:defRPr/>
            </a:pPr>
            <a:r>
              <a:rPr lang="es-ES_tradnl" dirty="0" smtClean="0"/>
              <a:t>Centre de </a:t>
            </a:r>
            <a:r>
              <a:rPr lang="es-ES_tradnl" dirty="0" err="1" smtClean="0"/>
              <a:t>Services</a:t>
            </a:r>
            <a:r>
              <a:rPr lang="es-ES_tradnl" dirty="0" smtClean="0"/>
              <a:t> </a:t>
            </a:r>
            <a:r>
              <a:rPr lang="es-ES_tradnl" dirty="0" err="1" smtClean="0"/>
              <a:t>Espagne</a:t>
            </a:r>
            <a:endParaRPr lang="es-ES_tradnl" dirty="0"/>
          </a:p>
        </p:txBody>
      </p:sp>
      <p:grpSp>
        <p:nvGrpSpPr>
          <p:cNvPr id="2" name="Groupe 114"/>
          <p:cNvGrpSpPr/>
          <p:nvPr/>
        </p:nvGrpSpPr>
        <p:grpSpPr>
          <a:xfrm>
            <a:off x="8255683" y="57763"/>
            <a:ext cx="702963" cy="637112"/>
            <a:chOff x="3693517" y="2395523"/>
            <a:chExt cx="937284" cy="849482"/>
          </a:xfrm>
        </p:grpSpPr>
        <p:sp>
          <p:nvSpPr>
            <p:cNvPr id="81" name="Freeform 13"/>
            <p:cNvSpPr>
              <a:spLocks/>
            </p:cNvSpPr>
            <p:nvPr/>
          </p:nvSpPr>
          <p:spPr bwMode="auto">
            <a:xfrm>
              <a:off x="3693517" y="2395523"/>
              <a:ext cx="937284" cy="849482"/>
            </a:xfrm>
            <a:custGeom>
              <a:avLst/>
              <a:gdLst>
                <a:gd name="T0" fmla="*/ 428 w 854"/>
                <a:gd name="T1" fmla="*/ 0 h 774"/>
                <a:gd name="T2" fmla="*/ 491 w 854"/>
                <a:gd name="T3" fmla="*/ 4 h 774"/>
                <a:gd name="T4" fmla="*/ 550 w 854"/>
                <a:gd name="T5" fmla="*/ 12 h 774"/>
                <a:gd name="T6" fmla="*/ 604 w 854"/>
                <a:gd name="T7" fmla="*/ 27 h 774"/>
                <a:gd name="T8" fmla="*/ 654 w 854"/>
                <a:gd name="T9" fmla="*/ 48 h 774"/>
                <a:gd name="T10" fmla="*/ 698 w 854"/>
                <a:gd name="T11" fmla="*/ 74 h 774"/>
                <a:gd name="T12" fmla="*/ 739 w 854"/>
                <a:gd name="T13" fmla="*/ 109 h 774"/>
                <a:gd name="T14" fmla="*/ 774 w 854"/>
                <a:gd name="T15" fmla="*/ 147 h 774"/>
                <a:gd name="T16" fmla="*/ 803 w 854"/>
                <a:gd name="T17" fmla="*/ 188 h 774"/>
                <a:gd name="T18" fmla="*/ 825 w 854"/>
                <a:gd name="T19" fmla="*/ 232 h 774"/>
                <a:gd name="T20" fmla="*/ 841 w 854"/>
                <a:gd name="T21" fmla="*/ 280 h 774"/>
                <a:gd name="T22" fmla="*/ 851 w 854"/>
                <a:gd name="T23" fmla="*/ 333 h 774"/>
                <a:gd name="T24" fmla="*/ 854 w 854"/>
                <a:gd name="T25" fmla="*/ 387 h 774"/>
                <a:gd name="T26" fmla="*/ 851 w 854"/>
                <a:gd name="T27" fmla="*/ 443 h 774"/>
                <a:gd name="T28" fmla="*/ 841 w 854"/>
                <a:gd name="T29" fmla="*/ 494 h 774"/>
                <a:gd name="T30" fmla="*/ 825 w 854"/>
                <a:gd name="T31" fmla="*/ 543 h 774"/>
                <a:gd name="T32" fmla="*/ 802 w 854"/>
                <a:gd name="T33" fmla="*/ 588 h 774"/>
                <a:gd name="T34" fmla="*/ 774 w 854"/>
                <a:gd name="T35" fmla="*/ 629 h 774"/>
                <a:gd name="T36" fmla="*/ 737 w 854"/>
                <a:gd name="T37" fmla="*/ 667 h 774"/>
                <a:gd name="T38" fmla="*/ 696 w 854"/>
                <a:gd name="T39" fmla="*/ 700 h 774"/>
                <a:gd name="T40" fmla="*/ 650 w 854"/>
                <a:gd name="T41" fmla="*/ 726 h 774"/>
                <a:gd name="T42" fmla="*/ 601 w 854"/>
                <a:gd name="T43" fmla="*/ 747 h 774"/>
                <a:gd name="T44" fmla="*/ 547 w 854"/>
                <a:gd name="T45" fmla="*/ 762 h 774"/>
                <a:gd name="T46" fmla="*/ 489 w 854"/>
                <a:gd name="T47" fmla="*/ 770 h 774"/>
                <a:gd name="T48" fmla="*/ 425 w 854"/>
                <a:gd name="T49" fmla="*/ 774 h 774"/>
                <a:gd name="T50" fmla="*/ 362 w 854"/>
                <a:gd name="T51" fmla="*/ 770 h 774"/>
                <a:gd name="T52" fmla="*/ 305 w 854"/>
                <a:gd name="T53" fmla="*/ 762 h 774"/>
                <a:gd name="T54" fmla="*/ 250 w 854"/>
                <a:gd name="T55" fmla="*/ 747 h 774"/>
                <a:gd name="T56" fmla="*/ 201 w 854"/>
                <a:gd name="T57" fmla="*/ 726 h 774"/>
                <a:gd name="T58" fmla="*/ 155 w 854"/>
                <a:gd name="T59" fmla="*/ 700 h 774"/>
                <a:gd name="T60" fmla="*/ 115 w 854"/>
                <a:gd name="T61" fmla="*/ 667 h 774"/>
                <a:gd name="T62" fmla="*/ 79 w 854"/>
                <a:gd name="T63" fmla="*/ 629 h 774"/>
                <a:gd name="T64" fmla="*/ 51 w 854"/>
                <a:gd name="T65" fmla="*/ 588 h 774"/>
                <a:gd name="T66" fmla="*/ 28 w 854"/>
                <a:gd name="T67" fmla="*/ 543 h 774"/>
                <a:gd name="T68" fmla="*/ 13 w 854"/>
                <a:gd name="T69" fmla="*/ 494 h 774"/>
                <a:gd name="T70" fmla="*/ 3 w 854"/>
                <a:gd name="T71" fmla="*/ 443 h 774"/>
                <a:gd name="T72" fmla="*/ 0 w 854"/>
                <a:gd name="T73" fmla="*/ 387 h 774"/>
                <a:gd name="T74" fmla="*/ 3 w 854"/>
                <a:gd name="T75" fmla="*/ 333 h 774"/>
                <a:gd name="T76" fmla="*/ 13 w 854"/>
                <a:gd name="T77" fmla="*/ 280 h 774"/>
                <a:gd name="T78" fmla="*/ 30 w 854"/>
                <a:gd name="T79" fmla="*/ 232 h 774"/>
                <a:gd name="T80" fmla="*/ 51 w 854"/>
                <a:gd name="T81" fmla="*/ 188 h 774"/>
                <a:gd name="T82" fmla="*/ 81 w 854"/>
                <a:gd name="T83" fmla="*/ 147 h 774"/>
                <a:gd name="T84" fmla="*/ 117 w 854"/>
                <a:gd name="T85" fmla="*/ 109 h 774"/>
                <a:gd name="T86" fmla="*/ 158 w 854"/>
                <a:gd name="T87" fmla="*/ 74 h 774"/>
                <a:gd name="T88" fmla="*/ 203 w 854"/>
                <a:gd name="T89" fmla="*/ 48 h 774"/>
                <a:gd name="T90" fmla="*/ 254 w 854"/>
                <a:gd name="T91" fmla="*/ 27 h 774"/>
                <a:gd name="T92" fmla="*/ 306 w 854"/>
                <a:gd name="T93" fmla="*/ 12 h 774"/>
                <a:gd name="T94" fmla="*/ 366 w 854"/>
                <a:gd name="T95" fmla="*/ 4 h 774"/>
                <a:gd name="T96" fmla="*/ 428 w 854"/>
                <a:gd name="T97"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4" h="774">
                  <a:moveTo>
                    <a:pt x="428" y="0"/>
                  </a:moveTo>
                  <a:lnTo>
                    <a:pt x="491" y="4"/>
                  </a:lnTo>
                  <a:lnTo>
                    <a:pt x="550" y="12"/>
                  </a:lnTo>
                  <a:lnTo>
                    <a:pt x="604" y="27"/>
                  </a:lnTo>
                  <a:lnTo>
                    <a:pt x="654" y="48"/>
                  </a:lnTo>
                  <a:lnTo>
                    <a:pt x="698" y="74"/>
                  </a:lnTo>
                  <a:lnTo>
                    <a:pt x="739" y="109"/>
                  </a:lnTo>
                  <a:lnTo>
                    <a:pt x="774" y="147"/>
                  </a:lnTo>
                  <a:lnTo>
                    <a:pt x="803" y="188"/>
                  </a:lnTo>
                  <a:lnTo>
                    <a:pt x="825" y="232"/>
                  </a:lnTo>
                  <a:lnTo>
                    <a:pt x="841" y="280"/>
                  </a:lnTo>
                  <a:lnTo>
                    <a:pt x="851" y="333"/>
                  </a:lnTo>
                  <a:lnTo>
                    <a:pt x="854" y="387"/>
                  </a:lnTo>
                  <a:lnTo>
                    <a:pt x="851" y="443"/>
                  </a:lnTo>
                  <a:lnTo>
                    <a:pt x="841" y="494"/>
                  </a:lnTo>
                  <a:lnTo>
                    <a:pt x="825" y="543"/>
                  </a:lnTo>
                  <a:lnTo>
                    <a:pt x="802" y="588"/>
                  </a:lnTo>
                  <a:lnTo>
                    <a:pt x="774" y="629"/>
                  </a:lnTo>
                  <a:lnTo>
                    <a:pt x="737" y="667"/>
                  </a:lnTo>
                  <a:lnTo>
                    <a:pt x="696" y="700"/>
                  </a:lnTo>
                  <a:lnTo>
                    <a:pt x="650" y="726"/>
                  </a:lnTo>
                  <a:lnTo>
                    <a:pt x="601" y="747"/>
                  </a:lnTo>
                  <a:lnTo>
                    <a:pt x="547" y="762"/>
                  </a:lnTo>
                  <a:lnTo>
                    <a:pt x="489" y="770"/>
                  </a:lnTo>
                  <a:lnTo>
                    <a:pt x="425" y="774"/>
                  </a:lnTo>
                  <a:lnTo>
                    <a:pt x="362" y="770"/>
                  </a:lnTo>
                  <a:lnTo>
                    <a:pt x="305" y="762"/>
                  </a:lnTo>
                  <a:lnTo>
                    <a:pt x="250" y="747"/>
                  </a:lnTo>
                  <a:lnTo>
                    <a:pt x="201" y="726"/>
                  </a:lnTo>
                  <a:lnTo>
                    <a:pt x="155" y="700"/>
                  </a:lnTo>
                  <a:lnTo>
                    <a:pt x="115" y="667"/>
                  </a:lnTo>
                  <a:lnTo>
                    <a:pt x="79" y="629"/>
                  </a:lnTo>
                  <a:lnTo>
                    <a:pt x="51" y="588"/>
                  </a:lnTo>
                  <a:lnTo>
                    <a:pt x="28" y="543"/>
                  </a:lnTo>
                  <a:lnTo>
                    <a:pt x="13" y="494"/>
                  </a:lnTo>
                  <a:lnTo>
                    <a:pt x="3" y="443"/>
                  </a:lnTo>
                  <a:lnTo>
                    <a:pt x="0" y="387"/>
                  </a:lnTo>
                  <a:lnTo>
                    <a:pt x="3" y="333"/>
                  </a:lnTo>
                  <a:lnTo>
                    <a:pt x="13" y="280"/>
                  </a:lnTo>
                  <a:lnTo>
                    <a:pt x="30" y="232"/>
                  </a:lnTo>
                  <a:lnTo>
                    <a:pt x="51" y="188"/>
                  </a:lnTo>
                  <a:lnTo>
                    <a:pt x="81" y="147"/>
                  </a:lnTo>
                  <a:lnTo>
                    <a:pt x="117" y="109"/>
                  </a:lnTo>
                  <a:lnTo>
                    <a:pt x="158" y="74"/>
                  </a:lnTo>
                  <a:lnTo>
                    <a:pt x="203" y="48"/>
                  </a:lnTo>
                  <a:lnTo>
                    <a:pt x="254" y="27"/>
                  </a:lnTo>
                  <a:lnTo>
                    <a:pt x="306" y="12"/>
                  </a:lnTo>
                  <a:lnTo>
                    <a:pt x="366" y="4"/>
                  </a:lnTo>
                  <a:lnTo>
                    <a:pt x="428" y="0"/>
                  </a:lnTo>
                  <a:close/>
                </a:path>
              </a:pathLst>
            </a:custGeom>
            <a:solidFill>
              <a:srgbClr val="CF022B"/>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defTabSz="746768">
                <a:defRPr/>
              </a:pPr>
              <a:endParaRPr lang="fr-FR" sz="1500" kern="0">
                <a:solidFill>
                  <a:srgbClr val="CF022B"/>
                </a:solidFill>
              </a:endParaRPr>
            </a:p>
          </p:txBody>
        </p:sp>
        <p:grpSp>
          <p:nvGrpSpPr>
            <p:cNvPr id="6" name="Groupe 116"/>
            <p:cNvGrpSpPr/>
            <p:nvPr/>
          </p:nvGrpSpPr>
          <p:grpSpPr>
            <a:xfrm>
              <a:off x="3848084" y="2632695"/>
              <a:ext cx="628150" cy="375138"/>
              <a:chOff x="4708524" y="55562"/>
              <a:chExt cx="1706562" cy="1019175"/>
            </a:xfrm>
            <a:solidFill>
              <a:schemeClr val="bg1"/>
            </a:solidFill>
          </p:grpSpPr>
          <p:sp>
            <p:nvSpPr>
              <p:cNvPr id="83" name="Freeform 44"/>
              <p:cNvSpPr>
                <a:spLocks/>
              </p:cNvSpPr>
              <p:nvPr/>
            </p:nvSpPr>
            <p:spPr bwMode="auto">
              <a:xfrm>
                <a:off x="4708524" y="55562"/>
                <a:ext cx="1706562" cy="972314"/>
              </a:xfrm>
              <a:custGeom>
                <a:avLst/>
                <a:gdLst/>
                <a:ahLst/>
                <a:cxnLst/>
                <a:rect l="l" t="t" r="r" b="b"/>
                <a:pathLst>
                  <a:path w="1706562" h="972314">
                    <a:moveTo>
                      <a:pt x="805879" y="810799"/>
                    </a:moveTo>
                    <a:cubicBezTo>
                      <a:pt x="811779" y="810035"/>
                      <a:pt x="818087" y="810506"/>
                      <a:pt x="824629" y="812386"/>
                    </a:cubicBezTo>
                    <a:cubicBezTo>
                      <a:pt x="847059" y="819910"/>
                      <a:pt x="862012" y="842480"/>
                      <a:pt x="854536" y="868812"/>
                    </a:cubicBezTo>
                    <a:cubicBezTo>
                      <a:pt x="854536" y="868812"/>
                      <a:pt x="854536" y="868812"/>
                      <a:pt x="835844" y="936522"/>
                    </a:cubicBezTo>
                    <a:cubicBezTo>
                      <a:pt x="832106" y="962854"/>
                      <a:pt x="805938" y="977901"/>
                      <a:pt x="783508" y="970378"/>
                    </a:cubicBezTo>
                    <a:cubicBezTo>
                      <a:pt x="757340" y="962854"/>
                      <a:pt x="746125" y="940284"/>
                      <a:pt x="749864" y="917714"/>
                    </a:cubicBezTo>
                    <a:cubicBezTo>
                      <a:pt x="749864" y="917714"/>
                      <a:pt x="749864" y="917714"/>
                      <a:pt x="768555" y="846242"/>
                    </a:cubicBezTo>
                    <a:cubicBezTo>
                      <a:pt x="774162" y="826493"/>
                      <a:pt x="788181" y="813092"/>
                      <a:pt x="805879" y="810799"/>
                    </a:cubicBezTo>
                    <a:close/>
                    <a:moveTo>
                      <a:pt x="756980" y="674267"/>
                    </a:moveTo>
                    <a:cubicBezTo>
                      <a:pt x="783110" y="681785"/>
                      <a:pt x="790575" y="719371"/>
                      <a:pt x="779377" y="756958"/>
                    </a:cubicBezTo>
                    <a:cubicBezTo>
                      <a:pt x="779373" y="756969"/>
                      <a:pt x="779022" y="758068"/>
                      <a:pt x="745782" y="862200"/>
                    </a:cubicBezTo>
                    <a:cubicBezTo>
                      <a:pt x="734584" y="899786"/>
                      <a:pt x="708455" y="922338"/>
                      <a:pt x="686058" y="914821"/>
                    </a:cubicBezTo>
                    <a:cubicBezTo>
                      <a:pt x="659929" y="907303"/>
                      <a:pt x="652463" y="873476"/>
                      <a:pt x="663662" y="835889"/>
                    </a:cubicBezTo>
                    <a:cubicBezTo>
                      <a:pt x="663665" y="835877"/>
                      <a:pt x="663979" y="834773"/>
                      <a:pt x="693524" y="730647"/>
                    </a:cubicBezTo>
                    <a:cubicBezTo>
                      <a:pt x="704722" y="693061"/>
                      <a:pt x="734584" y="666750"/>
                      <a:pt x="756980" y="674267"/>
                    </a:cubicBezTo>
                    <a:close/>
                    <a:moveTo>
                      <a:pt x="629228" y="640340"/>
                    </a:moveTo>
                    <a:cubicBezTo>
                      <a:pt x="651741" y="647845"/>
                      <a:pt x="666750" y="677863"/>
                      <a:pt x="659246" y="707881"/>
                    </a:cubicBezTo>
                    <a:cubicBezTo>
                      <a:pt x="659242" y="707895"/>
                      <a:pt x="658964" y="708962"/>
                      <a:pt x="636732" y="794183"/>
                    </a:cubicBezTo>
                    <a:cubicBezTo>
                      <a:pt x="629228" y="824202"/>
                      <a:pt x="602962" y="842963"/>
                      <a:pt x="580448" y="835458"/>
                    </a:cubicBezTo>
                    <a:cubicBezTo>
                      <a:pt x="554182" y="831706"/>
                      <a:pt x="542925" y="801688"/>
                      <a:pt x="550430" y="771670"/>
                    </a:cubicBezTo>
                    <a:cubicBezTo>
                      <a:pt x="550433" y="771656"/>
                      <a:pt x="550715" y="770577"/>
                      <a:pt x="572943" y="685368"/>
                    </a:cubicBezTo>
                    <a:cubicBezTo>
                      <a:pt x="580448" y="655349"/>
                      <a:pt x="606714" y="636588"/>
                      <a:pt x="629228" y="640340"/>
                    </a:cubicBezTo>
                    <a:close/>
                    <a:moveTo>
                      <a:pt x="524592" y="591150"/>
                    </a:moveTo>
                    <a:cubicBezTo>
                      <a:pt x="547022" y="598699"/>
                      <a:pt x="561975" y="621348"/>
                      <a:pt x="554499" y="647771"/>
                    </a:cubicBezTo>
                    <a:cubicBezTo>
                      <a:pt x="554496" y="647785"/>
                      <a:pt x="554289" y="648776"/>
                      <a:pt x="539546" y="719491"/>
                    </a:cubicBezTo>
                    <a:cubicBezTo>
                      <a:pt x="532069" y="742139"/>
                      <a:pt x="505901" y="757238"/>
                      <a:pt x="483471" y="749689"/>
                    </a:cubicBezTo>
                    <a:cubicBezTo>
                      <a:pt x="461041" y="745914"/>
                      <a:pt x="446088" y="719491"/>
                      <a:pt x="449827" y="696842"/>
                    </a:cubicBezTo>
                    <a:cubicBezTo>
                      <a:pt x="449830" y="696828"/>
                      <a:pt x="450089" y="695836"/>
                      <a:pt x="468518" y="625122"/>
                    </a:cubicBezTo>
                    <a:cubicBezTo>
                      <a:pt x="475995" y="602474"/>
                      <a:pt x="498424" y="587375"/>
                      <a:pt x="524592" y="591150"/>
                    </a:cubicBezTo>
                    <a:close/>
                    <a:moveTo>
                      <a:pt x="393275" y="141288"/>
                    </a:moveTo>
                    <a:cubicBezTo>
                      <a:pt x="393290" y="141293"/>
                      <a:pt x="394618" y="141710"/>
                      <a:pt x="512762" y="178800"/>
                    </a:cubicBezTo>
                    <a:cubicBezTo>
                      <a:pt x="512755" y="178809"/>
                      <a:pt x="512223" y="179450"/>
                      <a:pt x="475423" y="223815"/>
                    </a:cubicBezTo>
                    <a:cubicBezTo>
                      <a:pt x="475407" y="223811"/>
                      <a:pt x="474345" y="223598"/>
                      <a:pt x="400743" y="208810"/>
                    </a:cubicBezTo>
                    <a:cubicBezTo>
                      <a:pt x="400703" y="208866"/>
                      <a:pt x="363387" y="261353"/>
                      <a:pt x="333532" y="310092"/>
                    </a:cubicBezTo>
                    <a:cubicBezTo>
                      <a:pt x="307394" y="355107"/>
                      <a:pt x="303660" y="411375"/>
                      <a:pt x="303660" y="493902"/>
                    </a:cubicBezTo>
                    <a:cubicBezTo>
                      <a:pt x="408180" y="535152"/>
                      <a:pt x="449260" y="602646"/>
                      <a:pt x="449285" y="602687"/>
                    </a:cubicBezTo>
                    <a:cubicBezTo>
                      <a:pt x="449278" y="602703"/>
                      <a:pt x="448923" y="603558"/>
                      <a:pt x="430615" y="647701"/>
                    </a:cubicBezTo>
                    <a:cubicBezTo>
                      <a:pt x="430566" y="647653"/>
                      <a:pt x="367130" y="583925"/>
                      <a:pt x="348467" y="568926"/>
                    </a:cubicBezTo>
                    <a:cubicBezTo>
                      <a:pt x="326069" y="550174"/>
                      <a:pt x="251417" y="508925"/>
                      <a:pt x="251384" y="508906"/>
                    </a:cubicBezTo>
                    <a:cubicBezTo>
                      <a:pt x="251381" y="508820"/>
                      <a:pt x="247666" y="396334"/>
                      <a:pt x="288724" y="302590"/>
                    </a:cubicBezTo>
                    <a:cubicBezTo>
                      <a:pt x="326054" y="205085"/>
                      <a:pt x="393239" y="141323"/>
                      <a:pt x="393275" y="141288"/>
                    </a:cubicBezTo>
                    <a:close/>
                    <a:moveTo>
                      <a:pt x="1481169" y="0"/>
                    </a:moveTo>
                    <a:cubicBezTo>
                      <a:pt x="1481228" y="63"/>
                      <a:pt x="1608901" y="135006"/>
                      <a:pt x="1650214" y="217478"/>
                    </a:cubicBezTo>
                    <a:cubicBezTo>
                      <a:pt x="1691530" y="303705"/>
                      <a:pt x="1706557" y="502385"/>
                      <a:pt x="1706562" y="502449"/>
                    </a:cubicBezTo>
                    <a:cubicBezTo>
                      <a:pt x="1706460" y="502498"/>
                      <a:pt x="1518729" y="592442"/>
                      <a:pt x="1496195" y="599939"/>
                    </a:cubicBezTo>
                    <a:cubicBezTo>
                      <a:pt x="1473661" y="611185"/>
                      <a:pt x="1428600" y="562468"/>
                      <a:pt x="1428577" y="562443"/>
                    </a:cubicBezTo>
                    <a:cubicBezTo>
                      <a:pt x="1428589" y="562431"/>
                      <a:pt x="1429093" y="561928"/>
                      <a:pt x="1451117" y="539945"/>
                    </a:cubicBezTo>
                    <a:cubicBezTo>
                      <a:pt x="1473656" y="569942"/>
                      <a:pt x="1488682" y="569942"/>
                      <a:pt x="1499952" y="558693"/>
                    </a:cubicBezTo>
                    <a:cubicBezTo>
                      <a:pt x="1511221" y="547444"/>
                      <a:pt x="1518735" y="408709"/>
                      <a:pt x="1469899" y="311218"/>
                    </a:cubicBezTo>
                    <a:cubicBezTo>
                      <a:pt x="1417316" y="209994"/>
                      <a:pt x="1327177" y="97523"/>
                      <a:pt x="1327150" y="97490"/>
                    </a:cubicBezTo>
                    <a:cubicBezTo>
                      <a:pt x="1327170" y="97478"/>
                      <a:pt x="1328893" y="96387"/>
                      <a:pt x="1481169" y="0"/>
                    </a:cubicBezTo>
                    <a:close/>
                    <a:moveTo>
                      <a:pt x="220710" y="0"/>
                    </a:moveTo>
                    <a:cubicBezTo>
                      <a:pt x="220730" y="13"/>
                      <a:pt x="222495" y="1108"/>
                      <a:pt x="377825" y="97490"/>
                    </a:cubicBezTo>
                    <a:cubicBezTo>
                      <a:pt x="377789" y="97536"/>
                      <a:pt x="288035" y="209999"/>
                      <a:pt x="235673" y="311218"/>
                    </a:cubicBezTo>
                    <a:cubicBezTo>
                      <a:pt x="183301" y="408709"/>
                      <a:pt x="190783" y="547444"/>
                      <a:pt x="205747" y="558693"/>
                    </a:cubicBezTo>
                    <a:cubicBezTo>
                      <a:pt x="216969" y="569942"/>
                      <a:pt x="228192" y="569942"/>
                      <a:pt x="250637" y="539945"/>
                    </a:cubicBezTo>
                    <a:cubicBezTo>
                      <a:pt x="250648" y="539957"/>
                      <a:pt x="251154" y="540463"/>
                      <a:pt x="273082" y="562443"/>
                    </a:cubicBezTo>
                    <a:cubicBezTo>
                      <a:pt x="273039" y="562489"/>
                      <a:pt x="228181" y="611183"/>
                      <a:pt x="205747" y="599939"/>
                    </a:cubicBezTo>
                    <a:cubicBezTo>
                      <a:pt x="183304" y="592441"/>
                      <a:pt x="53" y="502475"/>
                      <a:pt x="0" y="502449"/>
                    </a:cubicBezTo>
                    <a:cubicBezTo>
                      <a:pt x="7" y="502359"/>
                      <a:pt x="14973" y="303700"/>
                      <a:pt x="56113" y="217478"/>
                    </a:cubicBezTo>
                    <a:cubicBezTo>
                      <a:pt x="93515" y="135000"/>
                      <a:pt x="220669" y="43"/>
                      <a:pt x="220710" y="0"/>
                    </a:cubicBezTo>
                    <a:close/>
                  </a:path>
                </a:pathLst>
              </a:custGeom>
              <a:grpFill/>
              <a:ln w="1587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GB"/>
              </a:p>
            </p:txBody>
          </p:sp>
          <p:sp>
            <p:nvSpPr>
              <p:cNvPr id="84" name="Freeform 47"/>
              <p:cNvSpPr>
                <a:spLocks/>
              </p:cNvSpPr>
              <p:nvPr/>
            </p:nvSpPr>
            <p:spPr bwMode="auto">
              <a:xfrm>
                <a:off x="5176838" y="144462"/>
                <a:ext cx="968375" cy="930275"/>
              </a:xfrm>
              <a:custGeom>
                <a:avLst/>
                <a:gdLst>
                  <a:gd name="T0" fmla="*/ 232 w 258"/>
                  <a:gd name="T1" fmla="*/ 121 h 248"/>
                  <a:gd name="T2" fmla="*/ 258 w 258"/>
                  <a:gd name="T3" fmla="*/ 109 h 248"/>
                  <a:gd name="T4" fmla="*/ 250 w 258"/>
                  <a:gd name="T5" fmla="*/ 57 h 248"/>
                  <a:gd name="T6" fmla="*/ 226 w 258"/>
                  <a:gd name="T7" fmla="*/ 19 h 248"/>
                  <a:gd name="T8" fmla="*/ 196 w 258"/>
                  <a:gd name="T9" fmla="*/ 29 h 248"/>
                  <a:gd name="T10" fmla="*/ 118 w 258"/>
                  <a:gd name="T11" fmla="*/ 0 h 248"/>
                  <a:gd name="T12" fmla="*/ 36 w 258"/>
                  <a:gd name="T13" fmla="*/ 14 h 248"/>
                  <a:gd name="T14" fmla="*/ 0 w 258"/>
                  <a:gd name="T15" fmla="*/ 52 h 248"/>
                  <a:gd name="T16" fmla="*/ 25 w 258"/>
                  <a:gd name="T17" fmla="*/ 68 h 248"/>
                  <a:gd name="T18" fmla="*/ 63 w 258"/>
                  <a:gd name="T19" fmla="*/ 44 h 248"/>
                  <a:gd name="T20" fmla="*/ 104 w 258"/>
                  <a:gd name="T21" fmla="*/ 52 h 248"/>
                  <a:gd name="T22" fmla="*/ 224 w 258"/>
                  <a:gd name="T23" fmla="*/ 137 h 248"/>
                  <a:gd name="T24" fmla="*/ 232 w 258"/>
                  <a:gd name="T25" fmla="*/ 152 h 248"/>
                  <a:gd name="T26" fmla="*/ 216 w 258"/>
                  <a:gd name="T27" fmla="*/ 152 h 248"/>
                  <a:gd name="T28" fmla="*/ 166 w 258"/>
                  <a:gd name="T29" fmla="*/ 124 h 248"/>
                  <a:gd name="T30" fmla="*/ 147 w 258"/>
                  <a:gd name="T31" fmla="*/ 120 h 248"/>
                  <a:gd name="T32" fmla="*/ 150 w 258"/>
                  <a:gd name="T33" fmla="*/ 133 h 248"/>
                  <a:gd name="T34" fmla="*/ 198 w 258"/>
                  <a:gd name="T35" fmla="*/ 158 h 248"/>
                  <a:gd name="T36" fmla="*/ 205 w 258"/>
                  <a:gd name="T37" fmla="*/ 176 h 248"/>
                  <a:gd name="T38" fmla="*/ 194 w 258"/>
                  <a:gd name="T39" fmla="*/ 178 h 248"/>
                  <a:gd name="T40" fmla="*/ 148 w 258"/>
                  <a:gd name="T41" fmla="*/ 154 h 248"/>
                  <a:gd name="T42" fmla="*/ 132 w 258"/>
                  <a:gd name="T43" fmla="*/ 153 h 248"/>
                  <a:gd name="T44" fmla="*/ 137 w 258"/>
                  <a:gd name="T45" fmla="*/ 164 h 248"/>
                  <a:gd name="T46" fmla="*/ 169 w 258"/>
                  <a:gd name="T47" fmla="*/ 183 h 248"/>
                  <a:gd name="T48" fmla="*/ 172 w 258"/>
                  <a:gd name="T49" fmla="*/ 200 h 248"/>
                  <a:gd name="T50" fmla="*/ 155 w 258"/>
                  <a:gd name="T51" fmla="*/ 202 h 248"/>
                  <a:gd name="T52" fmla="*/ 129 w 258"/>
                  <a:gd name="T53" fmla="*/ 186 h 248"/>
                  <a:gd name="T54" fmla="*/ 116 w 258"/>
                  <a:gd name="T55" fmla="*/ 187 h 248"/>
                  <a:gd name="T56" fmla="*/ 118 w 258"/>
                  <a:gd name="T57" fmla="*/ 196 h 248"/>
                  <a:gd name="T58" fmla="*/ 139 w 258"/>
                  <a:gd name="T59" fmla="*/ 210 h 248"/>
                  <a:gd name="T60" fmla="*/ 140 w 258"/>
                  <a:gd name="T61" fmla="*/ 222 h 248"/>
                  <a:gd name="T62" fmla="*/ 129 w 258"/>
                  <a:gd name="T63" fmla="*/ 224 h 248"/>
                  <a:gd name="T64" fmla="*/ 110 w 258"/>
                  <a:gd name="T65" fmla="*/ 213 h 248"/>
                  <a:gd name="T66" fmla="*/ 105 w 258"/>
                  <a:gd name="T67" fmla="*/ 227 h 248"/>
                  <a:gd name="T68" fmla="*/ 150 w 258"/>
                  <a:gd name="T69" fmla="*/ 234 h 248"/>
                  <a:gd name="T70" fmla="*/ 156 w 258"/>
                  <a:gd name="T71" fmla="*/ 216 h 248"/>
                  <a:gd name="T72" fmla="*/ 182 w 258"/>
                  <a:gd name="T73" fmla="*/ 213 h 248"/>
                  <a:gd name="T74" fmla="*/ 188 w 258"/>
                  <a:gd name="T75" fmla="*/ 194 h 248"/>
                  <a:gd name="T76" fmla="*/ 214 w 258"/>
                  <a:gd name="T77" fmla="*/ 188 h 248"/>
                  <a:gd name="T78" fmla="*/ 221 w 258"/>
                  <a:gd name="T79" fmla="*/ 169 h 248"/>
                  <a:gd name="T80" fmla="*/ 241 w 258"/>
                  <a:gd name="T81" fmla="*/ 162 h 248"/>
                  <a:gd name="T82" fmla="*/ 247 w 258"/>
                  <a:gd name="T83" fmla="*/ 137 h 248"/>
                  <a:gd name="T84" fmla="*/ 232 w 258"/>
                  <a:gd name="T85" fmla="*/ 12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8" h="248">
                    <a:moveTo>
                      <a:pt x="232" y="121"/>
                    </a:moveTo>
                    <a:cubicBezTo>
                      <a:pt x="258" y="109"/>
                      <a:pt x="258" y="109"/>
                      <a:pt x="258" y="109"/>
                    </a:cubicBezTo>
                    <a:cubicBezTo>
                      <a:pt x="258" y="109"/>
                      <a:pt x="256" y="73"/>
                      <a:pt x="250" y="57"/>
                    </a:cubicBezTo>
                    <a:cubicBezTo>
                      <a:pt x="244" y="40"/>
                      <a:pt x="226" y="19"/>
                      <a:pt x="226" y="19"/>
                    </a:cubicBezTo>
                    <a:cubicBezTo>
                      <a:pt x="226" y="19"/>
                      <a:pt x="210" y="26"/>
                      <a:pt x="196" y="29"/>
                    </a:cubicBezTo>
                    <a:cubicBezTo>
                      <a:pt x="181" y="32"/>
                      <a:pt x="118" y="0"/>
                      <a:pt x="118" y="0"/>
                    </a:cubicBezTo>
                    <a:cubicBezTo>
                      <a:pt x="118" y="0"/>
                      <a:pt x="59" y="10"/>
                      <a:pt x="36" y="14"/>
                    </a:cubicBezTo>
                    <a:cubicBezTo>
                      <a:pt x="17" y="40"/>
                      <a:pt x="2" y="50"/>
                      <a:pt x="0" y="52"/>
                    </a:cubicBezTo>
                    <a:cubicBezTo>
                      <a:pt x="0" y="52"/>
                      <a:pt x="4" y="64"/>
                      <a:pt x="25" y="68"/>
                    </a:cubicBezTo>
                    <a:cubicBezTo>
                      <a:pt x="46" y="73"/>
                      <a:pt x="63" y="44"/>
                      <a:pt x="63" y="44"/>
                    </a:cubicBezTo>
                    <a:cubicBezTo>
                      <a:pt x="104" y="52"/>
                      <a:pt x="104" y="52"/>
                      <a:pt x="104" y="52"/>
                    </a:cubicBezTo>
                    <a:cubicBezTo>
                      <a:pt x="224" y="137"/>
                      <a:pt x="224" y="137"/>
                      <a:pt x="224" y="137"/>
                    </a:cubicBezTo>
                    <a:cubicBezTo>
                      <a:pt x="224" y="137"/>
                      <a:pt x="237" y="144"/>
                      <a:pt x="232" y="152"/>
                    </a:cubicBezTo>
                    <a:cubicBezTo>
                      <a:pt x="228" y="159"/>
                      <a:pt x="216" y="152"/>
                      <a:pt x="216" y="152"/>
                    </a:cubicBezTo>
                    <a:cubicBezTo>
                      <a:pt x="166" y="124"/>
                      <a:pt x="166" y="124"/>
                      <a:pt x="166" y="124"/>
                    </a:cubicBezTo>
                    <a:cubicBezTo>
                      <a:pt x="166" y="124"/>
                      <a:pt x="150" y="115"/>
                      <a:pt x="147" y="120"/>
                    </a:cubicBezTo>
                    <a:cubicBezTo>
                      <a:pt x="144" y="125"/>
                      <a:pt x="150" y="133"/>
                      <a:pt x="150" y="133"/>
                    </a:cubicBezTo>
                    <a:cubicBezTo>
                      <a:pt x="198" y="158"/>
                      <a:pt x="198" y="158"/>
                      <a:pt x="198" y="158"/>
                    </a:cubicBezTo>
                    <a:cubicBezTo>
                      <a:pt x="198" y="158"/>
                      <a:pt x="210" y="168"/>
                      <a:pt x="205" y="176"/>
                    </a:cubicBezTo>
                    <a:cubicBezTo>
                      <a:pt x="200" y="184"/>
                      <a:pt x="194" y="178"/>
                      <a:pt x="194" y="178"/>
                    </a:cubicBezTo>
                    <a:cubicBezTo>
                      <a:pt x="148" y="154"/>
                      <a:pt x="148" y="154"/>
                      <a:pt x="148" y="154"/>
                    </a:cubicBezTo>
                    <a:cubicBezTo>
                      <a:pt x="148" y="154"/>
                      <a:pt x="137" y="146"/>
                      <a:pt x="132" y="153"/>
                    </a:cubicBezTo>
                    <a:cubicBezTo>
                      <a:pt x="128" y="160"/>
                      <a:pt x="137" y="164"/>
                      <a:pt x="137" y="164"/>
                    </a:cubicBezTo>
                    <a:cubicBezTo>
                      <a:pt x="169" y="183"/>
                      <a:pt x="169" y="183"/>
                      <a:pt x="169" y="183"/>
                    </a:cubicBezTo>
                    <a:cubicBezTo>
                      <a:pt x="169" y="183"/>
                      <a:pt x="179" y="193"/>
                      <a:pt x="172" y="200"/>
                    </a:cubicBezTo>
                    <a:cubicBezTo>
                      <a:pt x="165" y="207"/>
                      <a:pt x="155" y="202"/>
                      <a:pt x="155" y="202"/>
                    </a:cubicBezTo>
                    <a:cubicBezTo>
                      <a:pt x="155" y="202"/>
                      <a:pt x="135" y="190"/>
                      <a:pt x="129" y="186"/>
                    </a:cubicBezTo>
                    <a:cubicBezTo>
                      <a:pt x="123" y="183"/>
                      <a:pt x="119" y="184"/>
                      <a:pt x="116" y="187"/>
                    </a:cubicBezTo>
                    <a:cubicBezTo>
                      <a:pt x="114" y="190"/>
                      <a:pt x="118" y="196"/>
                      <a:pt x="118" y="196"/>
                    </a:cubicBezTo>
                    <a:cubicBezTo>
                      <a:pt x="139" y="210"/>
                      <a:pt x="139" y="210"/>
                      <a:pt x="139" y="210"/>
                    </a:cubicBezTo>
                    <a:cubicBezTo>
                      <a:pt x="139" y="210"/>
                      <a:pt x="145" y="215"/>
                      <a:pt x="140" y="222"/>
                    </a:cubicBezTo>
                    <a:cubicBezTo>
                      <a:pt x="134" y="228"/>
                      <a:pt x="129" y="224"/>
                      <a:pt x="129" y="224"/>
                    </a:cubicBezTo>
                    <a:cubicBezTo>
                      <a:pt x="129" y="224"/>
                      <a:pt x="112" y="214"/>
                      <a:pt x="110" y="213"/>
                    </a:cubicBezTo>
                    <a:cubicBezTo>
                      <a:pt x="108" y="212"/>
                      <a:pt x="106" y="217"/>
                      <a:pt x="105" y="227"/>
                    </a:cubicBezTo>
                    <a:cubicBezTo>
                      <a:pt x="132" y="248"/>
                      <a:pt x="144" y="239"/>
                      <a:pt x="150" y="234"/>
                    </a:cubicBezTo>
                    <a:cubicBezTo>
                      <a:pt x="156" y="230"/>
                      <a:pt x="157" y="228"/>
                      <a:pt x="156" y="216"/>
                    </a:cubicBezTo>
                    <a:cubicBezTo>
                      <a:pt x="162" y="220"/>
                      <a:pt x="177" y="218"/>
                      <a:pt x="182" y="213"/>
                    </a:cubicBezTo>
                    <a:cubicBezTo>
                      <a:pt x="188" y="208"/>
                      <a:pt x="187" y="207"/>
                      <a:pt x="188" y="194"/>
                    </a:cubicBezTo>
                    <a:cubicBezTo>
                      <a:pt x="198" y="196"/>
                      <a:pt x="207" y="195"/>
                      <a:pt x="214" y="188"/>
                    </a:cubicBezTo>
                    <a:cubicBezTo>
                      <a:pt x="222" y="180"/>
                      <a:pt x="221" y="169"/>
                      <a:pt x="221" y="169"/>
                    </a:cubicBezTo>
                    <a:cubicBezTo>
                      <a:pt x="221" y="169"/>
                      <a:pt x="231" y="171"/>
                      <a:pt x="241" y="162"/>
                    </a:cubicBezTo>
                    <a:cubicBezTo>
                      <a:pt x="251" y="152"/>
                      <a:pt x="247" y="137"/>
                      <a:pt x="247" y="137"/>
                    </a:cubicBezTo>
                    <a:lnTo>
                      <a:pt x="232" y="121"/>
                    </a:lnTo>
                    <a:close/>
                  </a:path>
                </a:pathLst>
              </a:custGeom>
              <a:grpFill/>
              <a:ln w="1587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GB"/>
              </a:p>
            </p:txBody>
          </p:sp>
        </p:grpSp>
      </p:grpSp>
      <p:sp>
        <p:nvSpPr>
          <p:cNvPr id="67" name="Espace réservé du contenu 1"/>
          <p:cNvSpPr txBox="1">
            <a:spLocks/>
          </p:cNvSpPr>
          <p:nvPr/>
        </p:nvSpPr>
        <p:spPr>
          <a:xfrm>
            <a:off x="1289518" y="1202960"/>
            <a:ext cx="554406" cy="110800"/>
          </a:xfrm>
          <a:prstGeom prst="rect">
            <a:avLst/>
          </a:prstGeom>
        </p:spPr>
        <p:txBody>
          <a:bodyPr vert="horz" lIns="0" tIns="0" rIns="0" bIns="0" rtlCol="0" anchor="ctr">
            <a:spAutoFit/>
          </a:bodyPr>
          <a:lstStyle/>
          <a:p>
            <a:pPr lvl="0" algn="r">
              <a:lnSpc>
                <a:spcPct val="80000"/>
              </a:lnSpc>
              <a:buSzPct val="70000"/>
              <a:defRPr/>
            </a:pPr>
            <a:r>
              <a:rPr lang="en-US" sz="900" b="1" dirty="0"/>
              <a:t>Banking</a:t>
            </a:r>
          </a:p>
        </p:txBody>
      </p:sp>
      <p:sp>
        <p:nvSpPr>
          <p:cNvPr id="68" name="Rectangle 161"/>
          <p:cNvSpPr/>
          <p:nvPr/>
        </p:nvSpPr>
        <p:spPr>
          <a:xfrm>
            <a:off x="1883466" y="1047894"/>
            <a:ext cx="34289" cy="420932"/>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50"/>
          </a:p>
        </p:txBody>
      </p:sp>
      <p:sp>
        <p:nvSpPr>
          <p:cNvPr id="69" name="Espace réservé du contenu 1"/>
          <p:cNvSpPr txBox="1">
            <a:spLocks/>
          </p:cNvSpPr>
          <p:nvPr/>
        </p:nvSpPr>
        <p:spPr>
          <a:xfrm>
            <a:off x="1143001" y="2198220"/>
            <a:ext cx="700924" cy="221599"/>
          </a:xfrm>
          <a:prstGeom prst="rect">
            <a:avLst/>
          </a:prstGeom>
        </p:spPr>
        <p:txBody>
          <a:bodyPr vert="horz" wrap="square" lIns="0" tIns="0" rIns="0" bIns="0" rtlCol="0" anchor="ctr">
            <a:spAutoFit/>
          </a:bodyPr>
          <a:lstStyle/>
          <a:p>
            <a:pPr lvl="0" algn="r">
              <a:lnSpc>
                <a:spcPct val="80000"/>
              </a:lnSpc>
              <a:buSzPct val="70000"/>
              <a:defRPr/>
            </a:pPr>
            <a:r>
              <a:rPr lang="en-US" sz="900" b="1" dirty="0"/>
              <a:t>Energy &amp; Utilities </a:t>
            </a:r>
          </a:p>
        </p:txBody>
      </p:sp>
      <p:sp>
        <p:nvSpPr>
          <p:cNvPr id="71" name="Rectangle 229"/>
          <p:cNvSpPr/>
          <p:nvPr/>
        </p:nvSpPr>
        <p:spPr>
          <a:xfrm>
            <a:off x="1883466" y="2093790"/>
            <a:ext cx="34289" cy="420932"/>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50"/>
          </a:p>
        </p:txBody>
      </p:sp>
      <p:sp>
        <p:nvSpPr>
          <p:cNvPr id="72" name="Espace réservé du contenu 1"/>
          <p:cNvSpPr txBox="1">
            <a:spLocks/>
          </p:cNvSpPr>
          <p:nvPr/>
        </p:nvSpPr>
        <p:spPr>
          <a:xfrm>
            <a:off x="1289518" y="2725405"/>
            <a:ext cx="554406" cy="221599"/>
          </a:xfrm>
          <a:prstGeom prst="rect">
            <a:avLst/>
          </a:prstGeom>
        </p:spPr>
        <p:txBody>
          <a:bodyPr vert="horz" lIns="0" tIns="0" rIns="0" bIns="0" rtlCol="0">
            <a:spAutoFit/>
          </a:bodyPr>
          <a:lstStyle/>
          <a:p>
            <a:pPr lvl="0" algn="r">
              <a:lnSpc>
                <a:spcPct val="80000"/>
              </a:lnSpc>
              <a:buSzPct val="70000"/>
              <a:defRPr/>
            </a:pPr>
            <a:r>
              <a:rPr lang="en-US" sz="900" b="1" dirty="0"/>
              <a:t>Industry &amp; Transport </a:t>
            </a:r>
          </a:p>
        </p:txBody>
      </p:sp>
      <p:sp>
        <p:nvSpPr>
          <p:cNvPr id="73" name="Rectangle 233"/>
          <p:cNvSpPr/>
          <p:nvPr/>
        </p:nvSpPr>
        <p:spPr>
          <a:xfrm>
            <a:off x="1883466" y="2623530"/>
            <a:ext cx="34289" cy="420932"/>
          </a:xfrm>
          <a:prstGeom prst="rect">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50"/>
          </a:p>
        </p:txBody>
      </p:sp>
      <p:sp>
        <p:nvSpPr>
          <p:cNvPr id="74" name="Espace réservé du contenu 1"/>
          <p:cNvSpPr txBox="1">
            <a:spLocks/>
          </p:cNvSpPr>
          <p:nvPr/>
        </p:nvSpPr>
        <p:spPr>
          <a:xfrm>
            <a:off x="1289518" y="3773152"/>
            <a:ext cx="554406" cy="221599"/>
          </a:xfrm>
          <a:prstGeom prst="rect">
            <a:avLst/>
          </a:prstGeom>
        </p:spPr>
        <p:txBody>
          <a:bodyPr vert="horz" lIns="0" tIns="0" rIns="0" bIns="0" rtlCol="0" anchor="ctr">
            <a:spAutoFit/>
          </a:bodyPr>
          <a:lstStyle/>
          <a:p>
            <a:pPr algn="r">
              <a:lnSpc>
                <a:spcPct val="80000"/>
              </a:lnSpc>
              <a:buSzPct val="70000"/>
              <a:defRPr/>
            </a:pPr>
            <a:r>
              <a:rPr lang="en-US" sz="900" b="1" dirty="0"/>
              <a:t>Public</a:t>
            </a:r>
            <a:r>
              <a:rPr lang="es-ES_tradnl" sz="900" b="1" dirty="0"/>
              <a:t> Sector</a:t>
            </a:r>
          </a:p>
        </p:txBody>
      </p:sp>
      <p:sp>
        <p:nvSpPr>
          <p:cNvPr id="75" name="Rectangle 241"/>
          <p:cNvSpPr/>
          <p:nvPr/>
        </p:nvSpPr>
        <p:spPr>
          <a:xfrm>
            <a:off x="1883466" y="3674686"/>
            <a:ext cx="34289" cy="432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50"/>
          </a:p>
        </p:txBody>
      </p:sp>
      <p:sp>
        <p:nvSpPr>
          <p:cNvPr id="77" name="Espace réservé du contenu 1"/>
          <p:cNvSpPr txBox="1">
            <a:spLocks/>
          </p:cNvSpPr>
          <p:nvPr/>
        </p:nvSpPr>
        <p:spPr>
          <a:xfrm>
            <a:off x="1171765" y="4353528"/>
            <a:ext cx="673789" cy="110800"/>
          </a:xfrm>
          <a:prstGeom prst="rect">
            <a:avLst/>
          </a:prstGeom>
        </p:spPr>
        <p:txBody>
          <a:bodyPr vert="horz" lIns="0" tIns="0" rIns="0" bIns="0" rtlCol="0" anchor="ctr">
            <a:spAutoFit/>
          </a:bodyPr>
          <a:lstStyle/>
          <a:p>
            <a:pPr lvl="0" algn="r">
              <a:lnSpc>
                <a:spcPct val="80000"/>
              </a:lnSpc>
              <a:buSzPct val="70000"/>
              <a:defRPr/>
            </a:pPr>
            <a:r>
              <a:rPr lang="en-US" sz="900" b="1" dirty="0"/>
              <a:t>Retail</a:t>
            </a:r>
          </a:p>
        </p:txBody>
      </p:sp>
      <p:sp>
        <p:nvSpPr>
          <p:cNvPr id="78" name="Rectangle 245"/>
          <p:cNvSpPr/>
          <p:nvPr/>
        </p:nvSpPr>
        <p:spPr>
          <a:xfrm>
            <a:off x="1883466" y="4193699"/>
            <a:ext cx="34289" cy="420932"/>
          </a:xfrm>
          <a:prstGeom prst="rect">
            <a:avLst/>
          </a:prstGeom>
          <a:solidFill>
            <a:srgbClr val="4D0B39"/>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50"/>
          </a:p>
        </p:txBody>
      </p:sp>
      <p:sp>
        <p:nvSpPr>
          <p:cNvPr id="79" name="Espace réservé du contenu 1"/>
          <p:cNvSpPr txBox="1">
            <a:spLocks/>
          </p:cNvSpPr>
          <p:nvPr/>
        </p:nvSpPr>
        <p:spPr>
          <a:xfrm>
            <a:off x="1289518" y="3248174"/>
            <a:ext cx="554406" cy="221599"/>
          </a:xfrm>
          <a:prstGeom prst="rect">
            <a:avLst/>
          </a:prstGeom>
        </p:spPr>
        <p:txBody>
          <a:bodyPr vert="horz" lIns="0" tIns="0" rIns="0" bIns="0" rtlCol="0" anchor="ctr">
            <a:spAutoFit/>
          </a:bodyPr>
          <a:lstStyle/>
          <a:p>
            <a:pPr algn="r">
              <a:lnSpc>
                <a:spcPct val="80000"/>
              </a:lnSpc>
              <a:buSzPct val="70000"/>
              <a:defRPr/>
            </a:pPr>
            <a:r>
              <a:rPr lang="es-ES_tradnl" sz="900" b="1" dirty="0"/>
              <a:t>Telecom </a:t>
            </a:r>
            <a:br>
              <a:rPr lang="es-ES_tradnl" sz="900" b="1" dirty="0"/>
            </a:br>
            <a:r>
              <a:rPr lang="es-ES_tradnl" sz="900" b="1" dirty="0"/>
              <a:t>&amp; Medias</a:t>
            </a:r>
          </a:p>
        </p:txBody>
      </p:sp>
      <p:sp>
        <p:nvSpPr>
          <p:cNvPr id="80" name="Rectangle 237"/>
          <p:cNvSpPr/>
          <p:nvPr/>
        </p:nvSpPr>
        <p:spPr>
          <a:xfrm>
            <a:off x="1883466" y="3148508"/>
            <a:ext cx="34289" cy="43200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50"/>
          </a:p>
        </p:txBody>
      </p:sp>
      <p:sp>
        <p:nvSpPr>
          <p:cNvPr id="82" name="Espace réservé du contenu 1"/>
          <p:cNvSpPr txBox="1">
            <a:spLocks/>
          </p:cNvSpPr>
          <p:nvPr/>
        </p:nvSpPr>
        <p:spPr>
          <a:xfrm>
            <a:off x="1289518" y="1728641"/>
            <a:ext cx="554406" cy="110800"/>
          </a:xfrm>
          <a:prstGeom prst="rect">
            <a:avLst/>
          </a:prstGeom>
        </p:spPr>
        <p:txBody>
          <a:bodyPr vert="horz" lIns="0" tIns="0" rIns="0" bIns="0" rtlCol="0" anchor="ctr">
            <a:spAutoFit/>
          </a:bodyPr>
          <a:lstStyle/>
          <a:p>
            <a:pPr lvl="0" algn="r">
              <a:lnSpc>
                <a:spcPct val="80000"/>
              </a:lnSpc>
              <a:buSzPct val="70000"/>
              <a:defRPr/>
            </a:pPr>
            <a:r>
              <a:rPr lang="en-US" sz="900" b="1" dirty="0"/>
              <a:t>Insurance</a:t>
            </a:r>
          </a:p>
        </p:txBody>
      </p:sp>
      <p:sp>
        <p:nvSpPr>
          <p:cNvPr id="106" name="Rectangle 218"/>
          <p:cNvSpPr/>
          <p:nvPr/>
        </p:nvSpPr>
        <p:spPr>
          <a:xfrm>
            <a:off x="1883466" y="1573778"/>
            <a:ext cx="34289" cy="420932"/>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50">
              <a:solidFill>
                <a:schemeClr val="tx1"/>
              </a:solidFill>
            </a:endParaRPr>
          </a:p>
        </p:txBody>
      </p:sp>
      <p:cxnSp>
        <p:nvCxnSpPr>
          <p:cNvPr id="107" name="Connecteur droit 105"/>
          <p:cNvCxnSpPr/>
          <p:nvPr/>
        </p:nvCxnSpPr>
        <p:spPr>
          <a:xfrm>
            <a:off x="1909756" y="1467706"/>
            <a:ext cx="5740586"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Connecteur droit 106"/>
          <p:cNvCxnSpPr/>
          <p:nvPr/>
        </p:nvCxnSpPr>
        <p:spPr>
          <a:xfrm>
            <a:off x="1915017" y="1993356"/>
            <a:ext cx="5735325" cy="388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Connecteur droit 107"/>
          <p:cNvCxnSpPr/>
          <p:nvPr/>
        </p:nvCxnSpPr>
        <p:spPr>
          <a:xfrm>
            <a:off x="1919236" y="2513976"/>
            <a:ext cx="5731106"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1" name="Connecteur droit 108"/>
          <p:cNvCxnSpPr/>
          <p:nvPr/>
        </p:nvCxnSpPr>
        <p:spPr>
          <a:xfrm>
            <a:off x="1912767" y="3042615"/>
            <a:ext cx="5737575" cy="1847"/>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Connecteur droit 126"/>
          <p:cNvCxnSpPr/>
          <p:nvPr/>
        </p:nvCxnSpPr>
        <p:spPr>
          <a:xfrm flipV="1">
            <a:off x="1912767" y="4086651"/>
            <a:ext cx="5737575" cy="12939"/>
          </a:xfrm>
          <a:prstGeom prst="line">
            <a:avLst/>
          </a:prstGeom>
          <a:ln w="31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4" name="Connecteur droit 127"/>
          <p:cNvCxnSpPr/>
          <p:nvPr/>
        </p:nvCxnSpPr>
        <p:spPr>
          <a:xfrm>
            <a:off x="1919236" y="4617509"/>
            <a:ext cx="5731106"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15" name="Picture 35" descr="Societe generale Groupe"/>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033718" y="1179735"/>
            <a:ext cx="710817" cy="139875"/>
          </a:xfrm>
          <a:prstGeom prst="rect">
            <a:avLst/>
          </a:prstGeom>
          <a:noFill/>
          <a:ln w="9525">
            <a:noFill/>
            <a:miter lim="800000"/>
            <a:headEnd/>
            <a:tailEnd/>
          </a:ln>
        </p:spPr>
      </p:pic>
      <p:pic>
        <p:nvPicPr>
          <p:cNvPr id="116" name="Picture 28" descr="edf"/>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039503" y="2022047"/>
            <a:ext cx="324036" cy="439851"/>
          </a:xfrm>
          <a:prstGeom prst="rect">
            <a:avLst/>
          </a:prstGeom>
          <a:noFill/>
          <a:ln w="9525">
            <a:noFill/>
            <a:miter lim="800000"/>
            <a:headEnd/>
            <a:tailEnd/>
          </a:ln>
        </p:spPr>
      </p:pic>
      <p:pic>
        <p:nvPicPr>
          <p:cNvPr id="135" name="Picture 14" descr="http://laurent.jeanpaul.free.fr/ChaireManagementdelaModelisation/bnp.gif"/>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87933" y="1637263"/>
            <a:ext cx="1072378" cy="25784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 descr="Description: EBU"/>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74870" y="3202240"/>
            <a:ext cx="1134126" cy="20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2" descr="LOGO GI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8104" y="3760452"/>
            <a:ext cx="793976" cy="18804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d:\Profiles\rdubon\AppData\Local\Microsoft\Windows\Temporary Internet Files\Content.Outlook\QDQXPJZO\LOGO-GRDF_descripteur_CMJ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4289" y="2100462"/>
            <a:ext cx="549832" cy="3887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Profiles\ldonot\Documents\divers\airbus.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8775" y="2692521"/>
            <a:ext cx="897070" cy="21682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Profiles\ldonot\Documents\divers\orang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503" y="3141107"/>
            <a:ext cx="391344" cy="3913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Profiles\ldonot\Documents\divers\bnp_paribas.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4306" y="1138946"/>
            <a:ext cx="996553" cy="22145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Profiles\ldonot\Documents\divers\sopra_banking_softwar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53749" y="1115729"/>
            <a:ext cx="1188244" cy="2678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Profiles\ldonot\Documents\divers\credit_agricole_assurances.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33719" y="1694152"/>
            <a:ext cx="1282303" cy="14406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Profiles\ldonot\Documents\divers\sogecap.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65072" y="1692961"/>
            <a:ext cx="757238" cy="14644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Profiles\ldonot\Documents\divers\enel.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03183" y="2114437"/>
            <a:ext cx="765572" cy="36076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D:\Profiles\ldonot\Documents\divers\total.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24640" y="2169206"/>
            <a:ext cx="804863" cy="25122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Profiles\ldonot\Documents\divers\sncf.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59832" y="2655251"/>
            <a:ext cx="511969" cy="27146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D:\Profiles\ldonot\Documents\divers\limagrain.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39318" y="2652870"/>
            <a:ext cx="586978" cy="2762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Profiles\ldonot\Documents\divers\laposte.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92079" y="2544217"/>
            <a:ext cx="511969" cy="45958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Profiles\ldonot\Documents\divers\afpa.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91383" y="3668540"/>
            <a:ext cx="352425" cy="350044"/>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D:\Profiles\ldonot\Documents\divers\asipsante.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70436" y="3669729"/>
            <a:ext cx="377428" cy="34766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Profiles\ldonot\Documents\divers\caf.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09479" y="3633690"/>
            <a:ext cx="418505" cy="41850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D:\Profiles\ldonot\Documents\divers\douanes.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27519" y="3617494"/>
            <a:ext cx="352425" cy="459581"/>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D:\Profiles\ldonot\Documents\divers\la_redoute.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33718" y="4256224"/>
            <a:ext cx="900113" cy="271463"/>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D:\Profiles\ldonot\Documents\divers\ministere_justice.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51870" y="3629844"/>
            <a:ext cx="400050" cy="42743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24"/>
          <p:cNvCxnSpPr/>
          <p:nvPr/>
        </p:nvCxnSpPr>
        <p:spPr>
          <a:xfrm>
            <a:off x="1912767" y="3574407"/>
            <a:ext cx="5737575"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038668" y="2533870"/>
            <a:ext cx="469436" cy="469436"/>
          </a:xfrm>
          <a:prstGeom prst="rect">
            <a:avLst/>
          </a:prstGeom>
        </p:spPr>
      </p:pic>
      <p:pic>
        <p:nvPicPr>
          <p:cNvPr id="4" name="Imagen 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374994" y="3650823"/>
            <a:ext cx="421142" cy="421142"/>
          </a:xfrm>
          <a:prstGeom prst="rect">
            <a:avLst/>
          </a:prstGeom>
        </p:spPr>
      </p:pic>
      <p:pic>
        <p:nvPicPr>
          <p:cNvPr id="7" name="Imagen 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899960" y="3688320"/>
            <a:ext cx="809574" cy="346150"/>
          </a:xfrm>
          <a:prstGeom prst="rect">
            <a:avLst/>
          </a:prstGeom>
        </p:spPr>
      </p:pic>
      <p:pic>
        <p:nvPicPr>
          <p:cNvPr id="8" name="Imagen 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257357" y="1521742"/>
            <a:ext cx="340757" cy="455942"/>
          </a:xfrm>
          <a:prstGeom prst="rect">
            <a:avLst/>
          </a:prstGeom>
        </p:spPr>
      </p:pic>
      <p:pic>
        <p:nvPicPr>
          <p:cNvPr id="15" name="Imagen 14"/>
          <p:cNvPicPr>
            <a:picLocks noChangeAspect="1"/>
          </p:cNvPicPr>
          <p:nvPr/>
        </p:nvPicPr>
        <p:blipFill>
          <a:blip r:embed="rId31"/>
          <a:stretch>
            <a:fillRect/>
          </a:stretch>
        </p:blipFill>
        <p:spPr>
          <a:xfrm>
            <a:off x="3005827" y="4184130"/>
            <a:ext cx="353689" cy="385842"/>
          </a:xfrm>
          <a:prstGeom prst="rect">
            <a:avLst/>
          </a:prstGeom>
        </p:spPr>
      </p:pic>
      <p:pic>
        <p:nvPicPr>
          <p:cNvPr id="1032" name="Picture 8" descr="Resultado de imagen de crédit agricole sa"/>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085940" y="1007241"/>
            <a:ext cx="404195" cy="404195"/>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606862" y="3608266"/>
            <a:ext cx="485418" cy="485418"/>
          </a:xfrm>
          <a:prstGeom prst="rect">
            <a:avLst/>
          </a:prstGeom>
        </p:spPr>
      </p:pic>
      <p:pic>
        <p:nvPicPr>
          <p:cNvPr id="17" name="Imagen 1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505465" y="4183651"/>
            <a:ext cx="373793" cy="394275"/>
          </a:xfrm>
          <a:prstGeom prst="rect">
            <a:avLst/>
          </a:prstGeom>
        </p:spPr>
      </p:pic>
      <p:pic>
        <p:nvPicPr>
          <p:cNvPr id="27" name="Imagen 26"/>
          <p:cNvPicPr>
            <a:picLocks noChangeAspect="1"/>
          </p:cNvPicPr>
          <p:nvPr/>
        </p:nvPicPr>
        <p:blipFill>
          <a:blip r:embed="rId35"/>
          <a:stretch>
            <a:fillRect/>
          </a:stretch>
        </p:blipFill>
        <p:spPr>
          <a:xfrm>
            <a:off x="6593852" y="2596579"/>
            <a:ext cx="336483" cy="336483"/>
          </a:xfrm>
          <a:prstGeom prst="rect">
            <a:avLst/>
          </a:prstGeom>
        </p:spPr>
      </p:pic>
    </p:spTree>
    <p:extLst>
      <p:ext uri="{BB962C8B-B14F-4D97-AF65-F5344CB8AC3E}">
        <p14:creationId xmlns:p14="http://schemas.microsoft.com/office/powerpoint/2010/main" val="4132628376"/>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en-GB" dirty="0" smtClean="0"/>
              <a:t>Le </a:t>
            </a:r>
            <a:r>
              <a:rPr lang="en-GB" dirty="0" err="1" smtClean="0"/>
              <a:t>modèle</a:t>
            </a:r>
            <a:r>
              <a:rPr lang="en-GB" dirty="0" smtClean="0"/>
              <a:t> de delivery </a:t>
            </a:r>
            <a:r>
              <a:rPr lang="en-GB" dirty="0" err="1" smtClean="0"/>
              <a:t>en</a:t>
            </a:r>
            <a:r>
              <a:rPr lang="en-GB" dirty="0" smtClean="0"/>
              <a:t> CS</a:t>
            </a:r>
            <a:endParaRPr lang="fr-FR" dirty="0"/>
          </a:p>
        </p:txBody>
      </p:sp>
      <p:sp>
        <p:nvSpPr>
          <p:cNvPr id="4" name="Espace réservé du numéro de diapositive 3"/>
          <p:cNvSpPr>
            <a:spLocks noGrp="1"/>
          </p:cNvSpPr>
          <p:nvPr>
            <p:ph type="sldNum" sz="quarter" idx="17"/>
          </p:nvPr>
        </p:nvSpPr>
        <p:spPr/>
        <p:txBody>
          <a:bodyPr/>
          <a:lstStyle/>
          <a:p>
            <a:fld id="{AF43E6FD-AB27-4108-A2FC-346BB5F75E3F}" type="slidenum">
              <a:rPr lang="fr-FR" smtClean="0"/>
              <a:pPr/>
              <a:t>29</a:t>
            </a:fld>
            <a:endParaRPr lang="fr-FR" dirty="0"/>
          </a:p>
        </p:txBody>
      </p:sp>
      <p:sp>
        <p:nvSpPr>
          <p:cNvPr id="3" name="Espace réservé du pied de page 2"/>
          <p:cNvSpPr>
            <a:spLocks noGrp="1"/>
          </p:cNvSpPr>
          <p:nvPr>
            <p:ph type="ftr" sz="quarter" idx="4294967295"/>
          </p:nvPr>
        </p:nvSpPr>
        <p:spPr>
          <a:xfrm>
            <a:off x="551885" y="4876800"/>
            <a:ext cx="4545012" cy="122238"/>
          </a:xfrm>
        </p:spPr>
        <p:txBody>
          <a:bodyPr/>
          <a:lstStyle/>
          <a:p>
            <a:r>
              <a:rPr lang="fr-FR" dirty="0" smtClean="0"/>
              <a:t>Centre de Services Espagne</a:t>
            </a:r>
            <a:endParaRPr lang="en-GB" dirty="0"/>
          </a:p>
        </p:txBody>
      </p:sp>
      <p:pic>
        <p:nvPicPr>
          <p:cNvPr id="9" name="Marcador de imagen 12"/>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t="13436" b="13436"/>
          <a:stretch>
            <a:fillRect/>
          </a:stretch>
        </p:blipFill>
        <p:spPr bwMode="gray">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Tree>
    <p:extLst>
      <p:ext uri="{BB962C8B-B14F-4D97-AF65-F5344CB8AC3E}">
        <p14:creationId xmlns:p14="http://schemas.microsoft.com/office/powerpoint/2010/main" val="191960672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551885" y="3057742"/>
            <a:ext cx="6451431" cy="424711"/>
          </a:xfrm>
        </p:spPr>
        <p:txBody>
          <a:bodyPr/>
          <a:lstStyle/>
          <a:p>
            <a:r>
              <a:rPr lang="fr-FR" dirty="0" err="1"/>
              <a:t>Sopra</a:t>
            </a:r>
            <a:r>
              <a:rPr lang="fr-FR" dirty="0"/>
              <a:t> STERIA GROUP EN ESPAGNE</a:t>
            </a:r>
            <a:endParaRPr lang="es-ES" dirty="0"/>
          </a:p>
        </p:txBody>
      </p:sp>
      <p:sp>
        <p:nvSpPr>
          <p:cNvPr id="5" name="Marcador de número de diapositiva 4"/>
          <p:cNvSpPr>
            <a:spLocks noGrp="1"/>
          </p:cNvSpPr>
          <p:nvPr>
            <p:ph type="sldNum" sz="quarter" idx="17"/>
          </p:nvPr>
        </p:nvSpPr>
        <p:spPr/>
        <p:txBody>
          <a:bodyPr/>
          <a:lstStyle/>
          <a:p>
            <a:pPr>
              <a:defRPr/>
            </a:pPr>
            <a:fld id="{A223976E-7A4D-4E76-BE54-038AA7AA8A4D}" type="slidenum">
              <a:rPr lang="fr-FR" altLang="fr-FR" smtClean="0"/>
              <a:pPr>
                <a:defRPr/>
              </a:pPr>
              <a:t>3</a:t>
            </a:fld>
            <a:endParaRPr lang="fr-FR" altLang="fr-FR"/>
          </a:p>
        </p:txBody>
      </p:sp>
      <p:pic>
        <p:nvPicPr>
          <p:cNvPr id="7" name="6 Marcador de posición de imagen"/>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t="12483" b="12483"/>
          <a:stretch>
            <a:fillRect/>
          </a:stretch>
        </p:blipFill>
        <p:spPr/>
      </p:pic>
      <p:sp>
        <p:nvSpPr>
          <p:cNvPr id="8"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3987056141"/>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n 6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5332997" y="694874"/>
            <a:ext cx="1939304" cy="1207221"/>
          </a:xfrm>
          <a:prstGeom prst="rect">
            <a:avLst/>
          </a:prstGeom>
        </p:spPr>
      </p:pic>
      <p:pic>
        <p:nvPicPr>
          <p:cNvPr id="72" name="Imagen 7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5706" y="2109732"/>
            <a:ext cx="1272108" cy="1272108"/>
          </a:xfrm>
          <a:prstGeom prst="rect">
            <a:avLst/>
          </a:prstGeom>
        </p:spPr>
      </p:pic>
      <p:pic>
        <p:nvPicPr>
          <p:cNvPr id="70" name="Imagen 6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452407" y="2364581"/>
            <a:ext cx="1547036" cy="1241385"/>
          </a:xfrm>
          <a:prstGeom prst="rect">
            <a:avLst/>
          </a:prstGeom>
        </p:spPr>
      </p:pic>
      <p:grpSp>
        <p:nvGrpSpPr>
          <p:cNvPr id="57" name="Agrupar 56"/>
          <p:cNvGrpSpPr/>
          <p:nvPr/>
        </p:nvGrpSpPr>
        <p:grpSpPr>
          <a:xfrm>
            <a:off x="3259088" y="1716580"/>
            <a:ext cx="2409800" cy="2409800"/>
            <a:chOff x="2821451" y="2288774"/>
            <a:chExt cx="3213066" cy="3213066"/>
          </a:xfrm>
        </p:grpSpPr>
        <p:sp>
          <p:nvSpPr>
            <p:cNvPr id="58" name="Elipse 57"/>
            <p:cNvSpPr/>
            <p:nvPr/>
          </p:nvSpPr>
          <p:spPr>
            <a:xfrm>
              <a:off x="2821451" y="2288774"/>
              <a:ext cx="3213066" cy="3213066"/>
            </a:xfrm>
            <a:prstGeom prst="ellipse">
              <a:avLst/>
            </a:prstGeom>
            <a:solidFill>
              <a:schemeClr val="bg1"/>
            </a:solidFill>
            <a:ln>
              <a:noFill/>
            </a:ln>
            <a:effectLst>
              <a:outerShdw blurRad="330200" sx="103000" sy="103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Oval 9"/>
            <p:cNvSpPr>
              <a:spLocks noChangeArrowheads="1"/>
            </p:cNvSpPr>
            <p:nvPr/>
          </p:nvSpPr>
          <p:spPr bwMode="auto">
            <a:xfrm>
              <a:off x="3616325" y="3152775"/>
              <a:ext cx="1597857" cy="1608137"/>
            </a:xfrm>
            <a:prstGeom prst="ellipse">
              <a:avLst/>
            </a:prstGeom>
            <a:solidFill>
              <a:schemeClr val="bg1">
                <a:lumMod val="95000"/>
              </a:schemeClr>
            </a:solidFill>
            <a:ln w="19050">
              <a:noFill/>
              <a:round/>
              <a:headEnd/>
              <a:tailEnd/>
            </a:ln>
            <a:effectLst>
              <a:outerShdw blurRad="63500" sx="102000" sy="102000" algn="ctr" rotWithShape="0">
                <a:prstClr val="black">
                  <a:alpha val="19000"/>
                </a:prstClr>
              </a:outerShdw>
            </a:effectLst>
          </p:spPr>
          <p:txBody>
            <a:bodyPr/>
            <a:lstStyle/>
            <a:p>
              <a:endParaRPr lang="fr-FR" altLang="es-ES" noProof="1">
                <a:solidFill>
                  <a:schemeClr val="bg1"/>
                </a:solidFill>
              </a:endParaRPr>
            </a:p>
          </p:txBody>
        </p:sp>
        <p:sp>
          <p:nvSpPr>
            <p:cNvPr id="60" name="Freeform 11"/>
            <p:cNvSpPr>
              <a:spLocks/>
            </p:cNvSpPr>
            <p:nvPr/>
          </p:nvSpPr>
          <p:spPr bwMode="auto">
            <a:xfrm rot="16200000">
              <a:off x="3893821" y="2777218"/>
              <a:ext cx="1022606" cy="45719"/>
            </a:xfrm>
            <a:custGeom>
              <a:avLst/>
              <a:gdLst>
                <a:gd name="T0" fmla="*/ 2147483647 w 849"/>
                <a:gd name="T1" fmla="*/ 2147483647 h 15"/>
                <a:gd name="T2" fmla="*/ 2147483647 w 849"/>
                <a:gd name="T3" fmla="*/ 2147483647 h 15"/>
                <a:gd name="T4" fmla="*/ 2147483647 w 849"/>
                <a:gd name="T5" fmla="*/ 2147483647 h 15"/>
                <a:gd name="T6" fmla="*/ 0 w 849"/>
                <a:gd name="T7" fmla="*/ 2147483647 h 15"/>
                <a:gd name="T8" fmla="*/ 0 w 849"/>
                <a:gd name="T9" fmla="*/ 2147483647 h 15"/>
                <a:gd name="T10" fmla="*/ 2147483647 w 849"/>
                <a:gd name="T11" fmla="*/ 0 h 15"/>
                <a:gd name="T12" fmla="*/ 2147483647 w 849"/>
                <a:gd name="T13" fmla="*/ 0 h 15"/>
                <a:gd name="T14" fmla="*/ 2147483647 w 849"/>
                <a:gd name="T15" fmla="*/ 214748364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solidFill>
              <a:schemeClr val="bg1">
                <a:lumMod val="95000"/>
              </a:schemeClr>
            </a:solidFill>
            <a:ln w="19050">
              <a:noFill/>
              <a:round/>
              <a:headEnd/>
              <a:tailEnd/>
            </a:ln>
            <a:effectLst/>
          </p:spPr>
          <p:txBody>
            <a:bodyPr/>
            <a:lstStyle/>
            <a:p>
              <a:endParaRPr lang="fr-FR" dirty="0">
                <a:solidFill>
                  <a:schemeClr val="bg1"/>
                </a:solidFill>
              </a:endParaRPr>
            </a:p>
          </p:txBody>
        </p:sp>
        <p:sp>
          <p:nvSpPr>
            <p:cNvPr id="61" name="Freeform 12"/>
            <p:cNvSpPr>
              <a:spLocks/>
            </p:cNvSpPr>
            <p:nvPr/>
          </p:nvSpPr>
          <p:spPr bwMode="auto">
            <a:xfrm rot="2100000">
              <a:off x="4754714" y="4536684"/>
              <a:ext cx="980389" cy="45719"/>
            </a:xfrm>
            <a:custGeom>
              <a:avLst/>
              <a:gdLst>
                <a:gd name="T0" fmla="*/ 2147483647 w 849"/>
                <a:gd name="T1" fmla="*/ 2147483647 h 15"/>
                <a:gd name="T2" fmla="*/ 2147483647 w 849"/>
                <a:gd name="T3" fmla="*/ 2147483647 h 15"/>
                <a:gd name="T4" fmla="*/ 2147483647 w 849"/>
                <a:gd name="T5" fmla="*/ 2147483647 h 15"/>
                <a:gd name="T6" fmla="*/ 0 w 849"/>
                <a:gd name="T7" fmla="*/ 2147483647 h 15"/>
                <a:gd name="T8" fmla="*/ 0 w 849"/>
                <a:gd name="T9" fmla="*/ 2147483647 h 15"/>
                <a:gd name="T10" fmla="*/ 2147483647 w 849"/>
                <a:gd name="T11" fmla="*/ 0 h 15"/>
                <a:gd name="T12" fmla="*/ 2147483647 w 849"/>
                <a:gd name="T13" fmla="*/ 0 h 15"/>
                <a:gd name="T14" fmla="*/ 2147483647 w 849"/>
                <a:gd name="T15" fmla="*/ 214748364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solidFill>
              <a:schemeClr val="bg1">
                <a:lumMod val="95000"/>
              </a:schemeClr>
            </a:solidFill>
            <a:ln w="19050">
              <a:noFill/>
              <a:round/>
              <a:headEnd/>
              <a:tailEnd/>
            </a:ln>
            <a:effectLst/>
          </p:spPr>
          <p:txBody>
            <a:bodyPr/>
            <a:lstStyle/>
            <a:p>
              <a:endParaRPr lang="fr-FR" dirty="0">
                <a:solidFill>
                  <a:schemeClr val="bg1"/>
                </a:solidFill>
              </a:endParaRPr>
            </a:p>
          </p:txBody>
        </p:sp>
        <p:sp>
          <p:nvSpPr>
            <p:cNvPr id="62" name="Freeform 13"/>
            <p:cNvSpPr>
              <a:spLocks/>
            </p:cNvSpPr>
            <p:nvPr/>
          </p:nvSpPr>
          <p:spPr bwMode="auto">
            <a:xfrm rot="19500000">
              <a:off x="3033537" y="4552345"/>
              <a:ext cx="864000" cy="45719"/>
            </a:xfrm>
            <a:custGeom>
              <a:avLst/>
              <a:gdLst>
                <a:gd name="T0" fmla="*/ 2147483647 w 849"/>
                <a:gd name="T1" fmla="*/ 2147483647 h 15"/>
                <a:gd name="T2" fmla="*/ 2147483647 w 849"/>
                <a:gd name="T3" fmla="*/ 2147483647 h 15"/>
                <a:gd name="T4" fmla="*/ 2147483647 w 849"/>
                <a:gd name="T5" fmla="*/ 2147483647 h 15"/>
                <a:gd name="T6" fmla="*/ 0 w 849"/>
                <a:gd name="T7" fmla="*/ 2147483647 h 15"/>
                <a:gd name="T8" fmla="*/ 0 w 849"/>
                <a:gd name="T9" fmla="*/ 2147483647 h 15"/>
                <a:gd name="T10" fmla="*/ 2147483647 w 849"/>
                <a:gd name="T11" fmla="*/ 0 h 15"/>
                <a:gd name="T12" fmla="*/ 2147483647 w 849"/>
                <a:gd name="T13" fmla="*/ 0 h 15"/>
                <a:gd name="T14" fmla="*/ 2147483647 w 849"/>
                <a:gd name="T15" fmla="*/ 214748364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solidFill>
              <a:schemeClr val="bg1">
                <a:lumMod val="95000"/>
              </a:schemeClr>
            </a:solidFill>
            <a:ln w="19050">
              <a:noFill/>
              <a:round/>
              <a:headEnd/>
              <a:tailEnd/>
            </a:ln>
            <a:effectLst/>
          </p:spPr>
          <p:txBody>
            <a:bodyPr/>
            <a:lstStyle/>
            <a:p>
              <a:endParaRPr lang="fr-FR" dirty="0">
                <a:solidFill>
                  <a:schemeClr val="bg1"/>
                </a:solidFill>
              </a:endParaRPr>
            </a:p>
          </p:txBody>
        </p:sp>
        <p:sp>
          <p:nvSpPr>
            <p:cNvPr id="63" name="Text Box 30"/>
            <p:cNvSpPr txBox="1">
              <a:spLocks noChangeArrowheads="1"/>
            </p:cNvSpPr>
            <p:nvPr/>
          </p:nvSpPr>
          <p:spPr bwMode="auto">
            <a:xfrm>
              <a:off x="3560627" y="3633676"/>
              <a:ext cx="1703629" cy="861774"/>
            </a:xfrm>
            <a:prstGeom prst="rect">
              <a:avLst/>
            </a:prstGeom>
            <a:noFill/>
            <a:ln>
              <a:noFill/>
            </a:ln>
            <a:effectLst>
              <a:outerShdw blurRad="152400" dist="317500" dir="5400000" sx="89999" sy="-19000" rotWithShape="0">
                <a:srgbClr val="00000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fr-FR" b="1" noProof="1">
                  <a:solidFill>
                    <a:schemeClr val="tx2"/>
                  </a:solidFill>
                  <a:latin typeface="Calibri" charset="0"/>
                  <a:ea typeface="Calibri" charset="0"/>
                  <a:cs typeface="Calibri" charset="0"/>
                </a:rPr>
                <a:t>Un Projet</a:t>
              </a:r>
            </a:p>
            <a:p>
              <a:pPr algn="ctr">
                <a:defRPr/>
              </a:pPr>
              <a:r>
                <a:rPr lang="fr-FR" b="1" noProof="1">
                  <a:solidFill>
                    <a:schemeClr val="tx2"/>
                  </a:solidFill>
                  <a:latin typeface="Calibri" charset="0"/>
                  <a:ea typeface="Calibri" charset="0"/>
                  <a:cs typeface="Calibri" charset="0"/>
                </a:rPr>
                <a:t>Une Équipe</a:t>
              </a:r>
            </a:p>
          </p:txBody>
        </p:sp>
        <p:sp>
          <p:nvSpPr>
            <p:cNvPr id="64" name="Rectangle 35"/>
            <p:cNvSpPr/>
            <p:nvPr/>
          </p:nvSpPr>
          <p:spPr bwMode="auto">
            <a:xfrm rot="17932577">
              <a:off x="3077355" y="3079503"/>
              <a:ext cx="1704239" cy="1091333"/>
            </a:xfrm>
            <a:prstGeom prst="rect">
              <a:avLst/>
            </a:prstGeom>
            <a:noFill/>
            <a:ln>
              <a:noFill/>
            </a:ln>
            <a:effectLst>
              <a:outerShdw blurRad="50800" dist="38100" dir="2700000" algn="tl" rotWithShape="0">
                <a:prstClr val="black">
                  <a:alpha val="40000"/>
                </a:prstClr>
              </a:outerShdw>
            </a:effectLst>
          </p:spPr>
          <p:txBody>
            <a:bodyPr spcFirstLastPara="1">
              <a:prstTxWarp prst="textArchUp">
                <a:avLst>
                  <a:gd name="adj" fmla="val 12587112"/>
                </a:avLst>
              </a:prstTxWarp>
              <a:spAutoFit/>
            </a:bodyPr>
            <a:lstStyle/>
            <a:p>
              <a:pPr algn="ctr">
                <a:defRPr/>
              </a:pPr>
              <a:r>
                <a:rPr lang="fr-FR" b="1" spc="450" dirty="0">
                  <a:ln w="10541" cmpd="sng">
                    <a:noFill/>
                    <a:prstDash val="solid"/>
                  </a:ln>
                  <a:solidFill>
                    <a:schemeClr val="tx2"/>
                  </a:solidFill>
                </a:rPr>
                <a:t>Modèle</a:t>
              </a:r>
            </a:p>
          </p:txBody>
        </p:sp>
        <p:sp>
          <p:nvSpPr>
            <p:cNvPr id="65" name="Rectangle 36"/>
            <p:cNvSpPr/>
            <p:nvPr/>
          </p:nvSpPr>
          <p:spPr bwMode="auto">
            <a:xfrm rot="3420594">
              <a:off x="3736102" y="3033737"/>
              <a:ext cx="2067459" cy="1361232"/>
            </a:xfrm>
            <a:prstGeom prst="rect">
              <a:avLst/>
            </a:prstGeom>
            <a:noFill/>
            <a:ln>
              <a:noFill/>
            </a:ln>
            <a:effectLst>
              <a:outerShdw blurRad="50800" dist="38100" dir="2700000" algn="tl" rotWithShape="0">
                <a:prstClr val="black">
                  <a:alpha val="40000"/>
                </a:prstClr>
              </a:outerShdw>
            </a:effectLst>
          </p:spPr>
          <p:txBody>
            <a:bodyPr spcFirstLastPara="1">
              <a:prstTxWarp prst="textArchUp">
                <a:avLst>
                  <a:gd name="adj" fmla="val 11339760"/>
                </a:avLst>
              </a:prstTxWarp>
              <a:spAutoFit/>
            </a:bodyPr>
            <a:lstStyle/>
            <a:p>
              <a:pPr algn="ctr">
                <a:defRPr/>
              </a:pPr>
              <a:r>
                <a:rPr lang="fr-FR" b="1" spc="450" dirty="0">
                  <a:ln w="10541" cmpd="sng">
                    <a:noFill/>
                    <a:prstDash val="solid"/>
                  </a:ln>
                  <a:solidFill>
                    <a:sysClr val="windowText" lastClr="000000"/>
                  </a:solidFill>
                </a:rPr>
                <a:t>Livraison</a:t>
              </a:r>
            </a:p>
          </p:txBody>
        </p:sp>
        <p:sp>
          <p:nvSpPr>
            <p:cNvPr id="66" name="Rectangle 40"/>
            <p:cNvSpPr/>
            <p:nvPr/>
          </p:nvSpPr>
          <p:spPr bwMode="auto">
            <a:xfrm>
              <a:off x="3500960" y="3753849"/>
              <a:ext cx="1954752" cy="1361232"/>
            </a:xfrm>
            <a:prstGeom prst="rect">
              <a:avLst/>
            </a:prstGeom>
            <a:noFill/>
            <a:ln>
              <a:noFill/>
            </a:ln>
            <a:effectLst>
              <a:outerShdw blurRad="50800" dist="38100" dir="2700000" algn="tl" rotWithShape="0">
                <a:prstClr val="black">
                  <a:alpha val="40000"/>
                </a:prstClr>
              </a:outerShdw>
            </a:effectLst>
          </p:spPr>
          <p:txBody>
            <a:bodyPr spcFirstLastPara="1">
              <a:prstTxWarp prst="textArchDown">
                <a:avLst/>
              </a:prstTxWarp>
              <a:spAutoFit/>
            </a:bodyPr>
            <a:lstStyle/>
            <a:p>
              <a:pPr algn="ctr">
                <a:defRPr/>
              </a:pPr>
              <a:r>
                <a:rPr lang="fr-FR" b="1" spc="450" dirty="0">
                  <a:ln w="10541" cmpd="sng">
                    <a:noFill/>
                    <a:prstDash val="solid"/>
                  </a:ln>
                  <a:solidFill>
                    <a:sysClr val="windowText" lastClr="000000"/>
                  </a:solidFill>
                </a:rPr>
                <a:t>Global</a:t>
              </a:r>
            </a:p>
          </p:txBody>
        </p:sp>
      </p:grpSp>
      <p:sp>
        <p:nvSpPr>
          <p:cNvPr id="3" name="Título 2"/>
          <p:cNvSpPr>
            <a:spLocks noGrp="1"/>
          </p:cNvSpPr>
          <p:nvPr>
            <p:ph type="title"/>
          </p:nvPr>
        </p:nvSpPr>
        <p:spPr>
          <a:xfrm>
            <a:off x="544515" y="-171870"/>
            <a:ext cx="8045374" cy="635039"/>
          </a:xfrm>
        </p:spPr>
        <p:txBody>
          <a:bodyPr/>
          <a:lstStyle/>
          <a:p>
            <a:r>
              <a:rPr lang="fr-FR" dirty="0"/>
              <a:t/>
            </a:r>
            <a:br>
              <a:rPr lang="fr-FR" dirty="0"/>
            </a:br>
            <a:r>
              <a:rPr lang="fr-FR" dirty="0" smtClean="0"/>
              <a:t>service </a:t>
            </a:r>
            <a:r>
              <a:rPr lang="fr-FR" dirty="0" err="1" smtClean="0"/>
              <a:t>delivery</a:t>
            </a:r>
            <a:r>
              <a:rPr lang="fr-FR" dirty="0" smtClean="0"/>
              <a:t> model</a:t>
            </a:r>
            <a:endParaRPr lang="fr-FR" dirty="0"/>
          </a:p>
        </p:txBody>
      </p:sp>
      <p:sp>
        <p:nvSpPr>
          <p:cNvPr id="6" name="Marcador de texto 5"/>
          <p:cNvSpPr>
            <a:spLocks noGrp="1"/>
          </p:cNvSpPr>
          <p:nvPr>
            <p:ph type="body" sz="quarter" idx="13"/>
          </p:nvPr>
        </p:nvSpPr>
        <p:spPr>
          <a:xfrm>
            <a:off x="544439" y="502592"/>
            <a:ext cx="8045450" cy="202406"/>
          </a:xfrm>
        </p:spPr>
        <p:txBody>
          <a:bodyPr/>
          <a:lstStyle/>
          <a:p>
            <a:r>
              <a:rPr lang="fr-FR" dirty="0"/>
              <a:t>Organisation de nos prestations sur 3 axes</a:t>
            </a:r>
          </a:p>
        </p:txBody>
      </p:sp>
      <p:sp>
        <p:nvSpPr>
          <p:cNvPr id="5" name="Marcador de número de diapositiva 4"/>
          <p:cNvSpPr>
            <a:spLocks noGrp="1"/>
          </p:cNvSpPr>
          <p:nvPr>
            <p:ph type="sldNum" sz="quarter" idx="15"/>
          </p:nvPr>
        </p:nvSpPr>
        <p:spPr/>
        <p:txBody>
          <a:bodyPr/>
          <a:lstStyle/>
          <a:p>
            <a:fld id="{AF43E6FD-AB27-4108-A2FC-346BB5F75E3F}" type="slidenum">
              <a:rPr lang="fr-FR" smtClean="0"/>
              <a:pPr/>
              <a:t>30</a:t>
            </a:fld>
            <a:endParaRPr lang="fr-FR" dirty="0"/>
          </a:p>
        </p:txBody>
      </p:sp>
      <p:sp>
        <p:nvSpPr>
          <p:cNvPr id="7" name="Espace réservé du pied de page 2"/>
          <p:cNvSpPr>
            <a:spLocks noGrp="1"/>
          </p:cNvSpPr>
          <p:nvPr>
            <p:ph type="ftr" sz="quarter" idx="4294967295"/>
          </p:nvPr>
        </p:nvSpPr>
        <p:spPr>
          <a:xfrm>
            <a:off x="609029" y="4876800"/>
            <a:ext cx="3408363" cy="122238"/>
          </a:xfrm>
        </p:spPr>
        <p:txBody>
          <a:bodyPr/>
          <a:lstStyle/>
          <a:p>
            <a:r>
              <a:rPr lang="fr-FR" dirty="0" smtClean="0"/>
              <a:t>Centre de Services Espagne</a:t>
            </a:r>
            <a:endParaRPr lang="en-GB" dirty="0"/>
          </a:p>
        </p:txBody>
      </p:sp>
      <p:grpSp>
        <p:nvGrpSpPr>
          <p:cNvPr id="2" name="Agrupar 1"/>
          <p:cNvGrpSpPr/>
          <p:nvPr/>
        </p:nvGrpSpPr>
        <p:grpSpPr>
          <a:xfrm>
            <a:off x="3364171" y="979112"/>
            <a:ext cx="2125931" cy="879401"/>
            <a:chOff x="2950956" y="1138597"/>
            <a:chExt cx="2917188" cy="1172534"/>
          </a:xfrm>
          <a:effectLst>
            <a:outerShdw blurRad="50800" dist="38100" dir="2700000" algn="tl" rotWithShape="0">
              <a:prstClr val="black">
                <a:alpha val="20000"/>
              </a:prstClr>
            </a:outerShdw>
          </a:effectLst>
        </p:grpSpPr>
        <p:sp>
          <p:nvSpPr>
            <p:cNvPr id="49" name="Rectangle 4"/>
            <p:cNvSpPr>
              <a:spLocks noChangeArrowheads="1"/>
            </p:cNvSpPr>
            <p:nvPr/>
          </p:nvSpPr>
          <p:spPr bwMode="auto">
            <a:xfrm>
              <a:off x="2950956" y="1343175"/>
              <a:ext cx="2917188" cy="967956"/>
            </a:xfrm>
            <a:prstGeom prst="rect">
              <a:avLst/>
            </a:prstGeom>
            <a:solidFill>
              <a:schemeClr val="bg1">
                <a:lumMod val="95000"/>
              </a:schemeClr>
            </a:solidFill>
            <a:ln w="9525">
              <a:noFill/>
              <a:miter lim="800000"/>
              <a:headEnd/>
              <a:tailEnd/>
            </a:ln>
          </p:spPr>
          <p:txBody>
            <a:bodyPr rot="0" vert="horz" wrap="square" lIns="68580" tIns="34290" rIns="68580" bIns="34290" anchor="ctr" anchorCtr="0">
              <a:noAutofit/>
            </a:bodyPr>
            <a:lstStyle/>
            <a:p>
              <a:pPr marL="101204" lvl="1" indent="-101204">
                <a:spcBef>
                  <a:spcPts val="225"/>
                </a:spcBef>
                <a:buClr>
                  <a:srgbClr val="E51519"/>
                </a:buClr>
                <a:buSzPts val="900"/>
                <a:buFont typeface="Arial" charset="0"/>
                <a:buChar char="•"/>
                <a:tabLst>
                  <a:tab pos="171450" algn="l"/>
                </a:tabLst>
              </a:pPr>
              <a:r>
                <a:rPr lang="fr-FR" sz="900" dirty="0">
                  <a:solidFill>
                    <a:schemeClr val="tx2"/>
                  </a:solidFill>
                  <a:cs typeface="+mn-ea"/>
                </a:rPr>
                <a:t>Quelles activités “ sont en  </a:t>
              </a:r>
              <a:r>
                <a:rPr lang="fr-FR" sz="900" b="1" dirty="0">
                  <a:solidFill>
                    <a:schemeClr val="accent1"/>
                  </a:solidFill>
                  <a:cs typeface="+mn-ea"/>
                </a:rPr>
                <a:t>proximité</a:t>
              </a:r>
              <a:r>
                <a:rPr lang="fr-FR" sz="900" dirty="0">
                  <a:solidFill>
                    <a:schemeClr val="tx2"/>
                  </a:solidFill>
                  <a:cs typeface="+mn-ea"/>
                </a:rPr>
                <a:t>“ ? </a:t>
              </a:r>
            </a:p>
            <a:p>
              <a:pPr marL="101204" lvl="1" indent="-101204">
                <a:spcBef>
                  <a:spcPts val="225"/>
                </a:spcBef>
                <a:buClr>
                  <a:srgbClr val="E51519"/>
                </a:buClr>
                <a:buSzPts val="900"/>
                <a:buFont typeface="Arial" charset="0"/>
                <a:buChar char="•"/>
                <a:tabLst>
                  <a:tab pos="171450" algn="l"/>
                </a:tabLst>
              </a:pPr>
              <a:r>
                <a:rPr lang="fr-FR" sz="900" dirty="0">
                  <a:solidFill>
                    <a:schemeClr val="tx2"/>
                  </a:solidFill>
                  <a:cs typeface="+mn-ea"/>
                </a:rPr>
                <a:t>Quelles activités “ sont dans le </a:t>
              </a:r>
              <a:r>
                <a:rPr lang="fr-FR" sz="900" b="1" dirty="0">
                  <a:solidFill>
                    <a:schemeClr val="accent1"/>
                  </a:solidFill>
                  <a:cs typeface="+mn-ea"/>
                </a:rPr>
                <a:t>CS</a:t>
              </a:r>
              <a:r>
                <a:rPr lang="fr-FR" sz="900" dirty="0">
                  <a:solidFill>
                    <a:schemeClr val="tx2"/>
                  </a:solidFill>
                  <a:cs typeface="+mn-ea"/>
                </a:rPr>
                <a:t> ” ?</a:t>
              </a:r>
            </a:p>
            <a:p>
              <a:pPr marL="101204" lvl="1" indent="-101204">
                <a:spcBef>
                  <a:spcPts val="225"/>
                </a:spcBef>
                <a:buClr>
                  <a:srgbClr val="E51519"/>
                </a:buClr>
                <a:buSzPts val="900"/>
                <a:buFont typeface="Arial" charset="0"/>
                <a:buChar char="•"/>
                <a:tabLst>
                  <a:tab pos="171450" algn="l"/>
                </a:tabLst>
              </a:pPr>
              <a:r>
                <a:rPr lang="fr-FR" sz="900" dirty="0">
                  <a:solidFill>
                    <a:schemeClr val="tx2"/>
                  </a:solidFill>
                  <a:cs typeface="+mn-ea"/>
                </a:rPr>
                <a:t>Quelle stratégie de </a:t>
              </a:r>
              <a:r>
                <a:rPr lang="fr-FR" sz="900" b="1" dirty="0">
                  <a:solidFill>
                    <a:schemeClr val="accent1"/>
                  </a:solidFill>
                  <a:cs typeface="+mn-ea"/>
                </a:rPr>
                <a:t>transition</a:t>
              </a:r>
              <a:r>
                <a:rPr lang="fr-FR" sz="900" dirty="0">
                  <a:solidFill>
                    <a:schemeClr val="tx2"/>
                  </a:solidFill>
                  <a:cs typeface="+mn-ea"/>
                </a:rPr>
                <a:t> ?</a:t>
              </a:r>
            </a:p>
          </p:txBody>
        </p:sp>
        <p:sp>
          <p:nvSpPr>
            <p:cNvPr id="50" name="Forme automatique 3"/>
            <p:cNvSpPr>
              <a:spLocks noChangeArrowheads="1"/>
            </p:cNvSpPr>
            <p:nvPr/>
          </p:nvSpPr>
          <p:spPr bwMode="auto">
            <a:xfrm>
              <a:off x="2950956" y="1138597"/>
              <a:ext cx="2917188" cy="323850"/>
            </a:xfrm>
            <a:prstGeom prst="rect">
              <a:avLst/>
            </a:prstGeom>
            <a:solidFill>
              <a:schemeClr val="accent1"/>
            </a:solidFill>
            <a:ln w="9525">
              <a:noFill/>
              <a:miter lim="800000"/>
              <a:headEnd/>
              <a:tailEnd/>
            </a:ln>
          </p:spPr>
          <p:txBody>
            <a:bodyPr rot="0" vert="horz" wrap="square" lIns="68580" tIns="34290" rIns="68580" bIns="34290" anchor="ctr" anchorCtr="0">
              <a:noAutofit/>
            </a:bodyPr>
            <a:lstStyle/>
            <a:p>
              <a:r>
                <a:rPr lang="fr-FR" sz="1050" dirty="0">
                  <a:solidFill>
                    <a:schemeClr val="bg1"/>
                  </a:solidFill>
                </a:rPr>
                <a:t>Quel sont les  interactions clients?</a:t>
              </a:r>
            </a:p>
          </p:txBody>
        </p:sp>
      </p:grpSp>
      <p:grpSp>
        <p:nvGrpSpPr>
          <p:cNvPr id="67" name="Agrupar 66"/>
          <p:cNvGrpSpPr/>
          <p:nvPr/>
        </p:nvGrpSpPr>
        <p:grpSpPr>
          <a:xfrm>
            <a:off x="1655676" y="3381840"/>
            <a:ext cx="1982013" cy="894860"/>
            <a:chOff x="348004" y="4509120"/>
            <a:chExt cx="2978248" cy="1193146"/>
          </a:xfrm>
          <a:effectLst>
            <a:outerShdw blurRad="50800" dist="38100" dir="2700000" algn="tl" rotWithShape="0">
              <a:prstClr val="black">
                <a:alpha val="19000"/>
              </a:prstClr>
            </a:outerShdw>
          </a:effectLst>
        </p:grpSpPr>
        <p:sp>
          <p:nvSpPr>
            <p:cNvPr id="52" name="Rectangle 4"/>
            <p:cNvSpPr>
              <a:spLocks noChangeArrowheads="1"/>
            </p:cNvSpPr>
            <p:nvPr/>
          </p:nvSpPr>
          <p:spPr bwMode="auto">
            <a:xfrm>
              <a:off x="348004" y="4738258"/>
              <a:ext cx="2978248" cy="964008"/>
            </a:xfrm>
            <a:prstGeom prst="rect">
              <a:avLst/>
            </a:prstGeom>
            <a:solidFill>
              <a:schemeClr val="bg1">
                <a:lumMod val="95000"/>
              </a:schemeClr>
            </a:solidFill>
            <a:ln w="9525">
              <a:noFill/>
              <a:miter lim="800000"/>
              <a:headEnd/>
              <a:tailEnd/>
            </a:ln>
          </p:spPr>
          <p:txBody>
            <a:bodyPr rot="0" vert="horz" wrap="square" lIns="68580" tIns="34290" rIns="68580" bIns="34290" anchor="ctr" anchorCtr="0">
              <a:noAutofit/>
            </a:bodyPr>
            <a:lstStyle/>
            <a:p>
              <a:pPr marL="0" lvl="1">
                <a:spcBef>
                  <a:spcPts val="225"/>
                </a:spcBef>
                <a:buClr>
                  <a:srgbClr val="E51519"/>
                </a:buClr>
                <a:buSzPts val="900"/>
                <a:tabLst>
                  <a:tab pos="171450" algn="l"/>
                </a:tabLst>
              </a:pPr>
              <a:endParaRPr lang="fr-FR" sz="900" b="1" dirty="0">
                <a:solidFill>
                  <a:schemeClr val="accent1"/>
                </a:solidFill>
                <a:cs typeface="+mn-ea"/>
              </a:endParaRPr>
            </a:p>
            <a:p>
              <a:pPr marL="101204" lvl="1" indent="-101204">
                <a:spcBef>
                  <a:spcPts val="225"/>
                </a:spcBef>
                <a:buClr>
                  <a:srgbClr val="E51519"/>
                </a:buClr>
                <a:buSzPts val="900"/>
                <a:buFont typeface="Arial" charset="0"/>
                <a:buChar char="•"/>
                <a:tabLst>
                  <a:tab pos="171450" algn="l"/>
                </a:tabLst>
              </a:pPr>
              <a:r>
                <a:rPr lang="fr-FR" sz="900" dirty="0"/>
                <a:t>Parmi les possibilités offertes par le </a:t>
              </a:r>
              <a:r>
                <a:rPr lang="fr-FR" sz="900" b="1" dirty="0">
                  <a:solidFill>
                    <a:schemeClr val="accent1"/>
                  </a:solidFill>
                  <a:cs typeface="+mn-ea"/>
                </a:rPr>
                <a:t>réseau </a:t>
              </a:r>
              <a:r>
                <a:rPr lang="fr-FR" sz="900" dirty="0"/>
                <a:t>de </a:t>
              </a:r>
              <a:r>
                <a:rPr lang="fr-FR" sz="900" b="1" dirty="0">
                  <a:solidFill>
                    <a:schemeClr val="accent1"/>
                  </a:solidFill>
                  <a:cs typeface="+mn-ea"/>
                </a:rPr>
                <a:t>centres</a:t>
              </a:r>
              <a:r>
                <a:rPr lang="fr-FR" sz="900" dirty="0"/>
                <a:t> de services de Sopra </a:t>
              </a:r>
              <a:r>
                <a:rPr lang="fr-FR" sz="900" dirty="0" err="1"/>
                <a:t>Steria</a:t>
              </a:r>
              <a:r>
                <a:rPr lang="fr-FR" sz="900" dirty="0"/>
                <a:t> Group</a:t>
              </a:r>
            </a:p>
            <a:p>
              <a:pPr marL="101204" lvl="1" indent="-101204">
                <a:spcBef>
                  <a:spcPts val="225"/>
                </a:spcBef>
                <a:buClr>
                  <a:srgbClr val="E51519"/>
                </a:buClr>
                <a:buSzPts val="900"/>
                <a:buFont typeface="Arial" charset="0"/>
                <a:buChar char="•"/>
                <a:tabLst>
                  <a:tab pos="171450" algn="l"/>
                </a:tabLst>
              </a:pPr>
              <a:endParaRPr lang="fr-FR" sz="900" b="1" dirty="0">
                <a:solidFill>
                  <a:schemeClr val="accent1"/>
                </a:solidFill>
                <a:cs typeface="+mn-ea"/>
              </a:endParaRPr>
            </a:p>
          </p:txBody>
        </p:sp>
        <p:sp>
          <p:nvSpPr>
            <p:cNvPr id="53" name="Forme automatique 3"/>
            <p:cNvSpPr>
              <a:spLocks noChangeArrowheads="1"/>
            </p:cNvSpPr>
            <p:nvPr/>
          </p:nvSpPr>
          <p:spPr bwMode="auto">
            <a:xfrm>
              <a:off x="348004" y="4509120"/>
              <a:ext cx="2978248" cy="323850"/>
            </a:xfrm>
            <a:prstGeom prst="rect">
              <a:avLst/>
            </a:prstGeom>
            <a:solidFill>
              <a:schemeClr val="accent1"/>
            </a:solidFill>
            <a:ln w="9525">
              <a:noFill/>
              <a:miter lim="800000"/>
              <a:headEnd/>
              <a:tailEnd/>
            </a:ln>
          </p:spPr>
          <p:txBody>
            <a:bodyPr rot="0" vert="horz" wrap="square" lIns="68580" tIns="34290" rIns="68580" bIns="34290" anchor="ctr" anchorCtr="0">
              <a:noAutofit/>
            </a:bodyPr>
            <a:lstStyle/>
            <a:p>
              <a:r>
                <a:rPr lang="fr-FR" sz="1050" dirty="0">
                  <a:solidFill>
                    <a:schemeClr val="bg1"/>
                  </a:solidFill>
                </a:rPr>
                <a:t>Quelle(s)  localisation(s) ?</a:t>
              </a:r>
            </a:p>
          </p:txBody>
        </p:sp>
      </p:grpSp>
      <p:grpSp>
        <p:nvGrpSpPr>
          <p:cNvPr id="4" name="Agrupar 3"/>
          <p:cNvGrpSpPr/>
          <p:nvPr/>
        </p:nvGrpSpPr>
        <p:grpSpPr>
          <a:xfrm>
            <a:off x="5367829" y="3370491"/>
            <a:ext cx="2282513" cy="1091470"/>
            <a:chOff x="5408816" y="4484262"/>
            <a:chExt cx="3281363" cy="1242187"/>
          </a:xfrm>
          <a:effectLst>
            <a:outerShdw blurRad="50800" dist="38100" dir="2700000" algn="tl" rotWithShape="0">
              <a:prstClr val="black">
                <a:alpha val="19000"/>
              </a:prstClr>
            </a:outerShdw>
          </a:effectLst>
        </p:grpSpPr>
        <p:sp>
          <p:nvSpPr>
            <p:cNvPr id="55" name="Rectangle 4"/>
            <p:cNvSpPr>
              <a:spLocks noChangeArrowheads="1"/>
            </p:cNvSpPr>
            <p:nvPr/>
          </p:nvSpPr>
          <p:spPr bwMode="auto">
            <a:xfrm>
              <a:off x="5408816" y="4738759"/>
              <a:ext cx="3279775" cy="987690"/>
            </a:xfrm>
            <a:prstGeom prst="rect">
              <a:avLst/>
            </a:prstGeom>
            <a:solidFill>
              <a:schemeClr val="bg1">
                <a:lumMod val="95000"/>
              </a:schemeClr>
            </a:solidFill>
            <a:ln w="9525">
              <a:noFill/>
              <a:miter lim="800000"/>
              <a:headEnd/>
              <a:tailEnd/>
            </a:ln>
          </p:spPr>
          <p:txBody>
            <a:bodyPr rot="0" vert="horz" wrap="square" lIns="68580" tIns="34290" rIns="68580" bIns="34290" anchor="ctr" anchorCtr="0">
              <a:noAutofit/>
            </a:bodyPr>
            <a:lstStyle/>
            <a:p>
              <a:pPr marL="101204" lvl="1" indent="-101204">
                <a:spcBef>
                  <a:spcPts val="225"/>
                </a:spcBef>
                <a:buClr>
                  <a:srgbClr val="E51519"/>
                </a:buClr>
                <a:buSzPts val="900"/>
                <a:buFont typeface="Arial" charset="0"/>
                <a:buChar char="•"/>
                <a:tabLst>
                  <a:tab pos="171450" algn="l"/>
                </a:tabLst>
              </a:pPr>
              <a:r>
                <a:rPr lang="fr-FR" sz="900" dirty="0">
                  <a:solidFill>
                    <a:schemeClr val="tx2"/>
                  </a:solidFill>
                  <a:cs typeface="+mn-ea"/>
                </a:rPr>
                <a:t>Affectation des  </a:t>
              </a:r>
              <a:r>
                <a:rPr lang="fr-FR" sz="900" b="1" dirty="0">
                  <a:solidFill>
                    <a:schemeClr val="accent1"/>
                  </a:solidFill>
                  <a:cs typeface="+mn-ea"/>
                </a:rPr>
                <a:t>tâches</a:t>
              </a:r>
              <a:r>
                <a:rPr lang="fr-FR" sz="900" dirty="0">
                  <a:solidFill>
                    <a:schemeClr val="tx2"/>
                  </a:solidFill>
                  <a:cs typeface="+mn-ea"/>
                </a:rPr>
                <a:t>?</a:t>
              </a:r>
            </a:p>
            <a:p>
              <a:pPr marL="101204" lvl="1" indent="-101204">
                <a:spcBef>
                  <a:spcPts val="225"/>
                </a:spcBef>
                <a:buClr>
                  <a:srgbClr val="E51519"/>
                </a:buClr>
                <a:buSzPts val="900"/>
                <a:buFont typeface="Arial" charset="0"/>
                <a:buChar char="•"/>
                <a:tabLst>
                  <a:tab pos="171450" algn="l"/>
                </a:tabLst>
              </a:pPr>
              <a:r>
                <a:rPr lang="fr-FR" sz="900" dirty="0">
                  <a:solidFill>
                    <a:schemeClr val="tx2"/>
                  </a:solidFill>
                  <a:cs typeface="+mn-ea"/>
                </a:rPr>
                <a:t>Distribution  des  "</a:t>
              </a:r>
              <a:r>
                <a:rPr lang="fr-FR" sz="900" b="1" dirty="0" err="1">
                  <a:solidFill>
                    <a:schemeClr val="accent1"/>
                  </a:solidFill>
                  <a:cs typeface="+mn-ea"/>
                </a:rPr>
                <a:t>work</a:t>
              </a:r>
              <a:r>
                <a:rPr lang="fr-FR" sz="900" b="1" dirty="0">
                  <a:solidFill>
                    <a:schemeClr val="accent1"/>
                  </a:solidFill>
                  <a:cs typeface="+mn-ea"/>
                </a:rPr>
                <a:t> packages</a:t>
              </a:r>
              <a:r>
                <a:rPr lang="fr-FR" sz="900" dirty="0">
                  <a:solidFill>
                    <a:schemeClr val="tx2"/>
                  </a:solidFill>
                  <a:cs typeface="+mn-ea"/>
                </a:rPr>
                <a:t>"?</a:t>
              </a:r>
            </a:p>
            <a:p>
              <a:pPr marL="101204" lvl="1" indent="-101204">
                <a:spcBef>
                  <a:spcPts val="225"/>
                </a:spcBef>
                <a:buClr>
                  <a:srgbClr val="E51519"/>
                </a:buClr>
                <a:buSzPts val="900"/>
                <a:buFont typeface="Arial" charset="0"/>
                <a:buChar char="•"/>
                <a:tabLst>
                  <a:tab pos="171450" algn="l"/>
                </a:tabLst>
              </a:pPr>
              <a:r>
                <a:rPr lang="fr-FR" sz="900" dirty="0">
                  <a:solidFill>
                    <a:schemeClr val="tx2"/>
                  </a:solidFill>
                  <a:cs typeface="+mn-ea"/>
                </a:rPr>
                <a:t>Délégation de </a:t>
              </a:r>
              <a:r>
                <a:rPr lang="fr-FR" sz="900" b="1" dirty="0">
                  <a:solidFill>
                    <a:schemeClr val="accent1"/>
                  </a:solidFill>
                  <a:cs typeface="+mn-ea"/>
                </a:rPr>
                <a:t>périmètre</a:t>
              </a:r>
              <a:r>
                <a:rPr lang="fr-FR" sz="900" dirty="0">
                  <a:solidFill>
                    <a:schemeClr val="tx2"/>
                  </a:solidFill>
                  <a:cs typeface="+mn-ea"/>
                </a:rPr>
                <a:t>?</a:t>
              </a:r>
            </a:p>
            <a:p>
              <a:pPr marL="101204" lvl="1" indent="-101204">
                <a:spcBef>
                  <a:spcPts val="225"/>
                </a:spcBef>
                <a:buClr>
                  <a:srgbClr val="E51519"/>
                </a:buClr>
                <a:buSzPts val="900"/>
                <a:buFont typeface="Arial" charset="0"/>
                <a:buChar char="•"/>
                <a:tabLst>
                  <a:tab pos="171450" algn="l"/>
                </a:tabLst>
              </a:pPr>
              <a:r>
                <a:rPr lang="fr-FR" sz="900" dirty="0">
                  <a:solidFill>
                    <a:schemeClr val="tx2"/>
                  </a:solidFill>
                  <a:cs typeface="+mn-ea"/>
                </a:rPr>
                <a:t>Mode </a:t>
              </a:r>
              <a:r>
                <a:rPr lang="fr-FR" sz="900" b="1" dirty="0">
                  <a:solidFill>
                    <a:schemeClr val="accent1"/>
                  </a:solidFill>
                  <a:cs typeface="+mn-ea"/>
                </a:rPr>
                <a:t>Agile</a:t>
              </a:r>
              <a:r>
                <a:rPr lang="fr-FR" sz="900" dirty="0">
                  <a:solidFill>
                    <a:schemeClr val="tx2"/>
                  </a:solidFill>
                  <a:cs typeface="+mn-ea"/>
                </a:rPr>
                <a:t> </a:t>
              </a:r>
              <a:r>
                <a:rPr lang="fr-FR" sz="900" dirty="0" smtClean="0">
                  <a:solidFill>
                    <a:schemeClr val="tx2"/>
                  </a:solidFill>
                  <a:cs typeface="+mn-ea"/>
                </a:rPr>
                <a:t>distribué?</a:t>
              </a:r>
              <a:endParaRPr lang="fr-FR" sz="900" dirty="0">
                <a:solidFill>
                  <a:schemeClr val="tx2"/>
                </a:solidFill>
                <a:cs typeface="+mn-ea"/>
              </a:endParaRPr>
            </a:p>
          </p:txBody>
        </p:sp>
        <p:sp>
          <p:nvSpPr>
            <p:cNvPr id="56" name="Forme automatique 3"/>
            <p:cNvSpPr>
              <a:spLocks noChangeArrowheads="1"/>
            </p:cNvSpPr>
            <p:nvPr/>
          </p:nvSpPr>
          <p:spPr bwMode="auto">
            <a:xfrm>
              <a:off x="5410404" y="4484262"/>
              <a:ext cx="3279775" cy="323850"/>
            </a:xfrm>
            <a:prstGeom prst="rect">
              <a:avLst/>
            </a:prstGeom>
            <a:solidFill>
              <a:schemeClr val="accent1"/>
            </a:solidFill>
            <a:ln w="9525">
              <a:noFill/>
              <a:miter lim="800000"/>
              <a:headEnd/>
              <a:tailEnd/>
            </a:ln>
          </p:spPr>
          <p:txBody>
            <a:bodyPr rot="0" vert="horz" wrap="square" lIns="68580" tIns="34290" rIns="68580" bIns="34290" anchor="ctr" anchorCtr="0">
              <a:noAutofit/>
            </a:bodyPr>
            <a:lstStyle/>
            <a:p>
              <a:r>
                <a:rPr lang="fr-FR" sz="1050" dirty="0">
                  <a:solidFill>
                    <a:schemeClr val="bg1"/>
                  </a:solidFill>
                </a:rPr>
                <a:t>Quelle organisation pour les services ?</a:t>
              </a:r>
            </a:p>
          </p:txBody>
        </p:sp>
      </p:grpSp>
      <p:pic>
        <p:nvPicPr>
          <p:cNvPr id="28" name="27 Imagen"/>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89889" y="245998"/>
            <a:ext cx="459000" cy="459000"/>
          </a:xfrm>
          <a:prstGeom prst="rect">
            <a:avLst/>
          </a:prstGeom>
        </p:spPr>
      </p:pic>
    </p:spTree>
    <p:extLst>
      <p:ext uri="{BB962C8B-B14F-4D97-AF65-F5344CB8AC3E}">
        <p14:creationId xmlns:p14="http://schemas.microsoft.com/office/powerpoint/2010/main" val="2365397944"/>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fr-FR" dirty="0" smtClean="0"/>
              <a:t>SERVICE DELIVERY MODEL</a:t>
            </a:r>
            <a:endParaRPr lang="fr-FR" dirty="0"/>
          </a:p>
        </p:txBody>
      </p:sp>
      <p:sp>
        <p:nvSpPr>
          <p:cNvPr id="5" name="Marcador de número de diapositiva 4"/>
          <p:cNvSpPr>
            <a:spLocks noGrp="1"/>
          </p:cNvSpPr>
          <p:nvPr>
            <p:ph type="sldNum" sz="quarter" idx="4294967295"/>
          </p:nvPr>
        </p:nvSpPr>
        <p:spPr/>
        <p:txBody>
          <a:bodyPr/>
          <a:lstStyle/>
          <a:p>
            <a:fld id="{AF43E6FD-AB27-4108-A2FC-346BB5F75E3F}" type="slidenum">
              <a:rPr lang="fr-FR" smtClean="0"/>
              <a:pPr/>
              <a:t>31</a:t>
            </a:fld>
            <a:endParaRPr lang="fr-FR" dirty="0"/>
          </a:p>
        </p:txBody>
      </p:sp>
      <p:sp>
        <p:nvSpPr>
          <p:cNvPr id="6" name="Marcador de texto 5"/>
          <p:cNvSpPr>
            <a:spLocks noGrp="1"/>
          </p:cNvSpPr>
          <p:nvPr>
            <p:ph type="body" sz="quarter" idx="13"/>
          </p:nvPr>
        </p:nvSpPr>
        <p:spPr/>
        <p:txBody>
          <a:bodyPr/>
          <a:lstStyle/>
          <a:p>
            <a:r>
              <a:rPr lang="fr-FR" dirty="0"/>
              <a:t>Organisation de la relation client</a:t>
            </a:r>
          </a:p>
        </p:txBody>
      </p:sp>
      <p:sp>
        <p:nvSpPr>
          <p:cNvPr id="7" name="Espace réservé du pied de page 2"/>
          <p:cNvSpPr>
            <a:spLocks noGrp="1"/>
          </p:cNvSpPr>
          <p:nvPr>
            <p:ph type="ftr" sz="quarter" idx="4294967295"/>
          </p:nvPr>
        </p:nvSpPr>
        <p:spPr>
          <a:xfrm>
            <a:off x="544439" y="4877424"/>
            <a:ext cx="3408443" cy="121614"/>
          </a:xfrm>
        </p:spPr>
        <p:txBody>
          <a:bodyPr/>
          <a:lstStyle/>
          <a:p>
            <a:r>
              <a:rPr lang="fr-FR" dirty="0" smtClean="0"/>
              <a:t>Centre de Services Espagne</a:t>
            </a:r>
            <a:endParaRPr lang="en-GB" dirty="0"/>
          </a:p>
        </p:txBody>
      </p:sp>
      <p:grpSp>
        <p:nvGrpSpPr>
          <p:cNvPr id="2" name="Agrupar 1"/>
          <p:cNvGrpSpPr/>
          <p:nvPr/>
        </p:nvGrpSpPr>
        <p:grpSpPr>
          <a:xfrm>
            <a:off x="1541599" y="960632"/>
            <a:ext cx="3246425" cy="2276106"/>
            <a:chOff x="2948433" y="1151547"/>
            <a:chExt cx="2919711" cy="1742647"/>
          </a:xfrm>
          <a:effectLst>
            <a:outerShdw blurRad="50800" dist="38100" dir="2700000" algn="tl" rotWithShape="0">
              <a:prstClr val="black">
                <a:alpha val="19000"/>
              </a:prstClr>
            </a:outerShdw>
          </a:effectLst>
        </p:grpSpPr>
        <p:sp>
          <p:nvSpPr>
            <p:cNvPr id="49" name="Rectangle 4"/>
            <p:cNvSpPr>
              <a:spLocks noChangeArrowheads="1"/>
            </p:cNvSpPr>
            <p:nvPr/>
          </p:nvSpPr>
          <p:spPr bwMode="auto">
            <a:xfrm>
              <a:off x="2948433" y="1434049"/>
              <a:ext cx="2917188" cy="1460145"/>
            </a:xfrm>
            <a:prstGeom prst="roundRect">
              <a:avLst>
                <a:gd name="adj" fmla="val 3824"/>
              </a:avLst>
            </a:prstGeom>
            <a:solidFill>
              <a:schemeClr val="bg1">
                <a:lumMod val="95000"/>
              </a:schemeClr>
            </a:solidFill>
            <a:ln w="9525">
              <a:noFill/>
              <a:miter lim="800000"/>
              <a:headEnd/>
              <a:tailEnd/>
            </a:ln>
            <a:scene3d>
              <a:camera prst="orthographicFront"/>
              <a:lightRig rig="threePt" dir="t"/>
            </a:scene3d>
            <a:sp3d>
              <a:bevelT prst="angle"/>
            </a:sp3d>
          </p:spPr>
          <p:txBody>
            <a:bodyPr rot="0" vert="horz" wrap="square" lIns="68580" tIns="108000" rIns="68580" bIns="34290" anchor="t" anchorCtr="0">
              <a:noAutofit/>
            </a:bodyPr>
            <a:lstStyle/>
            <a:p>
              <a:pPr marL="101204" lvl="1" indent="-101204">
                <a:spcBef>
                  <a:spcPts val="225"/>
                </a:spcBef>
                <a:buClr>
                  <a:srgbClr val="E51519"/>
                </a:buClr>
                <a:buSzPts val="900"/>
                <a:buFont typeface="Arial" charset="0"/>
                <a:buChar char="•"/>
                <a:tabLst>
                  <a:tab pos="171450" algn="l"/>
                </a:tabLst>
              </a:pPr>
              <a:r>
                <a:rPr lang="fr-FR" sz="1050" dirty="0">
                  <a:solidFill>
                    <a:schemeClr val="tx2"/>
                  </a:solidFill>
                  <a:cs typeface="+mn-ea"/>
                </a:rPr>
                <a:t>Nous analysons chaque situation en détail avant de définir  l´organisation cible :</a:t>
              </a:r>
            </a:p>
            <a:p>
              <a:pPr marL="346472" lvl="2" indent="-103585">
                <a:spcBef>
                  <a:spcPts val="225"/>
                </a:spcBef>
                <a:buClr>
                  <a:schemeClr val="accent5"/>
                </a:buClr>
                <a:buSzPts val="900"/>
                <a:buFont typeface="Arial" charset="0"/>
                <a:buChar char="•"/>
                <a:tabLst>
                  <a:tab pos="171450" algn="l"/>
                </a:tabLst>
              </a:pPr>
              <a:r>
                <a:rPr lang="fr-FR" sz="1050" dirty="0">
                  <a:solidFill>
                    <a:schemeClr val="tx2"/>
                  </a:solidFill>
                  <a:cs typeface="+mn-ea"/>
                </a:rPr>
                <a:t>Caractéristiques des </a:t>
              </a:r>
              <a:r>
                <a:rPr lang="fr-FR" sz="1050" dirty="0">
                  <a:solidFill>
                    <a:srgbClr val="FF0000"/>
                  </a:solidFill>
                  <a:cs typeface="+mn-ea"/>
                </a:rPr>
                <a:t>applications </a:t>
              </a:r>
              <a:r>
                <a:rPr lang="fr-FR" sz="1050" dirty="0">
                  <a:cs typeface="+mn-ea"/>
                </a:rPr>
                <a:t>en fonction de :</a:t>
              </a:r>
            </a:p>
            <a:p>
              <a:pPr marL="582215" lvl="2" indent="-214313">
                <a:spcBef>
                  <a:spcPts val="225"/>
                </a:spcBef>
                <a:buClr>
                  <a:srgbClr val="E51519"/>
                </a:buClr>
                <a:buSzPts val="900"/>
                <a:buFont typeface="Courier New" panose="02070309020205020404" pitchFamily="49" charset="0"/>
                <a:buChar char="o"/>
                <a:tabLst>
                  <a:tab pos="171450" algn="l"/>
                </a:tabLst>
              </a:pPr>
              <a:r>
                <a:rPr lang="fr-FR" sz="1050" dirty="0">
                  <a:solidFill>
                    <a:srgbClr val="FF0000"/>
                  </a:solidFill>
                  <a:cs typeface="+mn-ea"/>
                </a:rPr>
                <a:t>L´organisation</a:t>
              </a:r>
              <a:r>
                <a:rPr lang="fr-FR" sz="1050" dirty="0">
                  <a:solidFill>
                    <a:schemeClr val="tx2"/>
                  </a:solidFill>
                  <a:cs typeface="+mn-ea"/>
                </a:rPr>
                <a:t> et le niveau des </a:t>
              </a:r>
              <a:r>
                <a:rPr lang="fr-FR" sz="1050" dirty="0">
                  <a:solidFill>
                    <a:srgbClr val="FF0000"/>
                  </a:solidFill>
                  <a:cs typeface="+mn-ea"/>
                </a:rPr>
                <a:t>exigences</a:t>
              </a:r>
              <a:r>
                <a:rPr lang="fr-FR" sz="1050" dirty="0">
                  <a:solidFill>
                    <a:schemeClr val="tx2"/>
                  </a:solidFill>
                  <a:cs typeface="+mn-ea"/>
                </a:rPr>
                <a:t> du client</a:t>
              </a:r>
            </a:p>
            <a:p>
              <a:pPr marL="582215" lvl="2" indent="-214313">
                <a:spcBef>
                  <a:spcPts val="225"/>
                </a:spcBef>
                <a:buClr>
                  <a:srgbClr val="E51519"/>
                </a:buClr>
                <a:buSzPts val="900"/>
                <a:buFont typeface="Courier New" panose="02070309020205020404" pitchFamily="49" charset="0"/>
                <a:buChar char="o"/>
                <a:tabLst>
                  <a:tab pos="171450" algn="l"/>
                </a:tabLst>
              </a:pPr>
              <a:r>
                <a:rPr lang="fr-FR" sz="1050" dirty="0">
                  <a:solidFill>
                    <a:schemeClr val="tx2"/>
                  </a:solidFill>
                  <a:cs typeface="+mn-ea"/>
                </a:rPr>
                <a:t>La nature des activités</a:t>
              </a:r>
            </a:p>
            <a:p>
              <a:pPr marL="582215" lvl="2" indent="-214313">
                <a:spcBef>
                  <a:spcPts val="225"/>
                </a:spcBef>
                <a:buClr>
                  <a:srgbClr val="E51519"/>
                </a:buClr>
                <a:buSzPts val="900"/>
                <a:buFont typeface="Courier New" panose="02070309020205020404" pitchFamily="49" charset="0"/>
                <a:buChar char="o"/>
                <a:tabLst>
                  <a:tab pos="171450" algn="l"/>
                </a:tabLst>
              </a:pPr>
              <a:r>
                <a:rPr lang="fr-FR" sz="1050" dirty="0">
                  <a:solidFill>
                    <a:schemeClr val="tx2"/>
                  </a:solidFill>
                  <a:cs typeface="+mn-ea"/>
                </a:rPr>
                <a:t>La charge de travail prévue</a:t>
              </a:r>
            </a:p>
            <a:p>
              <a:pPr marL="0" lvl="1">
                <a:spcBef>
                  <a:spcPts val="225"/>
                </a:spcBef>
                <a:buClr>
                  <a:srgbClr val="E51519"/>
                </a:buClr>
                <a:buSzPts val="900"/>
                <a:tabLst>
                  <a:tab pos="171450" algn="l"/>
                </a:tabLst>
              </a:pPr>
              <a:endParaRPr lang="fr-FR" sz="1050" dirty="0">
                <a:solidFill>
                  <a:schemeClr val="tx2"/>
                </a:solidFill>
                <a:cs typeface="+mn-ea"/>
              </a:endParaRPr>
            </a:p>
          </p:txBody>
        </p:sp>
        <p:sp>
          <p:nvSpPr>
            <p:cNvPr id="50" name="Forme automatique 3"/>
            <p:cNvSpPr>
              <a:spLocks noChangeArrowheads="1"/>
            </p:cNvSpPr>
            <p:nvPr/>
          </p:nvSpPr>
          <p:spPr bwMode="auto">
            <a:xfrm>
              <a:off x="2950956" y="1151547"/>
              <a:ext cx="2917188" cy="323850"/>
            </a:xfrm>
            <a:prstGeom prst="roundRect">
              <a:avLst>
                <a:gd name="adj" fmla="val 0"/>
              </a:avLst>
            </a:prstGeom>
            <a:solidFill>
              <a:schemeClr val="accent1"/>
            </a:solidFill>
            <a:ln w="9525">
              <a:noFill/>
              <a:miter lim="800000"/>
              <a:headEnd/>
              <a:tailEnd/>
            </a:ln>
            <a:scene3d>
              <a:camera prst="orthographicFront"/>
              <a:lightRig rig="threePt" dir="t"/>
            </a:scene3d>
            <a:sp3d>
              <a:bevelT prst="angle"/>
            </a:sp3d>
          </p:spPr>
          <p:txBody>
            <a:bodyPr rot="0" vert="horz" wrap="square" lIns="68580" tIns="34290" rIns="68580" bIns="34290" anchor="ctr" anchorCtr="0">
              <a:noAutofit/>
            </a:bodyPr>
            <a:lstStyle/>
            <a:p>
              <a:pPr defTabSz="469106">
                <a:buClr>
                  <a:schemeClr val="accent1"/>
                </a:buClr>
                <a:defRPr/>
              </a:pPr>
              <a:r>
                <a:rPr lang="fr-FR" sz="1050" dirty="0">
                  <a:solidFill>
                    <a:schemeClr val="bg1"/>
                  </a:solidFill>
                  <a:effectLst>
                    <a:outerShdw blurRad="38100" dist="38100" dir="2700000" algn="tl">
                      <a:srgbClr val="000000">
                        <a:alpha val="43137"/>
                      </a:srgbClr>
                    </a:outerShdw>
                  </a:effectLst>
                </a:rPr>
                <a:t>  En fonction des spécificités ...</a:t>
              </a:r>
            </a:p>
          </p:txBody>
        </p:sp>
      </p:grpSp>
      <p:sp>
        <p:nvSpPr>
          <p:cNvPr id="28" name="Rectangle 36"/>
          <p:cNvSpPr>
            <a:spLocks noChangeArrowheads="1"/>
          </p:cNvSpPr>
          <p:nvPr/>
        </p:nvSpPr>
        <p:spPr bwMode="auto">
          <a:xfrm>
            <a:off x="1843934" y="2704779"/>
            <a:ext cx="2484276" cy="463900"/>
          </a:xfrm>
          <a:prstGeom prst="roundRect">
            <a:avLst/>
          </a:prstGeom>
          <a:solidFill>
            <a:schemeClr val="tx1">
              <a:lumMod val="75000"/>
              <a:lumOff val="25000"/>
            </a:schemeClr>
          </a:solidFill>
          <a:ln>
            <a:noFill/>
          </a:ln>
          <a:effectLst/>
        </p:spPr>
        <p:txBody>
          <a:bodyPr lIns="124200" tIns="34529" rIns="69056" bIns="34529" anchor="ctr"/>
          <a:lstStyle/>
          <a:p>
            <a:pPr algn="ctr">
              <a:spcBef>
                <a:spcPct val="75000"/>
              </a:spcBef>
              <a:spcAft>
                <a:spcPct val="20000"/>
              </a:spcAft>
              <a:buClr>
                <a:srgbClr val="DA162E"/>
              </a:buClr>
              <a:buSzPct val="75000"/>
              <a:defRPr/>
            </a:pPr>
            <a:r>
              <a:rPr lang="fr-FR" sz="900" i="1" dirty="0">
                <a:solidFill>
                  <a:schemeClr val="bg1"/>
                </a:solidFill>
              </a:rPr>
              <a:t>A partir de cette analyses un “</a:t>
            </a:r>
            <a:r>
              <a:rPr lang="fr-FR" sz="900" i="1" dirty="0" err="1">
                <a:solidFill>
                  <a:schemeClr val="bg1"/>
                </a:solidFill>
              </a:rPr>
              <a:t>scoring</a:t>
            </a:r>
            <a:r>
              <a:rPr lang="fr-FR" sz="900" i="1" dirty="0">
                <a:solidFill>
                  <a:schemeClr val="bg1"/>
                </a:solidFill>
              </a:rPr>
              <a:t>” est réalisé qui permettra de définir l´organisation à mettre en place</a:t>
            </a:r>
          </a:p>
        </p:txBody>
      </p:sp>
      <p:grpSp>
        <p:nvGrpSpPr>
          <p:cNvPr id="29" name="Agrupar 28"/>
          <p:cNvGrpSpPr/>
          <p:nvPr/>
        </p:nvGrpSpPr>
        <p:grpSpPr>
          <a:xfrm>
            <a:off x="4950043" y="967364"/>
            <a:ext cx="2816810" cy="2269374"/>
            <a:chOff x="2948433" y="1156994"/>
            <a:chExt cx="2919711" cy="1765598"/>
          </a:xfrm>
          <a:effectLst>
            <a:outerShdw blurRad="50800" dist="38100" dir="2700000" algn="tl" rotWithShape="0">
              <a:prstClr val="black">
                <a:alpha val="19000"/>
              </a:prstClr>
            </a:outerShdw>
          </a:effectLst>
        </p:grpSpPr>
        <p:sp>
          <p:nvSpPr>
            <p:cNvPr id="30" name="Rectangle 4"/>
            <p:cNvSpPr>
              <a:spLocks noChangeArrowheads="1"/>
            </p:cNvSpPr>
            <p:nvPr/>
          </p:nvSpPr>
          <p:spPr bwMode="auto">
            <a:xfrm>
              <a:off x="2948433" y="1438828"/>
              <a:ext cx="2917188" cy="1483764"/>
            </a:xfrm>
            <a:prstGeom prst="roundRect">
              <a:avLst>
                <a:gd name="adj" fmla="val 3616"/>
              </a:avLst>
            </a:prstGeom>
            <a:solidFill>
              <a:schemeClr val="bg1">
                <a:lumMod val="95000"/>
              </a:schemeClr>
            </a:solidFill>
            <a:ln w="9525">
              <a:noFill/>
              <a:miter lim="800000"/>
              <a:headEnd/>
              <a:tailEnd/>
            </a:ln>
            <a:scene3d>
              <a:camera prst="orthographicFront"/>
              <a:lightRig rig="threePt" dir="t"/>
            </a:scene3d>
            <a:sp3d>
              <a:bevelT prst="angle"/>
            </a:sp3d>
          </p:spPr>
          <p:txBody>
            <a:bodyPr rot="0" vert="horz" wrap="square" lIns="68580" tIns="34290" rIns="68580" bIns="34290" anchor="t" anchorCtr="0">
              <a:noAutofit/>
            </a:bodyPr>
            <a:lstStyle/>
            <a:p>
              <a:pPr marL="0" lvl="1">
                <a:spcBef>
                  <a:spcPts val="225"/>
                </a:spcBef>
                <a:buClr>
                  <a:srgbClr val="E51519"/>
                </a:buClr>
                <a:buSzPts val="900"/>
                <a:tabLst>
                  <a:tab pos="171450" algn="l"/>
                </a:tabLst>
              </a:pPr>
              <a:endParaRPr lang="fr-FR" sz="900" dirty="0">
                <a:solidFill>
                  <a:schemeClr val="tx2"/>
                </a:solidFill>
                <a:cs typeface="+mn-ea"/>
              </a:endParaRPr>
            </a:p>
          </p:txBody>
        </p:sp>
        <p:sp>
          <p:nvSpPr>
            <p:cNvPr id="31" name="Forme automatique 3"/>
            <p:cNvSpPr>
              <a:spLocks noChangeArrowheads="1"/>
            </p:cNvSpPr>
            <p:nvPr/>
          </p:nvSpPr>
          <p:spPr bwMode="auto">
            <a:xfrm>
              <a:off x="2950956" y="1156994"/>
              <a:ext cx="2917188" cy="323851"/>
            </a:xfrm>
            <a:prstGeom prst="roundRect">
              <a:avLst>
                <a:gd name="adj" fmla="val 0"/>
              </a:avLst>
            </a:prstGeom>
            <a:solidFill>
              <a:schemeClr val="accent1"/>
            </a:solidFill>
            <a:ln w="9525">
              <a:noFill/>
              <a:miter lim="800000"/>
              <a:headEnd/>
              <a:tailEnd/>
            </a:ln>
            <a:scene3d>
              <a:camera prst="orthographicFront"/>
              <a:lightRig rig="threePt" dir="t"/>
            </a:scene3d>
            <a:sp3d>
              <a:bevelT prst="angle"/>
            </a:sp3d>
          </p:spPr>
          <p:txBody>
            <a:bodyPr rot="0" vert="horz" wrap="square" lIns="68580" tIns="34290" rIns="68580" bIns="34290" anchor="ctr" anchorCtr="0">
              <a:noAutofit/>
            </a:bodyPr>
            <a:lstStyle/>
            <a:p>
              <a:pPr defTabSz="469106">
                <a:buClr>
                  <a:schemeClr val="accent1"/>
                </a:buClr>
                <a:defRPr/>
              </a:pPr>
              <a:r>
                <a:rPr lang="fr-FR" sz="1050" dirty="0">
                  <a:solidFill>
                    <a:schemeClr val="bg1"/>
                  </a:solidFill>
                  <a:effectLst>
                    <a:outerShdw blurRad="38100" dist="38100" dir="2700000" algn="tl">
                      <a:srgbClr val="000000">
                        <a:alpha val="43137"/>
                      </a:srgbClr>
                    </a:outerShdw>
                  </a:effectLst>
                </a:rPr>
                <a:t>  … et des possibilités de répartition de l´activité</a:t>
              </a:r>
            </a:p>
          </p:txBody>
        </p:sp>
      </p:grpSp>
      <p:sp>
        <p:nvSpPr>
          <p:cNvPr id="10" name="Flecha arriba y abajo 9"/>
          <p:cNvSpPr/>
          <p:nvPr/>
        </p:nvSpPr>
        <p:spPr>
          <a:xfrm>
            <a:off x="5436096" y="1630469"/>
            <a:ext cx="432048" cy="1404156"/>
          </a:xfrm>
          <a:prstGeom prst="upDownArrow">
            <a:avLst>
              <a:gd name="adj1" fmla="val 46760"/>
              <a:gd name="adj2" fmla="val 56479"/>
            </a:avLst>
          </a:prstGeom>
          <a:gradFill flip="none" rotWithShape="1">
            <a:gsLst>
              <a:gs pos="0">
                <a:schemeClr val="accent1">
                  <a:lumMod val="89000"/>
                </a:schemeClr>
              </a:gs>
              <a:gs pos="97000">
                <a:schemeClr val="accent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Agrupar 13"/>
          <p:cNvGrpSpPr/>
          <p:nvPr/>
        </p:nvGrpSpPr>
        <p:grpSpPr>
          <a:xfrm>
            <a:off x="5791124" y="1615547"/>
            <a:ext cx="1867336" cy="1404156"/>
            <a:chOff x="6101717" y="2229592"/>
            <a:chExt cx="2489780" cy="1872208"/>
          </a:xfrm>
        </p:grpSpPr>
        <p:sp>
          <p:nvSpPr>
            <p:cNvPr id="11" name="Triángulo rectángulo 10"/>
            <p:cNvSpPr/>
            <p:nvPr/>
          </p:nvSpPr>
          <p:spPr>
            <a:xfrm rot="5400000">
              <a:off x="6466608" y="2229592"/>
              <a:ext cx="1872208" cy="1872208"/>
            </a:xfrm>
            <a:prstGeom prst="rtTriangl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riángulo rectángulo 36"/>
            <p:cNvSpPr/>
            <p:nvPr/>
          </p:nvSpPr>
          <p:spPr>
            <a:xfrm rot="16200000">
              <a:off x="6499783" y="2229592"/>
              <a:ext cx="1872208" cy="1872208"/>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CuadroTexto 11"/>
            <p:cNvSpPr txBox="1"/>
            <p:nvPr/>
          </p:nvSpPr>
          <p:spPr>
            <a:xfrm rot="18900000">
              <a:off x="6101717" y="2700384"/>
              <a:ext cx="2072447" cy="492443"/>
            </a:xfrm>
            <a:prstGeom prst="rect">
              <a:avLst/>
            </a:prstGeom>
            <a:noFill/>
          </p:spPr>
          <p:txBody>
            <a:bodyPr wrap="none" rtlCol="0">
              <a:spAutoFit/>
            </a:bodyPr>
            <a:lstStyle/>
            <a:p>
              <a:r>
                <a:rPr lang="fr-FR" dirty="0">
                  <a:solidFill>
                    <a:schemeClr val="bg1"/>
                  </a:solidFill>
                  <a:effectLst>
                    <a:outerShdw blurRad="50800" dist="38100" dir="2700000" algn="tl" rotWithShape="0">
                      <a:prstClr val="black">
                        <a:alpha val="40000"/>
                      </a:prstClr>
                    </a:outerShdw>
                  </a:effectLst>
                </a:rPr>
                <a:t>Activités en SC</a:t>
              </a:r>
            </a:p>
          </p:txBody>
        </p:sp>
        <p:sp>
          <p:nvSpPr>
            <p:cNvPr id="39" name="CuadroTexto 38"/>
            <p:cNvSpPr txBox="1"/>
            <p:nvPr/>
          </p:nvSpPr>
          <p:spPr>
            <a:xfrm rot="18900000">
              <a:off x="6824690" y="3061473"/>
              <a:ext cx="1766807" cy="861775"/>
            </a:xfrm>
            <a:prstGeom prst="rect">
              <a:avLst/>
            </a:prstGeom>
            <a:noFill/>
          </p:spPr>
          <p:txBody>
            <a:bodyPr wrap="none" rtlCol="0">
              <a:spAutoFit/>
            </a:bodyPr>
            <a:lstStyle/>
            <a:p>
              <a:pPr algn="ctr"/>
              <a:r>
                <a:rPr lang="fr-FR" dirty="0">
                  <a:solidFill>
                    <a:schemeClr val="bg1"/>
                  </a:solidFill>
                  <a:effectLst>
                    <a:outerShdw blurRad="50800" dist="38100" dir="2700000" algn="tl" rotWithShape="0">
                      <a:prstClr val="black">
                        <a:alpha val="40000"/>
                      </a:prstClr>
                    </a:outerShdw>
                  </a:effectLst>
                </a:rPr>
                <a:t>Activités en </a:t>
              </a:r>
            </a:p>
            <a:p>
              <a:pPr algn="ctr"/>
              <a:r>
                <a:rPr lang="fr-FR" dirty="0">
                  <a:solidFill>
                    <a:schemeClr val="bg1"/>
                  </a:solidFill>
                  <a:effectLst>
                    <a:outerShdw blurRad="50800" dist="38100" dir="2700000" algn="tl" rotWithShape="0">
                      <a:prstClr val="black">
                        <a:alpha val="40000"/>
                      </a:prstClr>
                    </a:outerShdw>
                  </a:effectLst>
                </a:rPr>
                <a:t>proximité</a:t>
              </a:r>
            </a:p>
          </p:txBody>
        </p:sp>
      </p:grpSp>
      <p:sp>
        <p:nvSpPr>
          <p:cNvPr id="15" name="Triángulo 14"/>
          <p:cNvSpPr/>
          <p:nvPr/>
        </p:nvSpPr>
        <p:spPr>
          <a:xfrm rot="5400000">
            <a:off x="5803561" y="2223252"/>
            <a:ext cx="225077" cy="19403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ángulo 17"/>
          <p:cNvSpPr/>
          <p:nvPr/>
        </p:nvSpPr>
        <p:spPr>
          <a:xfrm>
            <a:off x="1531321" y="3489853"/>
            <a:ext cx="3429000" cy="1041824"/>
          </a:xfrm>
          <a:prstGeom prst="rect">
            <a:avLst/>
          </a:prstGeom>
        </p:spPr>
        <p:txBody>
          <a:bodyPr>
            <a:spAutoFit/>
          </a:bodyPr>
          <a:lstStyle/>
          <a:p>
            <a:pPr marL="117872" indent="-117872">
              <a:spcBef>
                <a:spcPts val="225"/>
              </a:spcBef>
              <a:spcAft>
                <a:spcPct val="20000"/>
              </a:spcAft>
              <a:buClr>
                <a:srgbClr val="DA162E"/>
              </a:buClr>
              <a:buSzPts val="900"/>
              <a:buFont typeface="Arial" charset="0"/>
              <a:buChar char="•"/>
              <a:tabLst>
                <a:tab pos="110729" algn="l"/>
              </a:tabLst>
            </a:pPr>
            <a:r>
              <a:rPr lang="fr-FR" altLang="es-ES" sz="1050" dirty="0">
                <a:solidFill>
                  <a:schemeClr val="tx2"/>
                </a:solidFill>
                <a:cs typeface="+mn-ea"/>
              </a:rPr>
              <a:t>Nous déterminons </a:t>
            </a:r>
            <a:r>
              <a:rPr lang="fr-FR" altLang="es-ES" sz="1050" dirty="0">
                <a:solidFill>
                  <a:srgbClr val="FF0000"/>
                </a:solidFill>
                <a:cs typeface="+mn-ea"/>
              </a:rPr>
              <a:t>conjointement</a:t>
            </a:r>
            <a:r>
              <a:rPr lang="fr-FR" altLang="es-ES" sz="1050" dirty="0">
                <a:solidFill>
                  <a:schemeClr val="tx2"/>
                </a:solidFill>
                <a:cs typeface="+mn-ea"/>
              </a:rPr>
              <a:t> l´organisation la plus efficace pour chaque service en fonction de :</a:t>
            </a:r>
          </a:p>
          <a:p>
            <a:pPr marL="382191" lvl="1" indent="-97631">
              <a:spcBef>
                <a:spcPts val="225"/>
              </a:spcBef>
              <a:spcAft>
                <a:spcPct val="10000"/>
              </a:spcAft>
              <a:buClr>
                <a:schemeClr val="accent5"/>
              </a:buClr>
              <a:buSzPts val="900"/>
              <a:buFont typeface="Arial" charset="0"/>
              <a:buChar char="•"/>
              <a:tabLst>
                <a:tab pos="171450" algn="l"/>
              </a:tabLst>
            </a:pPr>
            <a:r>
              <a:rPr lang="fr-FR" altLang="es-ES" sz="1050" dirty="0">
                <a:solidFill>
                  <a:schemeClr val="accent1"/>
                </a:solidFill>
                <a:cs typeface="+mn-ea"/>
              </a:rPr>
              <a:t>La distribution</a:t>
            </a:r>
            <a:r>
              <a:rPr lang="fr-FR" altLang="es-ES" sz="1050" dirty="0">
                <a:solidFill>
                  <a:schemeClr val="tx2"/>
                </a:solidFill>
                <a:cs typeface="+mn-ea"/>
              </a:rPr>
              <a:t> des activités</a:t>
            </a:r>
          </a:p>
          <a:p>
            <a:pPr marL="382191" lvl="1" indent="-97631">
              <a:spcBef>
                <a:spcPts val="225"/>
              </a:spcBef>
              <a:spcAft>
                <a:spcPct val="10000"/>
              </a:spcAft>
              <a:buClr>
                <a:schemeClr val="accent5"/>
              </a:buClr>
              <a:buSzPts val="900"/>
              <a:buFont typeface="Arial" charset="0"/>
              <a:buChar char="•"/>
              <a:tabLst>
                <a:tab pos="171450" algn="l"/>
              </a:tabLst>
            </a:pPr>
            <a:r>
              <a:rPr lang="fr-FR" altLang="es-ES" sz="1050" dirty="0">
                <a:solidFill>
                  <a:schemeClr val="accent1"/>
                </a:solidFill>
                <a:cs typeface="+mn-ea"/>
              </a:rPr>
              <a:t>L´évolution</a:t>
            </a:r>
            <a:r>
              <a:rPr lang="fr-FR" altLang="es-ES" sz="1050" dirty="0">
                <a:solidFill>
                  <a:schemeClr val="tx2"/>
                </a:solidFill>
                <a:cs typeface="+mn-ea"/>
              </a:rPr>
              <a:t> dans le temps</a:t>
            </a:r>
          </a:p>
          <a:p>
            <a:pPr marL="382191" lvl="1" indent="-97631">
              <a:spcBef>
                <a:spcPts val="225"/>
              </a:spcBef>
              <a:spcAft>
                <a:spcPct val="10000"/>
              </a:spcAft>
              <a:buClr>
                <a:schemeClr val="accent5"/>
              </a:buClr>
              <a:buSzPts val="900"/>
              <a:buFont typeface="Arial" charset="0"/>
              <a:buChar char="•"/>
              <a:tabLst>
                <a:tab pos="171450" algn="l"/>
              </a:tabLst>
            </a:pPr>
            <a:r>
              <a:rPr lang="fr-FR" altLang="es-ES" sz="1050" dirty="0">
                <a:cs typeface="+mn-ea"/>
              </a:rPr>
              <a:t>La modalités de </a:t>
            </a:r>
            <a:r>
              <a:rPr lang="fr-FR" altLang="es-ES" sz="1050" dirty="0">
                <a:solidFill>
                  <a:schemeClr val="accent1"/>
                </a:solidFill>
                <a:cs typeface="+mn-ea"/>
              </a:rPr>
              <a:t>Gouvernance</a:t>
            </a:r>
            <a:r>
              <a:rPr lang="fr-FR" altLang="es-ES" sz="1050" dirty="0">
                <a:solidFill>
                  <a:schemeClr val="tx2"/>
                </a:solidFill>
                <a:cs typeface="+mn-ea"/>
              </a:rPr>
              <a:t> </a:t>
            </a:r>
          </a:p>
        </p:txBody>
      </p:sp>
      <p:pic>
        <p:nvPicPr>
          <p:cNvPr id="22" name="21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89813" y="235875"/>
            <a:ext cx="459000" cy="459000"/>
          </a:xfrm>
          <a:prstGeom prst="rect">
            <a:avLst/>
          </a:prstGeom>
        </p:spPr>
      </p:pic>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00288" y="3489853"/>
            <a:ext cx="2794181" cy="1007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7461099"/>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44515" y="13702"/>
            <a:ext cx="8045374" cy="249410"/>
          </a:xfrm>
        </p:spPr>
        <p:txBody>
          <a:bodyPr/>
          <a:lstStyle/>
          <a:p>
            <a:r>
              <a:rPr lang="fr-FR" dirty="0"/>
              <a:t/>
            </a:r>
            <a:br>
              <a:rPr lang="fr-FR" dirty="0"/>
            </a:br>
            <a:r>
              <a:rPr lang="fr-FR" dirty="0" smtClean="0"/>
              <a:t>service </a:t>
            </a:r>
            <a:r>
              <a:rPr lang="fr-FR" dirty="0" err="1" smtClean="0"/>
              <a:t>delivery</a:t>
            </a:r>
            <a:r>
              <a:rPr lang="fr-FR" dirty="0" smtClean="0"/>
              <a:t> model</a:t>
            </a:r>
            <a:endParaRPr lang="fr-FR" dirty="0"/>
          </a:p>
        </p:txBody>
      </p:sp>
      <p:sp>
        <p:nvSpPr>
          <p:cNvPr id="6" name="Marcador de texto 5"/>
          <p:cNvSpPr>
            <a:spLocks noGrp="1"/>
          </p:cNvSpPr>
          <p:nvPr>
            <p:ph type="body" sz="quarter" idx="13"/>
          </p:nvPr>
        </p:nvSpPr>
        <p:spPr/>
        <p:txBody>
          <a:bodyPr/>
          <a:lstStyle/>
          <a:p>
            <a:r>
              <a:rPr lang="fr-FR" dirty="0" smtClean="0"/>
              <a:t>les Grands principes des projets Sopra </a:t>
            </a:r>
            <a:r>
              <a:rPr lang="fr-FR" dirty="0" err="1" smtClean="0"/>
              <a:t>Steria</a:t>
            </a:r>
            <a:r>
              <a:rPr lang="fr-FR" dirty="0" smtClean="0"/>
              <a:t> </a:t>
            </a:r>
            <a:endParaRPr lang="fr-FR" altLang="es-ES" dirty="0"/>
          </a:p>
        </p:txBody>
      </p:sp>
      <p:sp>
        <p:nvSpPr>
          <p:cNvPr id="5" name="Marcador de número de diapositiva 4"/>
          <p:cNvSpPr>
            <a:spLocks noGrp="1"/>
          </p:cNvSpPr>
          <p:nvPr>
            <p:ph type="sldNum" sz="quarter" idx="15"/>
          </p:nvPr>
        </p:nvSpPr>
        <p:spPr/>
        <p:txBody>
          <a:bodyPr/>
          <a:lstStyle/>
          <a:p>
            <a:fld id="{AF43E6FD-AB27-4108-A2FC-346BB5F75E3F}" type="slidenum">
              <a:rPr lang="fr-FR" smtClean="0"/>
              <a:pPr/>
              <a:t>32</a:t>
            </a:fld>
            <a:endParaRPr lang="fr-FR" dirty="0"/>
          </a:p>
        </p:txBody>
      </p:sp>
      <p:sp>
        <p:nvSpPr>
          <p:cNvPr id="7" name="Espace réservé du pied de page 2"/>
          <p:cNvSpPr>
            <a:spLocks noGrp="1"/>
          </p:cNvSpPr>
          <p:nvPr>
            <p:ph type="ftr" sz="quarter" idx="4294967295"/>
          </p:nvPr>
        </p:nvSpPr>
        <p:spPr>
          <a:xfrm>
            <a:off x="544439" y="4876800"/>
            <a:ext cx="3408363" cy="122238"/>
          </a:xfrm>
        </p:spPr>
        <p:txBody>
          <a:bodyPr/>
          <a:lstStyle/>
          <a:p>
            <a:r>
              <a:rPr lang="fr-FR" dirty="0" smtClean="0"/>
              <a:t>Centre de Services Espagne</a:t>
            </a:r>
            <a:endParaRPr lang="en-GB" dirty="0"/>
          </a:p>
        </p:txBody>
      </p:sp>
      <p:sp>
        <p:nvSpPr>
          <p:cNvPr id="4" name="Rectángulo 3"/>
          <p:cNvSpPr/>
          <p:nvPr/>
        </p:nvSpPr>
        <p:spPr>
          <a:xfrm>
            <a:off x="1925706" y="987574"/>
            <a:ext cx="5184576" cy="415498"/>
          </a:xfrm>
          <a:prstGeom prst="rect">
            <a:avLst/>
          </a:prstGeom>
          <a:solidFill>
            <a:srgbClr val="CF022B"/>
          </a:solidFill>
          <a:ln>
            <a:noFill/>
          </a:ln>
          <a:scene3d>
            <a:camera prst="orthographicFront"/>
            <a:lightRig rig="threePt" dir="t"/>
          </a:scene3d>
          <a:sp3d>
            <a:bevelT/>
          </a:sp3d>
        </p:spPr>
        <p:txBody>
          <a:bodyPr wrap="square">
            <a:spAutoFit/>
          </a:bodyPr>
          <a:lstStyle/>
          <a:p>
            <a:pPr algn="ctr" defTabSz="601266">
              <a:defRPr/>
            </a:pPr>
            <a:r>
              <a:rPr lang="fr-FR" sz="2100" dirty="0">
                <a:solidFill>
                  <a:schemeClr val="bg1"/>
                </a:solidFill>
              </a:rPr>
              <a:t>« Un Projet, Une Équipe, Un Engagement »</a:t>
            </a:r>
          </a:p>
        </p:txBody>
      </p:sp>
      <p:sp>
        <p:nvSpPr>
          <p:cNvPr id="2" name="Rectángulo 1"/>
          <p:cNvSpPr/>
          <p:nvPr/>
        </p:nvSpPr>
        <p:spPr>
          <a:xfrm>
            <a:off x="683568" y="1550816"/>
            <a:ext cx="7128792" cy="2333203"/>
          </a:xfrm>
          <a:prstGeom prst="rect">
            <a:avLst/>
          </a:prstGeom>
        </p:spPr>
        <p:txBody>
          <a:bodyPr wrap="square">
            <a:spAutoFit/>
          </a:bodyPr>
          <a:lstStyle/>
          <a:p>
            <a:pPr marL="214313" indent="-214313">
              <a:lnSpc>
                <a:spcPct val="90000"/>
              </a:lnSpc>
              <a:spcAft>
                <a:spcPts val="450"/>
              </a:spcAft>
              <a:buClr>
                <a:schemeClr val="accent1"/>
              </a:buClr>
              <a:buSzPct val="75000"/>
              <a:buFont typeface="Arial" charset="0"/>
              <a:buChar char="•"/>
            </a:pPr>
            <a:r>
              <a:rPr lang="fr-FR" sz="1050" dirty="0"/>
              <a:t>Nous construisons ensemble le projet sur un principe : </a:t>
            </a:r>
            <a:r>
              <a:rPr lang="fr-FR" sz="1050" b="1" dirty="0">
                <a:solidFill>
                  <a:schemeClr val="accent1"/>
                </a:solidFill>
                <a:latin typeface="Calibri" charset="0"/>
              </a:rPr>
              <a:t>1 projet, 1 équipe , 1 engagement </a:t>
            </a:r>
            <a:r>
              <a:rPr lang="fr-FR" sz="1050" dirty="0"/>
              <a:t>, plusieurs localisations</a:t>
            </a:r>
            <a:r>
              <a:rPr lang="fr-FR" altLang="es-ES" sz="1050" dirty="0">
                <a:solidFill>
                  <a:schemeClr val="tx2"/>
                </a:solidFill>
                <a:latin typeface="Calibri" charset="0"/>
              </a:rPr>
              <a:t>.</a:t>
            </a:r>
          </a:p>
          <a:p>
            <a:pPr marL="471413" lvl="1" indent="-128588">
              <a:lnSpc>
                <a:spcPct val="90000"/>
              </a:lnSpc>
              <a:spcAft>
                <a:spcPts val="450"/>
              </a:spcAft>
              <a:buClr>
                <a:schemeClr val="accent5"/>
              </a:buClr>
              <a:buSzPct val="75000"/>
              <a:buFont typeface="Arial" charset="0"/>
              <a:buChar char="•"/>
            </a:pPr>
            <a:r>
              <a:rPr lang="fr-FR" sz="900" dirty="0">
                <a:solidFill>
                  <a:schemeClr val="tx1">
                    <a:lumMod val="75000"/>
                    <a:lumOff val="25000"/>
                  </a:schemeClr>
                </a:solidFill>
                <a:latin typeface="Calibri" charset="0"/>
              </a:rPr>
              <a:t>Plusieurs  «modèles» sont la base de nos propositions</a:t>
            </a:r>
            <a:endParaRPr lang="fr-FR" altLang="es-ES" sz="900" dirty="0">
              <a:solidFill>
                <a:schemeClr val="tx1">
                  <a:lumMod val="75000"/>
                  <a:lumOff val="25000"/>
                </a:schemeClr>
              </a:solidFill>
              <a:latin typeface="Calibri" charset="0"/>
            </a:endParaRPr>
          </a:p>
          <a:p>
            <a:pPr marL="214313" indent="-214313">
              <a:lnSpc>
                <a:spcPct val="90000"/>
              </a:lnSpc>
              <a:spcAft>
                <a:spcPts val="450"/>
              </a:spcAft>
              <a:buClr>
                <a:schemeClr val="accent1"/>
              </a:buClr>
              <a:buSzPct val="75000"/>
              <a:buFont typeface="Arial" charset="0"/>
              <a:buChar char="•"/>
            </a:pPr>
            <a:r>
              <a:rPr lang="fr-FR" sz="1050" dirty="0"/>
              <a:t>La </a:t>
            </a:r>
            <a:r>
              <a:rPr lang="fr-FR" sz="1050" b="1" dirty="0">
                <a:solidFill>
                  <a:schemeClr val="accent1"/>
                </a:solidFill>
                <a:latin typeface="Calibri" charset="0"/>
              </a:rPr>
              <a:t>Business Unit reste l’unique porteur </a:t>
            </a:r>
            <a:r>
              <a:rPr lang="fr-FR" sz="1050" dirty="0"/>
              <a:t>de l'engagement Sopra </a:t>
            </a:r>
            <a:r>
              <a:rPr lang="fr-FR" sz="1050" dirty="0" err="1"/>
              <a:t>Steria</a:t>
            </a:r>
            <a:r>
              <a:rPr lang="fr-FR" sz="1050" dirty="0"/>
              <a:t>, quel que soit le mode de livraison. Elle est le </a:t>
            </a:r>
            <a:r>
              <a:rPr lang="fr-FR" sz="1050" b="1" dirty="0">
                <a:solidFill>
                  <a:schemeClr val="accent1"/>
                </a:solidFill>
                <a:latin typeface="Calibri" charset="0"/>
              </a:rPr>
              <a:t>décideur </a:t>
            </a:r>
            <a:r>
              <a:rPr lang="fr-FR" sz="1050" dirty="0"/>
              <a:t>sur les points clés.</a:t>
            </a:r>
            <a:r>
              <a:rPr lang="fr-FR" altLang="es-ES" sz="1050" dirty="0">
                <a:solidFill>
                  <a:schemeClr val="tx2"/>
                </a:solidFill>
                <a:latin typeface="Calibri" charset="0"/>
              </a:rPr>
              <a:t> </a:t>
            </a:r>
          </a:p>
          <a:p>
            <a:pPr marL="471413" lvl="1" indent="-128588">
              <a:lnSpc>
                <a:spcPct val="90000"/>
              </a:lnSpc>
              <a:spcAft>
                <a:spcPts val="450"/>
              </a:spcAft>
              <a:buClr>
                <a:schemeClr val="accent5"/>
              </a:buClr>
              <a:buSzPct val="75000"/>
              <a:buFont typeface="Arial" charset="0"/>
              <a:buChar char="•"/>
            </a:pPr>
            <a:r>
              <a:rPr lang="fr-FR" sz="900" dirty="0">
                <a:solidFill>
                  <a:srgbClr val="5A5A5A"/>
                </a:solidFill>
                <a:latin typeface="Calibri" charset="0"/>
              </a:rPr>
              <a:t>Localisation (s ), approche et organisation du projet</a:t>
            </a:r>
            <a:endParaRPr lang="fr-FR" altLang="es-ES" sz="900" dirty="0">
              <a:solidFill>
                <a:srgbClr val="5A5A5A"/>
              </a:solidFill>
              <a:latin typeface="Calibri" charset="0"/>
            </a:endParaRPr>
          </a:p>
          <a:p>
            <a:pPr marL="471413" lvl="1" indent="-128588">
              <a:lnSpc>
                <a:spcPct val="90000"/>
              </a:lnSpc>
              <a:spcAft>
                <a:spcPts val="450"/>
              </a:spcAft>
              <a:buClr>
                <a:schemeClr val="accent5"/>
              </a:buClr>
              <a:buSzPct val="75000"/>
              <a:buFont typeface="Arial" charset="0"/>
              <a:buChar char="•"/>
            </a:pPr>
            <a:r>
              <a:rPr lang="fr-FR" altLang="es-ES" sz="900" dirty="0">
                <a:solidFill>
                  <a:srgbClr val="5A5A5A"/>
                </a:solidFill>
                <a:latin typeface="Calibri" charset="0"/>
              </a:rPr>
              <a:t>Équipe</a:t>
            </a:r>
          </a:p>
          <a:p>
            <a:pPr marL="214313" indent="-214313">
              <a:lnSpc>
                <a:spcPct val="90000"/>
              </a:lnSpc>
              <a:spcAft>
                <a:spcPts val="450"/>
              </a:spcAft>
              <a:buClr>
                <a:schemeClr val="accent1"/>
              </a:buClr>
              <a:buSzPct val="75000"/>
              <a:buFont typeface="Arial" charset="0"/>
              <a:buChar char="•"/>
            </a:pPr>
            <a:r>
              <a:rPr lang="fr-FR" altLang="es-ES" sz="1050" b="1" dirty="0">
                <a:solidFill>
                  <a:schemeClr val="accent1"/>
                </a:solidFill>
                <a:latin typeface="Calibri" charset="0"/>
              </a:rPr>
              <a:t>Proximité</a:t>
            </a:r>
            <a:r>
              <a:rPr lang="fr-FR" altLang="es-ES" sz="1050" dirty="0">
                <a:solidFill>
                  <a:schemeClr val="tx2"/>
                </a:solidFill>
                <a:latin typeface="Calibri" charset="0"/>
              </a:rPr>
              <a:t>, </a:t>
            </a:r>
            <a:r>
              <a:rPr lang="fr-FR" sz="1050" dirty="0"/>
              <a:t>géographique et relationnelle</a:t>
            </a:r>
          </a:p>
          <a:p>
            <a:pPr marL="471413" lvl="1" indent="-128588">
              <a:lnSpc>
                <a:spcPct val="90000"/>
              </a:lnSpc>
              <a:spcAft>
                <a:spcPts val="450"/>
              </a:spcAft>
              <a:buClr>
                <a:schemeClr val="accent5"/>
              </a:buClr>
              <a:buSzPct val="75000"/>
              <a:buFont typeface="Arial" charset="0"/>
              <a:buChar char="•"/>
            </a:pPr>
            <a:r>
              <a:rPr lang="fr-FR" altLang="es-ES" sz="900" dirty="0">
                <a:solidFill>
                  <a:srgbClr val="5A5A5A"/>
                </a:solidFill>
                <a:latin typeface="Calibri" charset="0"/>
              </a:rPr>
              <a:t>Abstraction de la distance, fluidité</a:t>
            </a:r>
          </a:p>
          <a:p>
            <a:pPr marL="214313" indent="-214313">
              <a:lnSpc>
                <a:spcPct val="90000"/>
              </a:lnSpc>
              <a:spcAft>
                <a:spcPts val="450"/>
              </a:spcAft>
              <a:buClr>
                <a:schemeClr val="accent1"/>
              </a:buClr>
              <a:buSzPct val="75000"/>
              <a:buFont typeface="Arial" charset="0"/>
              <a:buChar char="•"/>
            </a:pPr>
            <a:r>
              <a:rPr lang="fr-FR" sz="1050" dirty="0"/>
              <a:t>Une collaboration à </a:t>
            </a:r>
            <a:r>
              <a:rPr lang="fr-FR" sz="1050" b="1" dirty="0">
                <a:solidFill>
                  <a:schemeClr val="accent1"/>
                </a:solidFill>
                <a:latin typeface="Calibri" charset="0"/>
              </a:rPr>
              <a:t>long terme </a:t>
            </a:r>
            <a:endParaRPr lang="fr-FR" altLang="es-ES" sz="1050" b="1" dirty="0">
              <a:solidFill>
                <a:schemeClr val="accent1"/>
              </a:solidFill>
              <a:latin typeface="Calibri" charset="0"/>
            </a:endParaRPr>
          </a:p>
          <a:p>
            <a:pPr marL="471413" lvl="1" indent="-128588">
              <a:lnSpc>
                <a:spcPct val="90000"/>
              </a:lnSpc>
              <a:spcAft>
                <a:spcPts val="450"/>
              </a:spcAft>
              <a:buClr>
                <a:schemeClr val="accent5"/>
              </a:buClr>
              <a:buSzPct val="75000"/>
              <a:buFont typeface="Arial" charset="0"/>
              <a:buChar char="•"/>
            </a:pPr>
            <a:r>
              <a:rPr lang="fr-FR" altLang="es-ES" sz="900" dirty="0">
                <a:solidFill>
                  <a:srgbClr val="5A5A5A"/>
                </a:solidFill>
                <a:latin typeface="Calibri" charset="0"/>
              </a:rPr>
              <a:t>Qualité du </a:t>
            </a:r>
            <a:r>
              <a:rPr lang="fr-FR" altLang="es-ES" sz="900" dirty="0" err="1">
                <a:solidFill>
                  <a:srgbClr val="5A5A5A"/>
                </a:solidFill>
                <a:latin typeface="Calibri" charset="0"/>
              </a:rPr>
              <a:t>delivery</a:t>
            </a:r>
            <a:endParaRPr lang="fr-FR" altLang="es-ES" sz="900" dirty="0">
              <a:solidFill>
                <a:srgbClr val="5A5A5A"/>
              </a:solidFill>
              <a:latin typeface="Calibri" charset="0"/>
            </a:endParaRPr>
          </a:p>
          <a:p>
            <a:pPr marL="471413" lvl="1" indent="-128588">
              <a:lnSpc>
                <a:spcPct val="90000"/>
              </a:lnSpc>
              <a:spcAft>
                <a:spcPts val="450"/>
              </a:spcAft>
              <a:buClr>
                <a:schemeClr val="accent5"/>
              </a:buClr>
              <a:buSzPct val="75000"/>
              <a:buFont typeface="Arial" charset="0"/>
              <a:buChar char="•"/>
            </a:pPr>
            <a:r>
              <a:rPr lang="fr-FR" altLang="es-ES" sz="900" dirty="0">
                <a:solidFill>
                  <a:srgbClr val="5A5A5A"/>
                </a:solidFill>
                <a:latin typeface="Calibri" charset="0"/>
              </a:rPr>
              <a:t>Approche métier</a:t>
            </a:r>
          </a:p>
          <a:p>
            <a:pPr marL="471413" lvl="1" indent="-128588">
              <a:lnSpc>
                <a:spcPct val="90000"/>
              </a:lnSpc>
              <a:spcAft>
                <a:spcPts val="450"/>
              </a:spcAft>
              <a:buClr>
                <a:schemeClr val="accent5"/>
              </a:buClr>
              <a:buSzPct val="75000"/>
              <a:buFont typeface="Arial" charset="0"/>
              <a:buChar char="•"/>
            </a:pPr>
            <a:r>
              <a:rPr lang="fr-FR" altLang="es-ES" sz="900" dirty="0">
                <a:solidFill>
                  <a:srgbClr val="5A5A5A"/>
                </a:solidFill>
                <a:latin typeface="Calibri" charset="0"/>
              </a:rPr>
              <a:t>Apport d’une expertise technologique </a:t>
            </a:r>
          </a:p>
        </p:txBody>
      </p:sp>
      <p:grpSp>
        <p:nvGrpSpPr>
          <p:cNvPr id="11" name="Agrupar 10"/>
          <p:cNvGrpSpPr/>
          <p:nvPr/>
        </p:nvGrpSpPr>
        <p:grpSpPr>
          <a:xfrm>
            <a:off x="1549186" y="4094872"/>
            <a:ext cx="6209168" cy="853142"/>
            <a:chOff x="541581" y="5102676"/>
            <a:chExt cx="8278890" cy="1137523"/>
          </a:xfrm>
        </p:grpSpPr>
        <p:sp>
          <p:nvSpPr>
            <p:cNvPr id="8" name="Rectángulo 7"/>
            <p:cNvSpPr/>
            <p:nvPr/>
          </p:nvSpPr>
          <p:spPr>
            <a:xfrm>
              <a:off x="541581" y="5235855"/>
              <a:ext cx="2615878" cy="510909"/>
            </a:xfrm>
            <a:prstGeom prst="rect">
              <a:avLst/>
            </a:prstGeom>
          </p:spPr>
          <p:txBody>
            <a:bodyPr wrap="square">
              <a:spAutoFit/>
            </a:bodyPr>
            <a:lstStyle/>
            <a:p>
              <a:pPr marL="214313" indent="-214313">
                <a:lnSpc>
                  <a:spcPct val="90000"/>
                </a:lnSpc>
                <a:spcAft>
                  <a:spcPts val="450"/>
                </a:spcAft>
                <a:buClr>
                  <a:schemeClr val="accent1"/>
                </a:buClr>
                <a:buSzPct val="75000"/>
                <a:buFont typeface="Arial" charset="0"/>
                <a:buChar char="•"/>
              </a:pPr>
              <a:r>
                <a:rPr lang="fr-FR" sz="1050" dirty="0"/>
                <a:t>Ces valeurs ont fait le succès de </a:t>
              </a:r>
              <a:r>
                <a:rPr lang="fr-FR" sz="1050" dirty="0">
                  <a:solidFill>
                    <a:schemeClr val="tx2"/>
                  </a:solidFill>
                  <a:latin typeface="Calibri" charset="0"/>
                </a:rPr>
                <a:t> </a:t>
              </a:r>
              <a:r>
                <a:rPr lang="fr-FR" sz="1050" dirty="0" err="1">
                  <a:solidFill>
                    <a:schemeClr val="tx2"/>
                  </a:solidFill>
                  <a:latin typeface="Calibri" charset="0"/>
                </a:rPr>
                <a:t>Sopra</a:t>
              </a:r>
              <a:r>
                <a:rPr lang="fr-FR" sz="1050" dirty="0">
                  <a:solidFill>
                    <a:schemeClr val="tx2"/>
                  </a:solidFill>
                  <a:latin typeface="Calibri" charset="0"/>
                </a:rPr>
                <a:t> </a:t>
              </a:r>
              <a:r>
                <a:rPr lang="fr-FR" sz="1050" dirty="0" err="1">
                  <a:solidFill>
                    <a:schemeClr val="tx2"/>
                  </a:solidFill>
                  <a:latin typeface="Calibri" charset="0"/>
                </a:rPr>
                <a:t>Steria</a:t>
              </a:r>
              <a:endParaRPr lang="fr-FR" sz="1050" dirty="0">
                <a:solidFill>
                  <a:schemeClr val="tx2"/>
                </a:solidFill>
                <a:latin typeface="Calibri" charset="0"/>
              </a:endParaRPr>
            </a:p>
          </p:txBody>
        </p:sp>
        <p:sp>
          <p:nvSpPr>
            <p:cNvPr id="9" name="Rectángulo redondeado 8"/>
            <p:cNvSpPr/>
            <p:nvPr/>
          </p:nvSpPr>
          <p:spPr>
            <a:xfrm>
              <a:off x="3275855" y="5102676"/>
              <a:ext cx="5544616" cy="1137523"/>
            </a:xfrm>
            <a:prstGeom prst="roundRect">
              <a:avLst>
                <a:gd name="adj" fmla="val 14721"/>
              </a:avLst>
            </a:prstGeom>
            <a:solidFill>
              <a:schemeClr val="bg1">
                <a:lumMod val="95000"/>
              </a:schemeClr>
            </a:solidFill>
          </p:spPr>
          <p:txBody>
            <a:bodyPr wrap="square">
              <a:spAutoFit/>
            </a:bodyPr>
            <a:lstStyle/>
            <a:p>
              <a:pPr marL="214313" indent="-214313">
                <a:buClr>
                  <a:schemeClr val="accent1"/>
                </a:buClr>
                <a:buFont typeface="Arial" charset="0"/>
                <a:buChar char="•"/>
              </a:pPr>
              <a:r>
                <a:rPr lang="fr-FR" altLang="es-ES" sz="900" dirty="0"/>
                <a:t>"PAC - 2014": </a:t>
              </a:r>
              <a:r>
                <a:rPr lang="fr-FR" altLang="es-ES" sz="900" dirty="0" err="1"/>
                <a:t>Sopra</a:t>
              </a:r>
              <a:r>
                <a:rPr lang="fr-FR" altLang="es-ES" sz="900" dirty="0"/>
                <a:t> </a:t>
              </a:r>
              <a:r>
                <a:rPr lang="fr-FR" altLang="es-ES" sz="900" dirty="0" err="1"/>
                <a:t>Steria</a:t>
              </a:r>
              <a:r>
                <a:rPr lang="fr-FR" altLang="es-ES" sz="900" dirty="0"/>
                <a:t> Group "</a:t>
              </a:r>
              <a:r>
                <a:rPr lang="fr-FR" altLang="es-ES" sz="900" b="1" dirty="0">
                  <a:solidFill>
                    <a:schemeClr val="accent1"/>
                  </a:solidFill>
                </a:rPr>
                <a:t>Excellent</a:t>
              </a:r>
              <a:r>
                <a:rPr lang="fr-FR" altLang="es-ES" sz="900" dirty="0"/>
                <a:t>" et #1 en TMA en France</a:t>
              </a:r>
            </a:p>
            <a:p>
              <a:pPr marL="214313" indent="-214313">
                <a:buClr>
                  <a:schemeClr val="accent1"/>
                </a:buClr>
                <a:buFont typeface="Arial" charset="0"/>
                <a:buChar char="•"/>
              </a:pPr>
              <a:r>
                <a:rPr lang="fr-FR" altLang="es-ES" sz="900" dirty="0"/>
                <a:t>«BestPractices.fr – 2011» : </a:t>
              </a:r>
              <a:r>
                <a:rPr lang="fr-FR" altLang="es-ES" sz="900" dirty="0" err="1"/>
                <a:t>Sopra</a:t>
              </a:r>
              <a:r>
                <a:rPr lang="fr-FR" altLang="es-ES" sz="900" dirty="0"/>
                <a:t> </a:t>
              </a:r>
              <a:r>
                <a:rPr lang="fr-FR" altLang="es-ES" sz="900" dirty="0" err="1"/>
                <a:t>Steria</a:t>
              </a:r>
              <a:r>
                <a:rPr lang="fr-FR" altLang="es-ES" sz="900" dirty="0"/>
                <a:t> Group est la seule entreprises IT majeure à avoir la « </a:t>
              </a:r>
              <a:r>
                <a:rPr lang="fr-FR" altLang="es-ES" sz="900" b="1" dirty="0">
                  <a:solidFill>
                    <a:schemeClr val="accent1"/>
                  </a:solidFill>
                </a:rPr>
                <a:t>AAA</a:t>
              </a:r>
              <a:r>
                <a:rPr lang="fr-FR" altLang="es-ES" sz="900" dirty="0"/>
                <a:t> »</a:t>
              </a:r>
            </a:p>
            <a:p>
              <a:pPr marL="214313" indent="-214313">
                <a:buClr>
                  <a:schemeClr val="accent1"/>
                </a:buClr>
                <a:buFont typeface="Arial" charset="0"/>
                <a:buChar char="•"/>
              </a:pPr>
              <a:r>
                <a:rPr lang="fr-FR" altLang="es-ES" sz="900" dirty="0" err="1"/>
                <a:t>Sopra</a:t>
              </a:r>
              <a:r>
                <a:rPr lang="fr-FR" altLang="es-ES" sz="900" dirty="0"/>
                <a:t> </a:t>
              </a:r>
              <a:r>
                <a:rPr lang="fr-FR" altLang="es-ES" sz="900" dirty="0" err="1"/>
                <a:t>Steria</a:t>
              </a:r>
              <a:r>
                <a:rPr lang="fr-FR" altLang="es-ES" sz="900" dirty="0"/>
                <a:t> Group est référencé par plusieurs grand groupes comme « </a:t>
              </a:r>
              <a:r>
                <a:rPr lang="fr-FR" altLang="es-ES" sz="900" b="1" dirty="0">
                  <a:solidFill>
                    <a:schemeClr val="accent1"/>
                  </a:solidFill>
                </a:rPr>
                <a:t>partenaire IT préféré</a:t>
              </a:r>
              <a:r>
                <a:rPr lang="fr-FR" altLang="es-ES" sz="900" dirty="0"/>
                <a:t>" </a:t>
              </a:r>
            </a:p>
          </p:txBody>
        </p:sp>
        <p:sp>
          <p:nvSpPr>
            <p:cNvPr id="10" name="Cheurón 9"/>
            <p:cNvSpPr/>
            <p:nvPr/>
          </p:nvSpPr>
          <p:spPr>
            <a:xfrm>
              <a:off x="3125359" y="5239250"/>
              <a:ext cx="288032" cy="638022"/>
            </a:xfrm>
            <a:prstGeom prst="chevron">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pic>
        <p:nvPicPr>
          <p:cNvPr id="13" name="Imagen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31103" y="4042356"/>
            <a:ext cx="304800" cy="304800"/>
          </a:xfrm>
          <a:prstGeom prst="rect">
            <a:avLst/>
          </a:prstGeom>
        </p:spPr>
      </p:pic>
      <p:pic>
        <p:nvPicPr>
          <p:cNvPr id="14" name="13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55976" y="2211710"/>
            <a:ext cx="2183492" cy="1603587"/>
          </a:xfrm>
          <a:prstGeom prst="rect">
            <a:avLst/>
          </a:prstGeom>
        </p:spPr>
      </p:pic>
      <p:pic>
        <p:nvPicPr>
          <p:cNvPr id="15" name="14 Imagen"/>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89889" y="235875"/>
            <a:ext cx="459000" cy="459000"/>
          </a:xfrm>
          <a:prstGeom prst="rect">
            <a:avLst/>
          </a:prstGeom>
        </p:spPr>
      </p:pic>
    </p:spTree>
    <p:extLst>
      <p:ext uri="{BB962C8B-B14F-4D97-AF65-F5344CB8AC3E}">
        <p14:creationId xmlns:p14="http://schemas.microsoft.com/office/powerpoint/2010/main" val="644255597"/>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SERVICE DELIVERY MODEL</a:t>
            </a:r>
            <a:endParaRPr lang="fr-FR" dirty="0"/>
          </a:p>
        </p:txBody>
      </p:sp>
      <p:sp>
        <p:nvSpPr>
          <p:cNvPr id="4" name="Espace réservé du pied de page 3"/>
          <p:cNvSpPr>
            <a:spLocks noGrp="1"/>
          </p:cNvSpPr>
          <p:nvPr>
            <p:ph type="ftr" sz="quarter" idx="4294967295"/>
          </p:nvPr>
        </p:nvSpPr>
        <p:spPr/>
        <p:txBody>
          <a:bodyPr/>
          <a:lstStyle/>
          <a:p>
            <a:r>
              <a:rPr lang="fr-FR" dirty="0" smtClean="0"/>
              <a:t>Centre de Services Espagne</a:t>
            </a:r>
            <a:endParaRPr lang="en-GB" dirty="0"/>
          </a:p>
        </p:txBody>
      </p:sp>
      <p:sp>
        <p:nvSpPr>
          <p:cNvPr id="5" name="Espace réservé du numéro de diapositive 4"/>
          <p:cNvSpPr>
            <a:spLocks noGrp="1"/>
          </p:cNvSpPr>
          <p:nvPr>
            <p:ph type="sldNum" sz="quarter" idx="4294967295"/>
          </p:nvPr>
        </p:nvSpPr>
        <p:spPr/>
        <p:txBody>
          <a:bodyPr/>
          <a:lstStyle/>
          <a:p>
            <a:fld id="{AF43E6FD-AB27-4108-A2FC-346BB5F75E3F}" type="slidenum">
              <a:rPr lang="fr-FR" smtClean="0"/>
              <a:pPr/>
              <a:t>33</a:t>
            </a:fld>
            <a:endParaRPr lang="fr-FR" dirty="0"/>
          </a:p>
        </p:txBody>
      </p:sp>
      <p:sp>
        <p:nvSpPr>
          <p:cNvPr id="49" name="Espace réservé du texte 48"/>
          <p:cNvSpPr>
            <a:spLocks noGrp="1"/>
          </p:cNvSpPr>
          <p:nvPr>
            <p:ph type="body" sz="quarter" idx="13"/>
          </p:nvPr>
        </p:nvSpPr>
        <p:spPr/>
        <p:txBody>
          <a:bodyPr/>
          <a:lstStyle/>
          <a:p>
            <a:r>
              <a:rPr lang="fr-FR" dirty="0" smtClean="0"/>
              <a:t>agilité </a:t>
            </a:r>
            <a:r>
              <a:rPr lang="fr-FR" dirty="0"/>
              <a:t>en centre de services</a:t>
            </a:r>
          </a:p>
        </p:txBody>
      </p:sp>
      <p:sp>
        <p:nvSpPr>
          <p:cNvPr id="8" name="Rectangle 7"/>
          <p:cNvSpPr/>
          <p:nvPr/>
        </p:nvSpPr>
        <p:spPr>
          <a:xfrm>
            <a:off x="1169622" y="897565"/>
            <a:ext cx="6702283" cy="702077"/>
          </a:xfrm>
          <a:prstGeom prst="rect">
            <a:avLst/>
          </a:prstGeom>
          <a:solidFill>
            <a:schemeClr val="accent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L’Agilité en Centre de Services permet de bénéficier </a:t>
            </a:r>
          </a:p>
          <a:p>
            <a:pPr algn="ctr"/>
            <a:r>
              <a:rPr lang="fr-FR" sz="1600" b="1" dirty="0"/>
              <a:t>à la fois des apports de l’Agilité </a:t>
            </a:r>
          </a:p>
          <a:p>
            <a:pPr algn="ctr"/>
            <a:r>
              <a:rPr lang="fr-FR" sz="1600" b="1" dirty="0"/>
              <a:t>et de ceux d’un Centre de Services</a:t>
            </a:r>
          </a:p>
        </p:txBody>
      </p:sp>
      <p:sp>
        <p:nvSpPr>
          <p:cNvPr id="9" name="Rectangle 8"/>
          <p:cNvSpPr/>
          <p:nvPr/>
        </p:nvSpPr>
        <p:spPr>
          <a:xfrm>
            <a:off x="1169622" y="2612254"/>
            <a:ext cx="2160240" cy="2119736"/>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0969" indent="-130969">
              <a:buFont typeface="Arial" panose="020B0604020202020204" pitchFamily="34" charset="0"/>
              <a:buChar char="•"/>
            </a:pPr>
            <a:r>
              <a:rPr lang="fr-FR" sz="1400" dirty="0">
                <a:solidFill>
                  <a:schemeClr val="tx1"/>
                </a:solidFill>
              </a:rPr>
              <a:t>Amélioration du TTM</a:t>
            </a:r>
          </a:p>
          <a:p>
            <a:pPr marL="130969" indent="-130969">
              <a:buFont typeface="Arial" panose="020B0604020202020204" pitchFamily="34" charset="0"/>
              <a:buChar char="•"/>
            </a:pPr>
            <a:r>
              <a:rPr lang="fr-FR" sz="1400" dirty="0">
                <a:solidFill>
                  <a:schemeClr val="tx1"/>
                </a:solidFill>
              </a:rPr>
              <a:t>Pilotage par la valeur</a:t>
            </a:r>
          </a:p>
          <a:p>
            <a:pPr marL="130969" indent="-130969">
              <a:buFont typeface="Arial" panose="020B0604020202020204" pitchFamily="34" charset="0"/>
              <a:buChar char="•"/>
            </a:pPr>
            <a:r>
              <a:rPr lang="fr-FR" sz="1400" dirty="0">
                <a:solidFill>
                  <a:schemeClr val="tx1"/>
                </a:solidFill>
              </a:rPr>
              <a:t>Transparence et visibilité permanente sur l’avancement du projet</a:t>
            </a:r>
          </a:p>
          <a:p>
            <a:pPr marL="130969" indent="-130969">
              <a:buFont typeface="Arial" panose="020B0604020202020204" pitchFamily="34" charset="0"/>
              <a:buChar char="•"/>
            </a:pPr>
            <a:r>
              <a:rPr lang="fr-FR" sz="1400" dirty="0">
                <a:solidFill>
                  <a:schemeClr val="tx1"/>
                </a:solidFill>
              </a:rPr>
              <a:t>Intelligence collective et </a:t>
            </a:r>
            <a:r>
              <a:rPr lang="fr-FR" sz="1400" dirty="0" err="1">
                <a:solidFill>
                  <a:schemeClr val="tx1"/>
                </a:solidFill>
              </a:rPr>
              <a:t>co</a:t>
            </a:r>
            <a:r>
              <a:rPr lang="fr-FR" sz="1400" dirty="0">
                <a:solidFill>
                  <a:schemeClr val="tx1"/>
                </a:solidFill>
              </a:rPr>
              <a:t>-construction</a:t>
            </a:r>
          </a:p>
        </p:txBody>
      </p:sp>
      <p:sp>
        <p:nvSpPr>
          <p:cNvPr id="10" name="Rectangle 9"/>
          <p:cNvSpPr/>
          <p:nvPr/>
        </p:nvSpPr>
        <p:spPr>
          <a:xfrm>
            <a:off x="3389407" y="2571751"/>
            <a:ext cx="2219786" cy="2173743"/>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0969" indent="-130969">
              <a:buFont typeface="Arial" panose="020B0604020202020204" pitchFamily="34" charset="0"/>
              <a:buChar char="•"/>
            </a:pPr>
            <a:r>
              <a:rPr lang="fr-FR" sz="1400" dirty="0">
                <a:solidFill>
                  <a:schemeClr val="tx1"/>
                </a:solidFill>
              </a:rPr>
              <a:t>Maîtrise des coûts</a:t>
            </a:r>
          </a:p>
          <a:p>
            <a:pPr marL="130969" indent="-130969">
              <a:buFont typeface="Arial" panose="020B0604020202020204" pitchFamily="34" charset="0"/>
              <a:buChar char="•"/>
            </a:pPr>
            <a:r>
              <a:rPr lang="fr-FR" sz="1400" dirty="0">
                <a:solidFill>
                  <a:schemeClr val="tx1"/>
                </a:solidFill>
              </a:rPr>
              <a:t>Excellence opérationnelle</a:t>
            </a:r>
          </a:p>
          <a:p>
            <a:pPr marL="130969" indent="-130969">
              <a:buFont typeface="Arial" panose="020B0604020202020204" pitchFamily="34" charset="0"/>
              <a:buChar char="•"/>
            </a:pPr>
            <a:r>
              <a:rPr lang="fr-FR" sz="1400" dirty="0">
                <a:solidFill>
                  <a:schemeClr val="tx1"/>
                </a:solidFill>
              </a:rPr>
              <a:t>Accès à un vivier de compétences fonctionnelles et techniques</a:t>
            </a:r>
          </a:p>
          <a:p>
            <a:pPr marL="130969" indent="-130969">
              <a:buFont typeface="Arial" panose="020B0604020202020204" pitchFamily="34" charset="0"/>
              <a:buChar char="•"/>
            </a:pPr>
            <a:r>
              <a:rPr lang="fr-FR" sz="1400" dirty="0">
                <a:solidFill>
                  <a:schemeClr val="tx1"/>
                </a:solidFill>
              </a:rPr>
              <a:t>Expertise</a:t>
            </a:r>
          </a:p>
          <a:p>
            <a:pPr marL="130969" indent="-130969">
              <a:buFont typeface="Arial" panose="020B0604020202020204" pitchFamily="34" charset="0"/>
              <a:buChar char="•"/>
            </a:pPr>
            <a:r>
              <a:rPr lang="fr-FR" sz="1400" dirty="0">
                <a:solidFill>
                  <a:schemeClr val="tx1"/>
                </a:solidFill>
              </a:rPr>
              <a:t>Capacité à gérer les montées et baisses de charge</a:t>
            </a:r>
          </a:p>
        </p:txBody>
      </p:sp>
      <p:pic>
        <p:nvPicPr>
          <p:cNvPr id="9218" name="Picture 2" descr="d:\Profiles\gbigot\Downloads\Down Right Arrow-100.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2709478">
            <a:off x="6440056" y="1491808"/>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Profiles\gbigot\Downloads\Down Right Arrow-100.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18927874" flipH="1">
            <a:off x="1892554" y="1512484"/>
            <a:ext cx="714375" cy="7143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169624" y="2153205"/>
            <a:ext cx="2160239" cy="45905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     Bénéfices de l’Agilité</a:t>
            </a:r>
          </a:p>
        </p:txBody>
      </p:sp>
      <p:sp>
        <p:nvSpPr>
          <p:cNvPr id="14" name="Rectangle 13"/>
          <p:cNvSpPr/>
          <p:nvPr/>
        </p:nvSpPr>
        <p:spPr>
          <a:xfrm>
            <a:off x="3383868" y="2139703"/>
            <a:ext cx="2219786" cy="45905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   Bénéfices d’un</a:t>
            </a:r>
            <a:br>
              <a:rPr lang="fr-FR" sz="1400" b="1" dirty="0"/>
            </a:br>
            <a:r>
              <a:rPr lang="fr-FR" sz="1400" b="1" dirty="0"/>
              <a:t>     Centre de Services</a:t>
            </a:r>
          </a:p>
        </p:txBody>
      </p:sp>
      <p:pic>
        <p:nvPicPr>
          <p:cNvPr id="15" name="Picture 3"/>
          <p:cNvPicPr>
            <a:picLocks noChangeAspect="1" noChangeArrowheads="1"/>
          </p:cNvPicPr>
          <p:nvPr/>
        </p:nvPicPr>
        <p:blipFill>
          <a:blip r:embed="rId3" cstate="email">
            <a:clrChange>
              <a:clrFrom>
                <a:srgbClr val="73DCAF"/>
              </a:clrFrom>
              <a:clrTo>
                <a:srgbClr val="73DCAF">
                  <a:alpha val="0"/>
                </a:srgbClr>
              </a:clrTo>
            </a:clrChange>
            <a:extLst>
              <a:ext uri="{28A0092B-C50C-407E-A947-70E740481C1C}">
                <a14:useLocalDpi xmlns:a14="http://schemas.microsoft.com/office/drawing/2010/main"/>
              </a:ext>
            </a:extLst>
          </a:blip>
          <a:srcRect/>
          <a:stretch>
            <a:fillRect/>
          </a:stretch>
        </p:blipFill>
        <p:spPr bwMode="auto">
          <a:xfrm>
            <a:off x="1240563" y="2226594"/>
            <a:ext cx="324254" cy="308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descr="d:\Profiles\gbigot\Downloads\Conference-10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43413" y="2233809"/>
            <a:ext cx="301421" cy="3014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Profiles\gbigot\Downloads\Down Right Arrow-100.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2623774">
            <a:off x="4195851" y="1493523"/>
            <a:ext cx="714375" cy="71437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5657659" y="2571751"/>
            <a:ext cx="2219786" cy="2173743"/>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0969" indent="-130969"/>
            <a:endParaRPr lang="fr-FR" dirty="0">
              <a:solidFill>
                <a:schemeClr val="tx1"/>
              </a:solidFill>
            </a:endParaRPr>
          </a:p>
        </p:txBody>
      </p:sp>
      <p:sp>
        <p:nvSpPr>
          <p:cNvPr id="18" name="Rectangle 17"/>
          <p:cNvSpPr/>
          <p:nvPr/>
        </p:nvSpPr>
        <p:spPr>
          <a:xfrm>
            <a:off x="5652120" y="2139703"/>
            <a:ext cx="2219786" cy="45905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      Outillage Sopra </a:t>
            </a:r>
            <a:r>
              <a:rPr lang="fr-FR" sz="1400" b="1" dirty="0" err="1"/>
              <a:t>Steria</a:t>
            </a:r>
            <a:endParaRPr lang="fr-FR" sz="1400" b="1" dirty="0"/>
          </a:p>
          <a:p>
            <a:pPr algn="ctr"/>
            <a:r>
              <a:rPr lang="fr-FR" sz="1400" b="1" dirty="0"/>
              <a:t>    d’Agilité Répartie</a:t>
            </a:r>
          </a:p>
        </p:txBody>
      </p:sp>
      <p:pic>
        <p:nvPicPr>
          <p:cNvPr id="20" name="Picture 4" descr="d:\Profiles\gbigot\Downloads\Compass-50.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06126" y="2193708"/>
            <a:ext cx="357188" cy="357188"/>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6408204" y="2690649"/>
            <a:ext cx="1512168" cy="1200329"/>
          </a:xfrm>
          <a:prstGeom prst="rect">
            <a:avLst/>
          </a:prstGeom>
          <a:noFill/>
        </p:spPr>
        <p:txBody>
          <a:bodyPr wrap="square" rtlCol="0">
            <a:spAutoFit/>
          </a:bodyPr>
          <a:lstStyle/>
          <a:p>
            <a:r>
              <a:rPr lang="fr-FR" sz="2100" dirty="0"/>
              <a:t>KPV</a:t>
            </a:r>
          </a:p>
          <a:p>
            <a:r>
              <a:rPr lang="fr-FR" sz="1500" dirty="0"/>
              <a:t>(</a:t>
            </a:r>
            <a:r>
              <a:rPr lang="fr-FR" sz="1500" dirty="0">
                <a:solidFill>
                  <a:schemeClr val="accent1"/>
                </a:solidFill>
              </a:rPr>
              <a:t>K</a:t>
            </a:r>
            <a:r>
              <a:rPr lang="fr-FR" sz="1500" dirty="0"/>
              <a:t>it de </a:t>
            </a:r>
            <a:r>
              <a:rPr lang="fr-FR" sz="1500" dirty="0">
                <a:solidFill>
                  <a:schemeClr val="accent1"/>
                </a:solidFill>
              </a:rPr>
              <a:t>P</a:t>
            </a:r>
            <a:r>
              <a:rPr lang="fr-FR" sz="1500" dirty="0"/>
              <a:t>roximité </a:t>
            </a:r>
            <a:r>
              <a:rPr lang="fr-FR" sz="1500" dirty="0">
                <a:solidFill>
                  <a:schemeClr val="accent1"/>
                </a:solidFill>
              </a:rPr>
              <a:t>V</a:t>
            </a:r>
            <a:r>
              <a:rPr lang="fr-FR" sz="1500" dirty="0"/>
              <a:t>irtuelle)</a:t>
            </a:r>
            <a:endParaRPr lang="fr-FR" sz="2100" dirty="0"/>
          </a:p>
          <a:p>
            <a:endParaRPr lang="fr-FR" sz="2100" dirty="0"/>
          </a:p>
        </p:txBody>
      </p:sp>
      <p:grpSp>
        <p:nvGrpSpPr>
          <p:cNvPr id="22" name="Groupe 21"/>
          <p:cNvGrpSpPr/>
          <p:nvPr/>
        </p:nvGrpSpPr>
        <p:grpSpPr>
          <a:xfrm>
            <a:off x="5711156" y="2840052"/>
            <a:ext cx="657428" cy="691822"/>
            <a:chOff x="-2700808" y="2825897"/>
            <a:chExt cx="2094781" cy="2204369"/>
          </a:xfrm>
        </p:grpSpPr>
        <p:sp>
          <p:nvSpPr>
            <p:cNvPr id="23" name="Freeform 6"/>
            <p:cNvSpPr>
              <a:spLocks noChangeAspect="1"/>
            </p:cNvSpPr>
            <p:nvPr/>
          </p:nvSpPr>
          <p:spPr bwMode="gray">
            <a:xfrm>
              <a:off x="-2700808" y="4047130"/>
              <a:ext cx="1349742" cy="983136"/>
            </a:xfrm>
            <a:custGeom>
              <a:avLst/>
              <a:gdLst>
                <a:gd name="T0" fmla="*/ 0 w 2912"/>
                <a:gd name="T1" fmla="*/ 864 h 2446"/>
                <a:gd name="T2" fmla="*/ 510 w 2912"/>
                <a:gd name="T3" fmla="*/ 0 h 2446"/>
                <a:gd name="T4" fmla="*/ 2730 w 2912"/>
                <a:gd name="T5" fmla="*/ 946 h 2446"/>
                <a:gd name="T6" fmla="*/ 2912 w 2912"/>
                <a:gd name="T7" fmla="*/ 2446 h 2446"/>
                <a:gd name="T8" fmla="*/ 0 w 2912"/>
                <a:gd name="T9" fmla="*/ 864 h 2446"/>
                <a:gd name="T10" fmla="*/ 0 60000 65536"/>
                <a:gd name="T11" fmla="*/ 0 60000 65536"/>
                <a:gd name="T12" fmla="*/ 0 60000 65536"/>
                <a:gd name="T13" fmla="*/ 0 60000 65536"/>
                <a:gd name="T14" fmla="*/ 0 60000 65536"/>
                <a:gd name="T15" fmla="*/ 0 w 2912"/>
                <a:gd name="T16" fmla="*/ 0 h 2446"/>
                <a:gd name="T17" fmla="*/ 2912 w 2912"/>
                <a:gd name="T18" fmla="*/ 2446 h 2446"/>
              </a:gdLst>
              <a:ahLst/>
              <a:cxnLst>
                <a:cxn ang="T10">
                  <a:pos x="T0" y="T1"/>
                </a:cxn>
                <a:cxn ang="T11">
                  <a:pos x="T2" y="T3"/>
                </a:cxn>
                <a:cxn ang="T12">
                  <a:pos x="T4" y="T5"/>
                </a:cxn>
                <a:cxn ang="T13">
                  <a:pos x="T6" y="T7"/>
                </a:cxn>
                <a:cxn ang="T14">
                  <a:pos x="T8" y="T9"/>
                </a:cxn>
              </a:cxnLst>
              <a:rect l="T15" t="T16" r="T17" b="T18"/>
              <a:pathLst>
                <a:path w="2912" h="2446">
                  <a:moveTo>
                    <a:pt x="0" y="864"/>
                  </a:moveTo>
                  <a:lnTo>
                    <a:pt x="510" y="0"/>
                  </a:lnTo>
                  <a:lnTo>
                    <a:pt x="2730" y="946"/>
                  </a:lnTo>
                  <a:lnTo>
                    <a:pt x="2912" y="2446"/>
                  </a:lnTo>
                  <a:lnTo>
                    <a:pt x="0" y="864"/>
                  </a:lnTo>
                  <a:close/>
                </a:path>
              </a:pathLst>
            </a:custGeom>
            <a:solidFill>
              <a:srgbClr val="A20E12"/>
            </a:solidFill>
            <a:ln w="9525">
              <a:noFill/>
              <a:round/>
              <a:headEnd/>
              <a:tailEnd/>
            </a:ln>
          </p:spPr>
          <p:txBody>
            <a:bodyPr/>
            <a:lstStyle/>
            <a:p>
              <a:endParaRPr lang="fr-FR" sz="1050"/>
            </a:p>
          </p:txBody>
        </p:sp>
        <p:sp>
          <p:nvSpPr>
            <p:cNvPr id="24" name="Freeform 7"/>
            <p:cNvSpPr>
              <a:spLocks noChangeAspect="1"/>
            </p:cNvSpPr>
            <p:nvPr/>
          </p:nvSpPr>
          <p:spPr bwMode="gray">
            <a:xfrm>
              <a:off x="-1434636" y="4045553"/>
              <a:ext cx="828609" cy="983136"/>
            </a:xfrm>
            <a:custGeom>
              <a:avLst/>
              <a:gdLst>
                <a:gd name="T0" fmla="*/ 0 w 1787"/>
                <a:gd name="T1" fmla="*/ 946 h 2446"/>
                <a:gd name="T2" fmla="*/ 1295 w 1787"/>
                <a:gd name="T3" fmla="*/ 0 h 2446"/>
                <a:gd name="T4" fmla="*/ 1787 w 1787"/>
                <a:gd name="T5" fmla="*/ 842 h 2446"/>
                <a:gd name="T6" fmla="*/ 182 w 1787"/>
                <a:gd name="T7" fmla="*/ 2446 h 2446"/>
                <a:gd name="T8" fmla="*/ 0 w 1787"/>
                <a:gd name="T9" fmla="*/ 946 h 2446"/>
                <a:gd name="T10" fmla="*/ 0 60000 65536"/>
                <a:gd name="T11" fmla="*/ 0 60000 65536"/>
                <a:gd name="T12" fmla="*/ 0 60000 65536"/>
                <a:gd name="T13" fmla="*/ 0 60000 65536"/>
                <a:gd name="T14" fmla="*/ 0 60000 65536"/>
                <a:gd name="T15" fmla="*/ 0 w 1787"/>
                <a:gd name="T16" fmla="*/ 0 h 2446"/>
                <a:gd name="T17" fmla="*/ 1787 w 1787"/>
                <a:gd name="T18" fmla="*/ 2446 h 2446"/>
              </a:gdLst>
              <a:ahLst/>
              <a:cxnLst>
                <a:cxn ang="T10">
                  <a:pos x="T0" y="T1"/>
                </a:cxn>
                <a:cxn ang="T11">
                  <a:pos x="T2" y="T3"/>
                </a:cxn>
                <a:cxn ang="T12">
                  <a:pos x="T4" y="T5"/>
                </a:cxn>
                <a:cxn ang="T13">
                  <a:pos x="T6" y="T7"/>
                </a:cxn>
                <a:cxn ang="T14">
                  <a:pos x="T8" y="T9"/>
                </a:cxn>
              </a:cxnLst>
              <a:rect l="T15" t="T16" r="T17" b="T18"/>
              <a:pathLst>
                <a:path w="1787" h="2446">
                  <a:moveTo>
                    <a:pt x="0" y="946"/>
                  </a:moveTo>
                  <a:lnTo>
                    <a:pt x="1295" y="0"/>
                  </a:lnTo>
                  <a:lnTo>
                    <a:pt x="1787" y="842"/>
                  </a:lnTo>
                  <a:lnTo>
                    <a:pt x="182" y="2446"/>
                  </a:lnTo>
                  <a:lnTo>
                    <a:pt x="0" y="946"/>
                  </a:lnTo>
                  <a:close/>
                </a:path>
              </a:pathLst>
            </a:custGeom>
            <a:solidFill>
              <a:schemeClr val="accent1"/>
            </a:solidFill>
            <a:ln w="9525">
              <a:noFill/>
              <a:round/>
              <a:headEnd/>
              <a:tailEnd/>
            </a:ln>
          </p:spPr>
          <p:txBody>
            <a:bodyPr/>
            <a:lstStyle/>
            <a:p>
              <a:endParaRPr lang="fr-FR" sz="1050"/>
            </a:p>
          </p:txBody>
        </p:sp>
        <p:sp>
          <p:nvSpPr>
            <p:cNvPr id="25" name="Freeform 8"/>
            <p:cNvSpPr>
              <a:spLocks noChangeAspect="1"/>
            </p:cNvSpPr>
            <p:nvPr/>
          </p:nvSpPr>
          <p:spPr bwMode="gray">
            <a:xfrm>
              <a:off x="-2700808" y="4006133"/>
              <a:ext cx="1349742" cy="1024133"/>
            </a:xfrm>
            <a:custGeom>
              <a:avLst/>
              <a:gdLst>
                <a:gd name="T0" fmla="*/ 0 w 2912"/>
                <a:gd name="T1" fmla="*/ 966 h 2548"/>
                <a:gd name="T2" fmla="*/ 1922 w 2912"/>
                <a:gd name="T3" fmla="*/ 0 h 2548"/>
                <a:gd name="T4" fmla="*/ 2642 w 2912"/>
                <a:gd name="T5" fmla="*/ 262 h 2548"/>
                <a:gd name="T6" fmla="*/ 2912 w 2912"/>
                <a:gd name="T7" fmla="*/ 2548 h 2548"/>
                <a:gd name="T8" fmla="*/ 0 w 2912"/>
                <a:gd name="T9" fmla="*/ 966 h 2548"/>
                <a:gd name="T10" fmla="*/ 0 60000 65536"/>
                <a:gd name="T11" fmla="*/ 0 60000 65536"/>
                <a:gd name="T12" fmla="*/ 0 60000 65536"/>
                <a:gd name="T13" fmla="*/ 0 60000 65536"/>
                <a:gd name="T14" fmla="*/ 0 60000 65536"/>
                <a:gd name="T15" fmla="*/ 0 w 2912"/>
                <a:gd name="T16" fmla="*/ 0 h 2548"/>
                <a:gd name="T17" fmla="*/ 2912 w 2912"/>
                <a:gd name="T18" fmla="*/ 2548 h 2548"/>
              </a:gdLst>
              <a:ahLst/>
              <a:cxnLst>
                <a:cxn ang="T10">
                  <a:pos x="T0" y="T1"/>
                </a:cxn>
                <a:cxn ang="T11">
                  <a:pos x="T2" y="T3"/>
                </a:cxn>
                <a:cxn ang="T12">
                  <a:pos x="T4" y="T5"/>
                </a:cxn>
                <a:cxn ang="T13">
                  <a:pos x="T6" y="T7"/>
                </a:cxn>
                <a:cxn ang="T14">
                  <a:pos x="T8" y="T9"/>
                </a:cxn>
              </a:cxnLst>
              <a:rect l="T15" t="T16" r="T17" b="T18"/>
              <a:pathLst>
                <a:path w="2912" h="2548">
                  <a:moveTo>
                    <a:pt x="0" y="966"/>
                  </a:moveTo>
                  <a:lnTo>
                    <a:pt x="1922" y="0"/>
                  </a:lnTo>
                  <a:lnTo>
                    <a:pt x="2642" y="262"/>
                  </a:lnTo>
                  <a:lnTo>
                    <a:pt x="2912" y="2548"/>
                  </a:lnTo>
                  <a:lnTo>
                    <a:pt x="0" y="966"/>
                  </a:lnTo>
                  <a:close/>
                </a:path>
              </a:pathLst>
            </a:custGeom>
            <a:solidFill>
              <a:srgbClr val="7F0000"/>
            </a:solidFill>
            <a:ln w="9525">
              <a:noFill/>
              <a:round/>
              <a:headEnd/>
              <a:tailEnd/>
            </a:ln>
          </p:spPr>
          <p:txBody>
            <a:bodyPr/>
            <a:lstStyle/>
            <a:p>
              <a:endParaRPr lang="fr-FR" sz="1050"/>
            </a:p>
          </p:txBody>
        </p:sp>
        <p:sp>
          <p:nvSpPr>
            <p:cNvPr id="26" name="Freeform 9"/>
            <p:cNvSpPr>
              <a:spLocks noChangeAspect="1"/>
            </p:cNvSpPr>
            <p:nvPr/>
          </p:nvSpPr>
          <p:spPr bwMode="gray">
            <a:xfrm>
              <a:off x="-1477209" y="4107837"/>
              <a:ext cx="868029" cy="922429"/>
            </a:xfrm>
            <a:custGeom>
              <a:avLst/>
              <a:gdLst>
                <a:gd name="T0" fmla="*/ 270 w 1875"/>
                <a:gd name="T1" fmla="*/ 2294 h 2294"/>
                <a:gd name="T2" fmla="*/ 1875 w 1875"/>
                <a:gd name="T3" fmla="*/ 690 h 2294"/>
                <a:gd name="T4" fmla="*/ 0 w 1875"/>
                <a:gd name="T5" fmla="*/ 0 h 2294"/>
                <a:gd name="T6" fmla="*/ 270 w 1875"/>
                <a:gd name="T7" fmla="*/ 2294 h 2294"/>
                <a:gd name="T8" fmla="*/ 0 60000 65536"/>
                <a:gd name="T9" fmla="*/ 0 60000 65536"/>
                <a:gd name="T10" fmla="*/ 0 60000 65536"/>
                <a:gd name="T11" fmla="*/ 0 60000 65536"/>
                <a:gd name="T12" fmla="*/ 0 w 1875"/>
                <a:gd name="T13" fmla="*/ 0 h 2294"/>
                <a:gd name="T14" fmla="*/ 1875 w 1875"/>
                <a:gd name="T15" fmla="*/ 2294 h 2294"/>
              </a:gdLst>
              <a:ahLst/>
              <a:cxnLst>
                <a:cxn ang="T8">
                  <a:pos x="T0" y="T1"/>
                </a:cxn>
                <a:cxn ang="T9">
                  <a:pos x="T2" y="T3"/>
                </a:cxn>
                <a:cxn ang="T10">
                  <a:pos x="T4" y="T5"/>
                </a:cxn>
                <a:cxn ang="T11">
                  <a:pos x="T6" y="T7"/>
                </a:cxn>
              </a:cxnLst>
              <a:rect l="T12" t="T13" r="T14" b="T15"/>
              <a:pathLst>
                <a:path w="1875" h="2294">
                  <a:moveTo>
                    <a:pt x="270" y="2294"/>
                  </a:moveTo>
                  <a:lnTo>
                    <a:pt x="1875" y="690"/>
                  </a:lnTo>
                  <a:lnTo>
                    <a:pt x="0" y="0"/>
                  </a:lnTo>
                  <a:lnTo>
                    <a:pt x="270" y="2294"/>
                  </a:lnTo>
                  <a:close/>
                </a:path>
              </a:pathLst>
            </a:custGeom>
            <a:solidFill>
              <a:srgbClr val="9A0000"/>
            </a:solidFill>
            <a:ln w="9525">
              <a:noFill/>
              <a:round/>
              <a:headEnd/>
              <a:tailEnd/>
            </a:ln>
          </p:spPr>
          <p:txBody>
            <a:bodyPr/>
            <a:lstStyle/>
            <a:p>
              <a:endParaRPr lang="fr-FR" sz="1050"/>
            </a:p>
          </p:txBody>
        </p:sp>
        <p:sp>
          <p:nvSpPr>
            <p:cNvPr id="27" name="Freeform 11"/>
            <p:cNvSpPr>
              <a:spLocks noChangeAspect="1"/>
            </p:cNvSpPr>
            <p:nvPr/>
          </p:nvSpPr>
          <p:spPr bwMode="gray">
            <a:xfrm>
              <a:off x="-2194655" y="3507864"/>
              <a:ext cx="1087205" cy="306688"/>
            </a:xfrm>
            <a:custGeom>
              <a:avLst/>
              <a:gdLst>
                <a:gd name="T0" fmla="*/ 0 w 2342"/>
                <a:gd name="T1" fmla="*/ 326 h 760"/>
                <a:gd name="T2" fmla="*/ 1460 w 2342"/>
                <a:gd name="T3" fmla="*/ 760 h 760"/>
                <a:gd name="T4" fmla="*/ 2342 w 2342"/>
                <a:gd name="T5" fmla="*/ 326 h 760"/>
                <a:gd name="T6" fmla="*/ 970 w 2342"/>
                <a:gd name="T7" fmla="*/ 0 h 760"/>
                <a:gd name="T8" fmla="*/ 0 w 2342"/>
                <a:gd name="T9" fmla="*/ 326 h 760"/>
                <a:gd name="T10" fmla="*/ 0 60000 65536"/>
                <a:gd name="T11" fmla="*/ 0 60000 65536"/>
                <a:gd name="T12" fmla="*/ 0 60000 65536"/>
                <a:gd name="T13" fmla="*/ 0 60000 65536"/>
                <a:gd name="T14" fmla="*/ 0 60000 65536"/>
                <a:gd name="T15" fmla="*/ 0 w 2342"/>
                <a:gd name="T16" fmla="*/ 0 h 760"/>
                <a:gd name="T17" fmla="*/ 2342 w 2342"/>
                <a:gd name="T18" fmla="*/ 760 h 760"/>
              </a:gdLst>
              <a:ahLst/>
              <a:cxnLst>
                <a:cxn ang="T10">
                  <a:pos x="T0" y="T1"/>
                </a:cxn>
                <a:cxn ang="T11">
                  <a:pos x="T2" y="T3"/>
                </a:cxn>
                <a:cxn ang="T12">
                  <a:pos x="T4" y="T5"/>
                </a:cxn>
                <a:cxn ang="T13">
                  <a:pos x="T6" y="T7"/>
                </a:cxn>
                <a:cxn ang="T14">
                  <a:pos x="T8" y="T9"/>
                </a:cxn>
              </a:cxnLst>
              <a:rect l="T15" t="T16" r="T17" b="T18"/>
              <a:pathLst>
                <a:path w="2342" h="760">
                  <a:moveTo>
                    <a:pt x="0" y="326"/>
                  </a:moveTo>
                  <a:lnTo>
                    <a:pt x="1460" y="760"/>
                  </a:lnTo>
                  <a:lnTo>
                    <a:pt x="2342" y="326"/>
                  </a:lnTo>
                  <a:lnTo>
                    <a:pt x="970" y="0"/>
                  </a:lnTo>
                  <a:lnTo>
                    <a:pt x="0" y="326"/>
                  </a:lnTo>
                  <a:close/>
                </a:path>
              </a:pathLst>
            </a:custGeom>
            <a:solidFill>
              <a:srgbClr val="333333"/>
            </a:solidFill>
            <a:ln w="9525">
              <a:noFill/>
              <a:round/>
              <a:headEnd/>
              <a:tailEnd/>
            </a:ln>
          </p:spPr>
          <p:txBody>
            <a:bodyPr/>
            <a:lstStyle/>
            <a:p>
              <a:endParaRPr lang="fr-FR" sz="675"/>
            </a:p>
          </p:txBody>
        </p:sp>
        <p:sp>
          <p:nvSpPr>
            <p:cNvPr id="28" name="Freeform 12"/>
            <p:cNvSpPr>
              <a:spLocks noChangeAspect="1"/>
            </p:cNvSpPr>
            <p:nvPr/>
          </p:nvSpPr>
          <p:spPr bwMode="gray">
            <a:xfrm>
              <a:off x="-2467442" y="3789323"/>
              <a:ext cx="1632778" cy="637028"/>
            </a:xfrm>
            <a:custGeom>
              <a:avLst/>
              <a:gdLst>
                <a:gd name="T0" fmla="*/ 0 w 3515"/>
                <a:gd name="T1" fmla="*/ 642 h 1588"/>
                <a:gd name="T2" fmla="*/ 2220 w 3515"/>
                <a:gd name="T3" fmla="*/ 1588 h 1588"/>
                <a:gd name="T4" fmla="*/ 3515 w 3515"/>
                <a:gd name="T5" fmla="*/ 642 h 1588"/>
                <a:gd name="T6" fmla="*/ 1484 w 3515"/>
                <a:gd name="T7" fmla="*/ 0 h 1588"/>
                <a:gd name="T8" fmla="*/ 0 w 3515"/>
                <a:gd name="T9" fmla="*/ 642 h 1588"/>
                <a:gd name="T10" fmla="*/ 0 60000 65536"/>
                <a:gd name="T11" fmla="*/ 0 60000 65536"/>
                <a:gd name="T12" fmla="*/ 0 60000 65536"/>
                <a:gd name="T13" fmla="*/ 0 60000 65536"/>
                <a:gd name="T14" fmla="*/ 0 60000 65536"/>
                <a:gd name="T15" fmla="*/ 0 w 3515"/>
                <a:gd name="T16" fmla="*/ 0 h 1588"/>
                <a:gd name="T17" fmla="*/ 3515 w 3515"/>
                <a:gd name="T18" fmla="*/ 1588 h 1588"/>
              </a:gdLst>
              <a:ahLst/>
              <a:cxnLst>
                <a:cxn ang="T10">
                  <a:pos x="T0" y="T1"/>
                </a:cxn>
                <a:cxn ang="T11">
                  <a:pos x="T2" y="T3"/>
                </a:cxn>
                <a:cxn ang="T12">
                  <a:pos x="T4" y="T5"/>
                </a:cxn>
                <a:cxn ang="T13">
                  <a:pos x="T6" y="T7"/>
                </a:cxn>
                <a:cxn ang="T14">
                  <a:pos x="T8" y="T9"/>
                </a:cxn>
              </a:cxnLst>
              <a:rect l="T15" t="T16" r="T17" b="T18"/>
              <a:pathLst>
                <a:path w="3515" h="1588">
                  <a:moveTo>
                    <a:pt x="0" y="642"/>
                  </a:moveTo>
                  <a:lnTo>
                    <a:pt x="2220" y="1588"/>
                  </a:lnTo>
                  <a:lnTo>
                    <a:pt x="3515" y="642"/>
                  </a:lnTo>
                  <a:lnTo>
                    <a:pt x="1484" y="0"/>
                  </a:lnTo>
                  <a:lnTo>
                    <a:pt x="0" y="642"/>
                  </a:lnTo>
                  <a:close/>
                </a:path>
              </a:pathLst>
            </a:custGeom>
            <a:solidFill>
              <a:srgbClr val="333333"/>
            </a:solidFill>
            <a:ln w="9525">
              <a:noFill/>
              <a:round/>
              <a:headEnd/>
              <a:tailEnd/>
            </a:ln>
          </p:spPr>
          <p:txBody>
            <a:bodyPr/>
            <a:lstStyle/>
            <a:p>
              <a:endParaRPr lang="fr-FR" sz="675"/>
            </a:p>
          </p:txBody>
        </p:sp>
        <p:sp>
          <p:nvSpPr>
            <p:cNvPr id="29" name="Freeform 13"/>
            <p:cNvSpPr>
              <a:spLocks noChangeAspect="1"/>
            </p:cNvSpPr>
            <p:nvPr/>
          </p:nvSpPr>
          <p:spPr bwMode="gray">
            <a:xfrm>
              <a:off x="-1924233" y="3183831"/>
              <a:ext cx="543997" cy="102492"/>
            </a:xfrm>
            <a:custGeom>
              <a:avLst/>
              <a:gdLst>
                <a:gd name="T0" fmla="*/ 0 w 1174"/>
                <a:gd name="T1" fmla="*/ 124 h 248"/>
                <a:gd name="T2" fmla="*/ 722 w 1174"/>
                <a:gd name="T3" fmla="*/ 248 h 248"/>
                <a:gd name="T4" fmla="*/ 1174 w 1174"/>
                <a:gd name="T5" fmla="*/ 116 h 248"/>
                <a:gd name="T6" fmla="*/ 484 w 1174"/>
                <a:gd name="T7" fmla="*/ 0 h 248"/>
                <a:gd name="T8" fmla="*/ 0 w 1174"/>
                <a:gd name="T9" fmla="*/ 124 h 248"/>
                <a:gd name="T10" fmla="*/ 0 60000 65536"/>
                <a:gd name="T11" fmla="*/ 0 60000 65536"/>
                <a:gd name="T12" fmla="*/ 0 60000 65536"/>
                <a:gd name="T13" fmla="*/ 0 60000 65536"/>
                <a:gd name="T14" fmla="*/ 0 60000 65536"/>
                <a:gd name="T15" fmla="*/ 0 w 1174"/>
                <a:gd name="T16" fmla="*/ 0 h 248"/>
                <a:gd name="T17" fmla="*/ 1174 w 1174"/>
                <a:gd name="T18" fmla="*/ 248 h 248"/>
              </a:gdLst>
              <a:ahLst/>
              <a:cxnLst>
                <a:cxn ang="T10">
                  <a:pos x="T0" y="T1"/>
                </a:cxn>
                <a:cxn ang="T11">
                  <a:pos x="T2" y="T3"/>
                </a:cxn>
                <a:cxn ang="T12">
                  <a:pos x="T4" y="T5"/>
                </a:cxn>
                <a:cxn ang="T13">
                  <a:pos x="T6" y="T7"/>
                </a:cxn>
                <a:cxn ang="T14">
                  <a:pos x="T8" y="T9"/>
                </a:cxn>
              </a:cxnLst>
              <a:rect l="T15" t="T16" r="T17" b="T18"/>
              <a:pathLst>
                <a:path w="1174" h="248">
                  <a:moveTo>
                    <a:pt x="0" y="124"/>
                  </a:moveTo>
                  <a:lnTo>
                    <a:pt x="722" y="248"/>
                  </a:lnTo>
                  <a:lnTo>
                    <a:pt x="1174" y="116"/>
                  </a:lnTo>
                  <a:lnTo>
                    <a:pt x="484" y="0"/>
                  </a:lnTo>
                  <a:lnTo>
                    <a:pt x="0" y="124"/>
                  </a:lnTo>
                  <a:close/>
                </a:path>
              </a:pathLst>
            </a:custGeom>
            <a:solidFill>
              <a:srgbClr val="333333"/>
            </a:solidFill>
            <a:ln w="9525">
              <a:noFill/>
              <a:round/>
              <a:headEnd/>
              <a:tailEnd/>
            </a:ln>
          </p:spPr>
          <p:txBody>
            <a:bodyPr/>
            <a:lstStyle/>
            <a:p>
              <a:endParaRPr lang="fr-FR" sz="675"/>
            </a:p>
          </p:txBody>
        </p:sp>
        <p:sp>
          <p:nvSpPr>
            <p:cNvPr id="30" name="Freeform 14"/>
            <p:cNvSpPr>
              <a:spLocks noChangeAspect="1"/>
            </p:cNvSpPr>
            <p:nvPr/>
          </p:nvSpPr>
          <p:spPr bwMode="gray">
            <a:xfrm>
              <a:off x="-1878506" y="2825897"/>
              <a:ext cx="279094" cy="383163"/>
            </a:xfrm>
            <a:custGeom>
              <a:avLst/>
              <a:gdLst>
                <a:gd name="T0" fmla="*/ 492 w 604"/>
                <a:gd name="T1" fmla="*/ 0 h 956"/>
                <a:gd name="T2" fmla="*/ 604 w 604"/>
                <a:gd name="T3" fmla="*/ 956 h 956"/>
                <a:gd name="T4" fmla="*/ 0 w 604"/>
                <a:gd name="T5" fmla="*/ 850 h 956"/>
                <a:gd name="T6" fmla="*/ 492 w 604"/>
                <a:gd name="T7" fmla="*/ 0 h 956"/>
                <a:gd name="T8" fmla="*/ 0 60000 65536"/>
                <a:gd name="T9" fmla="*/ 0 60000 65536"/>
                <a:gd name="T10" fmla="*/ 0 60000 65536"/>
                <a:gd name="T11" fmla="*/ 0 60000 65536"/>
                <a:gd name="T12" fmla="*/ 0 w 604"/>
                <a:gd name="T13" fmla="*/ 0 h 956"/>
                <a:gd name="T14" fmla="*/ 604 w 604"/>
                <a:gd name="T15" fmla="*/ 956 h 956"/>
              </a:gdLst>
              <a:ahLst/>
              <a:cxnLst>
                <a:cxn ang="T8">
                  <a:pos x="T0" y="T1"/>
                </a:cxn>
                <a:cxn ang="T9">
                  <a:pos x="T2" y="T3"/>
                </a:cxn>
                <a:cxn ang="T10">
                  <a:pos x="T4" y="T5"/>
                </a:cxn>
                <a:cxn ang="T11">
                  <a:pos x="T6" y="T7"/>
                </a:cxn>
              </a:cxnLst>
              <a:rect l="T12" t="T13" r="T14" b="T15"/>
              <a:pathLst>
                <a:path w="604" h="956">
                  <a:moveTo>
                    <a:pt x="492" y="0"/>
                  </a:moveTo>
                  <a:lnTo>
                    <a:pt x="604" y="956"/>
                  </a:lnTo>
                  <a:lnTo>
                    <a:pt x="0" y="850"/>
                  </a:lnTo>
                  <a:lnTo>
                    <a:pt x="492" y="0"/>
                  </a:lnTo>
                  <a:close/>
                </a:path>
              </a:pathLst>
            </a:custGeom>
            <a:solidFill>
              <a:srgbClr val="A20E12"/>
            </a:solidFill>
            <a:ln w="9525">
              <a:noFill/>
              <a:round/>
              <a:headEnd/>
              <a:tailEnd/>
            </a:ln>
          </p:spPr>
          <p:txBody>
            <a:bodyPr/>
            <a:lstStyle/>
            <a:p>
              <a:endParaRPr lang="fr-FR" sz="1050"/>
            </a:p>
          </p:txBody>
        </p:sp>
        <p:sp>
          <p:nvSpPr>
            <p:cNvPr id="31" name="Freeform 15"/>
            <p:cNvSpPr>
              <a:spLocks noChangeAspect="1"/>
            </p:cNvSpPr>
            <p:nvPr/>
          </p:nvSpPr>
          <p:spPr bwMode="gray">
            <a:xfrm>
              <a:off x="-1651446" y="2825897"/>
              <a:ext cx="229425" cy="383163"/>
            </a:xfrm>
            <a:custGeom>
              <a:avLst/>
              <a:gdLst>
                <a:gd name="T0" fmla="*/ 112 w 492"/>
                <a:gd name="T1" fmla="*/ 956 h 956"/>
                <a:gd name="T2" fmla="*/ 492 w 492"/>
                <a:gd name="T3" fmla="*/ 850 h 956"/>
                <a:gd name="T4" fmla="*/ 0 w 492"/>
                <a:gd name="T5" fmla="*/ 0 h 956"/>
                <a:gd name="T6" fmla="*/ 112 w 492"/>
                <a:gd name="T7" fmla="*/ 956 h 956"/>
                <a:gd name="T8" fmla="*/ 0 60000 65536"/>
                <a:gd name="T9" fmla="*/ 0 60000 65536"/>
                <a:gd name="T10" fmla="*/ 0 60000 65536"/>
                <a:gd name="T11" fmla="*/ 0 60000 65536"/>
                <a:gd name="T12" fmla="*/ 0 w 492"/>
                <a:gd name="T13" fmla="*/ 0 h 956"/>
                <a:gd name="T14" fmla="*/ 492 w 492"/>
                <a:gd name="T15" fmla="*/ 956 h 956"/>
              </a:gdLst>
              <a:ahLst/>
              <a:cxnLst>
                <a:cxn ang="T8">
                  <a:pos x="T0" y="T1"/>
                </a:cxn>
                <a:cxn ang="T9">
                  <a:pos x="T2" y="T3"/>
                </a:cxn>
                <a:cxn ang="T10">
                  <a:pos x="T4" y="T5"/>
                </a:cxn>
                <a:cxn ang="T11">
                  <a:pos x="T6" y="T7"/>
                </a:cxn>
              </a:cxnLst>
              <a:rect l="T12" t="T13" r="T14" b="T15"/>
              <a:pathLst>
                <a:path w="492" h="956">
                  <a:moveTo>
                    <a:pt x="112" y="956"/>
                  </a:moveTo>
                  <a:lnTo>
                    <a:pt x="492" y="850"/>
                  </a:lnTo>
                  <a:lnTo>
                    <a:pt x="0" y="0"/>
                  </a:lnTo>
                  <a:lnTo>
                    <a:pt x="112" y="956"/>
                  </a:lnTo>
                  <a:close/>
                </a:path>
              </a:pathLst>
            </a:custGeom>
            <a:solidFill>
              <a:schemeClr val="accent1"/>
            </a:solidFill>
            <a:ln w="9525">
              <a:noFill/>
              <a:round/>
              <a:headEnd/>
              <a:tailEnd/>
            </a:ln>
          </p:spPr>
          <p:txBody>
            <a:bodyPr/>
            <a:lstStyle/>
            <a:p>
              <a:endParaRPr lang="fr-FR" sz="1050"/>
            </a:p>
          </p:txBody>
        </p:sp>
        <p:sp>
          <p:nvSpPr>
            <p:cNvPr id="32" name="Freeform 16"/>
            <p:cNvSpPr>
              <a:spLocks noChangeAspect="1"/>
            </p:cNvSpPr>
            <p:nvPr/>
          </p:nvSpPr>
          <p:spPr bwMode="gray">
            <a:xfrm>
              <a:off x="-2150504" y="3234288"/>
              <a:ext cx="622049" cy="494328"/>
            </a:xfrm>
            <a:custGeom>
              <a:avLst/>
              <a:gdLst>
                <a:gd name="T0" fmla="*/ 490 w 1342"/>
                <a:gd name="T1" fmla="*/ 0 h 1230"/>
                <a:gd name="T2" fmla="*/ 1212 w 1342"/>
                <a:gd name="T3" fmla="*/ 124 h 1230"/>
                <a:gd name="T4" fmla="*/ 1342 w 1342"/>
                <a:gd name="T5" fmla="*/ 1230 h 1230"/>
                <a:gd name="T6" fmla="*/ 0 w 1342"/>
                <a:gd name="T7" fmla="*/ 844 h 1230"/>
                <a:gd name="T8" fmla="*/ 490 w 1342"/>
                <a:gd name="T9" fmla="*/ 0 h 1230"/>
                <a:gd name="T10" fmla="*/ 0 60000 65536"/>
                <a:gd name="T11" fmla="*/ 0 60000 65536"/>
                <a:gd name="T12" fmla="*/ 0 60000 65536"/>
                <a:gd name="T13" fmla="*/ 0 60000 65536"/>
                <a:gd name="T14" fmla="*/ 0 60000 65536"/>
                <a:gd name="T15" fmla="*/ 0 w 1342"/>
                <a:gd name="T16" fmla="*/ 0 h 1230"/>
                <a:gd name="T17" fmla="*/ 1342 w 1342"/>
                <a:gd name="T18" fmla="*/ 1230 h 1230"/>
              </a:gdLst>
              <a:ahLst/>
              <a:cxnLst>
                <a:cxn ang="T10">
                  <a:pos x="T0" y="T1"/>
                </a:cxn>
                <a:cxn ang="T11">
                  <a:pos x="T2" y="T3"/>
                </a:cxn>
                <a:cxn ang="T12">
                  <a:pos x="T4" y="T5"/>
                </a:cxn>
                <a:cxn ang="T13">
                  <a:pos x="T6" y="T7"/>
                </a:cxn>
                <a:cxn ang="T14">
                  <a:pos x="T8" y="T9"/>
                </a:cxn>
              </a:cxnLst>
              <a:rect l="T15" t="T16" r="T17" b="T18"/>
              <a:pathLst>
                <a:path w="1342" h="1230">
                  <a:moveTo>
                    <a:pt x="490" y="0"/>
                  </a:moveTo>
                  <a:lnTo>
                    <a:pt x="1212" y="124"/>
                  </a:lnTo>
                  <a:lnTo>
                    <a:pt x="1342" y="1230"/>
                  </a:lnTo>
                  <a:lnTo>
                    <a:pt x="0" y="844"/>
                  </a:lnTo>
                  <a:lnTo>
                    <a:pt x="490" y="0"/>
                  </a:lnTo>
                  <a:close/>
                </a:path>
              </a:pathLst>
            </a:custGeom>
            <a:solidFill>
              <a:srgbClr val="A20E12"/>
            </a:solidFill>
            <a:ln w="9525">
              <a:noFill/>
              <a:round/>
              <a:headEnd/>
              <a:tailEnd/>
            </a:ln>
          </p:spPr>
          <p:txBody>
            <a:bodyPr/>
            <a:lstStyle/>
            <a:p>
              <a:endParaRPr lang="fr-FR" sz="1050"/>
            </a:p>
          </p:txBody>
        </p:sp>
        <p:sp>
          <p:nvSpPr>
            <p:cNvPr id="33" name="Freeform 17"/>
            <p:cNvSpPr>
              <a:spLocks noChangeAspect="1"/>
            </p:cNvSpPr>
            <p:nvPr/>
          </p:nvSpPr>
          <p:spPr bwMode="gray">
            <a:xfrm>
              <a:off x="-1589951" y="3231135"/>
              <a:ext cx="449389" cy="495904"/>
            </a:xfrm>
            <a:custGeom>
              <a:avLst/>
              <a:gdLst>
                <a:gd name="T0" fmla="*/ 0 w 968"/>
                <a:gd name="T1" fmla="*/ 132 h 1238"/>
                <a:gd name="T2" fmla="*/ 452 w 968"/>
                <a:gd name="T3" fmla="*/ 0 h 1238"/>
                <a:gd name="T4" fmla="*/ 968 w 968"/>
                <a:gd name="T5" fmla="*/ 852 h 1238"/>
                <a:gd name="T6" fmla="*/ 130 w 968"/>
                <a:gd name="T7" fmla="*/ 1238 h 1238"/>
                <a:gd name="T8" fmla="*/ 0 w 968"/>
                <a:gd name="T9" fmla="*/ 132 h 1238"/>
                <a:gd name="T10" fmla="*/ 0 60000 65536"/>
                <a:gd name="T11" fmla="*/ 0 60000 65536"/>
                <a:gd name="T12" fmla="*/ 0 60000 65536"/>
                <a:gd name="T13" fmla="*/ 0 60000 65536"/>
                <a:gd name="T14" fmla="*/ 0 60000 65536"/>
                <a:gd name="T15" fmla="*/ 0 w 968"/>
                <a:gd name="T16" fmla="*/ 0 h 1238"/>
                <a:gd name="T17" fmla="*/ 968 w 968"/>
                <a:gd name="T18" fmla="*/ 1238 h 1238"/>
              </a:gdLst>
              <a:ahLst/>
              <a:cxnLst>
                <a:cxn ang="T10">
                  <a:pos x="T0" y="T1"/>
                </a:cxn>
                <a:cxn ang="T11">
                  <a:pos x="T2" y="T3"/>
                </a:cxn>
                <a:cxn ang="T12">
                  <a:pos x="T4" y="T5"/>
                </a:cxn>
                <a:cxn ang="T13">
                  <a:pos x="T6" y="T7"/>
                </a:cxn>
                <a:cxn ang="T14">
                  <a:pos x="T8" y="T9"/>
                </a:cxn>
              </a:cxnLst>
              <a:rect l="T15" t="T16" r="T17" b="T18"/>
              <a:pathLst>
                <a:path w="968" h="1238">
                  <a:moveTo>
                    <a:pt x="0" y="132"/>
                  </a:moveTo>
                  <a:lnTo>
                    <a:pt x="452" y="0"/>
                  </a:lnTo>
                  <a:lnTo>
                    <a:pt x="968" y="852"/>
                  </a:lnTo>
                  <a:lnTo>
                    <a:pt x="130" y="1238"/>
                  </a:lnTo>
                  <a:lnTo>
                    <a:pt x="0" y="132"/>
                  </a:lnTo>
                  <a:close/>
                </a:path>
              </a:pathLst>
            </a:custGeom>
            <a:solidFill>
              <a:schemeClr val="accent1"/>
            </a:solidFill>
            <a:ln w="9525">
              <a:noFill/>
              <a:round/>
              <a:headEnd/>
              <a:tailEnd/>
            </a:ln>
          </p:spPr>
          <p:txBody>
            <a:bodyPr/>
            <a:lstStyle/>
            <a:p>
              <a:endParaRPr lang="fr-FR" sz="1050"/>
            </a:p>
          </p:txBody>
        </p:sp>
        <p:sp>
          <p:nvSpPr>
            <p:cNvPr id="34" name="Freeform 18"/>
            <p:cNvSpPr>
              <a:spLocks noChangeAspect="1"/>
            </p:cNvSpPr>
            <p:nvPr/>
          </p:nvSpPr>
          <p:spPr bwMode="gray">
            <a:xfrm>
              <a:off x="-2421714" y="3638738"/>
              <a:ext cx="974464" cy="685909"/>
            </a:xfrm>
            <a:custGeom>
              <a:avLst/>
              <a:gdLst>
                <a:gd name="T0" fmla="*/ 494 w 2102"/>
                <a:gd name="T1" fmla="*/ 0 h 1706"/>
                <a:gd name="T2" fmla="*/ 1954 w 2102"/>
                <a:gd name="T3" fmla="*/ 434 h 1706"/>
                <a:gd name="T4" fmla="*/ 2102 w 2102"/>
                <a:gd name="T5" fmla="*/ 1706 h 1706"/>
                <a:gd name="T6" fmla="*/ 0 w 2102"/>
                <a:gd name="T7" fmla="*/ 852 h 1706"/>
                <a:gd name="T8" fmla="*/ 494 w 2102"/>
                <a:gd name="T9" fmla="*/ 0 h 1706"/>
                <a:gd name="T10" fmla="*/ 0 60000 65536"/>
                <a:gd name="T11" fmla="*/ 0 60000 65536"/>
                <a:gd name="T12" fmla="*/ 0 60000 65536"/>
                <a:gd name="T13" fmla="*/ 0 60000 65536"/>
                <a:gd name="T14" fmla="*/ 0 60000 65536"/>
                <a:gd name="T15" fmla="*/ 0 w 2102"/>
                <a:gd name="T16" fmla="*/ 0 h 1706"/>
                <a:gd name="T17" fmla="*/ 2102 w 2102"/>
                <a:gd name="T18" fmla="*/ 1706 h 1706"/>
              </a:gdLst>
              <a:ahLst/>
              <a:cxnLst>
                <a:cxn ang="T10">
                  <a:pos x="T0" y="T1"/>
                </a:cxn>
                <a:cxn ang="T11">
                  <a:pos x="T2" y="T3"/>
                </a:cxn>
                <a:cxn ang="T12">
                  <a:pos x="T4" y="T5"/>
                </a:cxn>
                <a:cxn ang="T13">
                  <a:pos x="T6" y="T7"/>
                </a:cxn>
                <a:cxn ang="T14">
                  <a:pos x="T8" y="T9"/>
                </a:cxn>
              </a:cxnLst>
              <a:rect l="T15" t="T16" r="T17" b="T18"/>
              <a:pathLst>
                <a:path w="2102" h="1706">
                  <a:moveTo>
                    <a:pt x="494" y="0"/>
                  </a:moveTo>
                  <a:lnTo>
                    <a:pt x="1954" y="434"/>
                  </a:lnTo>
                  <a:lnTo>
                    <a:pt x="2102" y="1706"/>
                  </a:lnTo>
                  <a:lnTo>
                    <a:pt x="0" y="852"/>
                  </a:lnTo>
                  <a:lnTo>
                    <a:pt x="494" y="0"/>
                  </a:lnTo>
                  <a:close/>
                </a:path>
              </a:pathLst>
            </a:custGeom>
            <a:solidFill>
              <a:srgbClr val="A20E12"/>
            </a:solidFill>
            <a:ln w="9525">
              <a:noFill/>
              <a:round/>
              <a:headEnd/>
              <a:tailEnd/>
            </a:ln>
          </p:spPr>
          <p:txBody>
            <a:bodyPr/>
            <a:lstStyle/>
            <a:p>
              <a:endParaRPr lang="fr-FR" sz="1050"/>
            </a:p>
          </p:txBody>
        </p:sp>
        <p:sp>
          <p:nvSpPr>
            <p:cNvPr id="35" name="Freeform 19"/>
            <p:cNvSpPr>
              <a:spLocks noChangeAspect="1"/>
            </p:cNvSpPr>
            <p:nvPr/>
          </p:nvSpPr>
          <p:spPr bwMode="gray">
            <a:xfrm>
              <a:off x="-1515842" y="3638738"/>
              <a:ext cx="637028" cy="685909"/>
            </a:xfrm>
            <a:custGeom>
              <a:avLst/>
              <a:gdLst>
                <a:gd name="T0" fmla="*/ 0 w 1375"/>
                <a:gd name="T1" fmla="*/ 434 h 1706"/>
                <a:gd name="T2" fmla="*/ 882 w 1375"/>
                <a:gd name="T3" fmla="*/ 0 h 1706"/>
                <a:gd name="T4" fmla="*/ 1375 w 1375"/>
                <a:gd name="T5" fmla="*/ 852 h 1706"/>
                <a:gd name="T6" fmla="*/ 148 w 1375"/>
                <a:gd name="T7" fmla="*/ 1706 h 1706"/>
                <a:gd name="T8" fmla="*/ 0 w 1375"/>
                <a:gd name="T9" fmla="*/ 434 h 1706"/>
                <a:gd name="T10" fmla="*/ 0 60000 65536"/>
                <a:gd name="T11" fmla="*/ 0 60000 65536"/>
                <a:gd name="T12" fmla="*/ 0 60000 65536"/>
                <a:gd name="T13" fmla="*/ 0 60000 65536"/>
                <a:gd name="T14" fmla="*/ 0 60000 65536"/>
                <a:gd name="T15" fmla="*/ 0 w 1375"/>
                <a:gd name="T16" fmla="*/ 0 h 1706"/>
                <a:gd name="T17" fmla="*/ 1375 w 1375"/>
                <a:gd name="T18" fmla="*/ 1706 h 1706"/>
              </a:gdLst>
              <a:ahLst/>
              <a:cxnLst>
                <a:cxn ang="T10">
                  <a:pos x="T0" y="T1"/>
                </a:cxn>
                <a:cxn ang="T11">
                  <a:pos x="T2" y="T3"/>
                </a:cxn>
                <a:cxn ang="T12">
                  <a:pos x="T4" y="T5"/>
                </a:cxn>
                <a:cxn ang="T13">
                  <a:pos x="T6" y="T7"/>
                </a:cxn>
                <a:cxn ang="T14">
                  <a:pos x="T8" y="T9"/>
                </a:cxn>
              </a:cxnLst>
              <a:rect l="T15" t="T16" r="T17" b="T18"/>
              <a:pathLst>
                <a:path w="1375" h="1706">
                  <a:moveTo>
                    <a:pt x="0" y="434"/>
                  </a:moveTo>
                  <a:lnTo>
                    <a:pt x="882" y="0"/>
                  </a:lnTo>
                  <a:lnTo>
                    <a:pt x="1375" y="852"/>
                  </a:lnTo>
                  <a:lnTo>
                    <a:pt x="148" y="1706"/>
                  </a:lnTo>
                  <a:lnTo>
                    <a:pt x="0" y="434"/>
                  </a:lnTo>
                  <a:close/>
                </a:path>
              </a:pathLst>
            </a:custGeom>
            <a:solidFill>
              <a:schemeClr val="accent1"/>
            </a:solidFill>
            <a:ln w="9525">
              <a:noFill/>
              <a:round/>
              <a:headEnd/>
              <a:tailEnd/>
            </a:ln>
          </p:spPr>
          <p:txBody>
            <a:bodyPr/>
            <a:lstStyle/>
            <a:p>
              <a:endParaRPr lang="fr-FR" sz="1050"/>
            </a:p>
          </p:txBody>
        </p:sp>
        <p:sp>
          <p:nvSpPr>
            <p:cNvPr id="36" name="Freeform 20"/>
            <p:cNvSpPr>
              <a:spLocks noChangeAspect="1"/>
            </p:cNvSpPr>
            <p:nvPr/>
          </p:nvSpPr>
          <p:spPr bwMode="gray">
            <a:xfrm>
              <a:off x="-2421714" y="3746749"/>
              <a:ext cx="974464" cy="577898"/>
            </a:xfrm>
            <a:custGeom>
              <a:avLst/>
              <a:gdLst>
                <a:gd name="T0" fmla="*/ 0 w 2104"/>
                <a:gd name="T1" fmla="*/ 580 h 1438"/>
                <a:gd name="T2" fmla="*/ 1394 w 2104"/>
                <a:gd name="T3" fmla="*/ 0 h 1438"/>
                <a:gd name="T4" fmla="*/ 1954 w 2104"/>
                <a:gd name="T5" fmla="*/ 162 h 1438"/>
                <a:gd name="T6" fmla="*/ 2104 w 2104"/>
                <a:gd name="T7" fmla="*/ 1438 h 1438"/>
                <a:gd name="T8" fmla="*/ 0 w 2104"/>
                <a:gd name="T9" fmla="*/ 580 h 1438"/>
                <a:gd name="T10" fmla="*/ 0 60000 65536"/>
                <a:gd name="T11" fmla="*/ 0 60000 65536"/>
                <a:gd name="T12" fmla="*/ 0 60000 65536"/>
                <a:gd name="T13" fmla="*/ 0 60000 65536"/>
                <a:gd name="T14" fmla="*/ 0 60000 65536"/>
                <a:gd name="T15" fmla="*/ 0 w 2104"/>
                <a:gd name="T16" fmla="*/ 0 h 1438"/>
                <a:gd name="T17" fmla="*/ 2104 w 2104"/>
                <a:gd name="T18" fmla="*/ 1438 h 1438"/>
              </a:gdLst>
              <a:ahLst/>
              <a:cxnLst>
                <a:cxn ang="T10">
                  <a:pos x="T0" y="T1"/>
                </a:cxn>
                <a:cxn ang="T11">
                  <a:pos x="T2" y="T3"/>
                </a:cxn>
                <a:cxn ang="T12">
                  <a:pos x="T4" y="T5"/>
                </a:cxn>
                <a:cxn ang="T13">
                  <a:pos x="T6" y="T7"/>
                </a:cxn>
                <a:cxn ang="T14">
                  <a:pos x="T8" y="T9"/>
                </a:cxn>
              </a:cxnLst>
              <a:rect l="T15" t="T16" r="T17" b="T18"/>
              <a:pathLst>
                <a:path w="2104" h="1438">
                  <a:moveTo>
                    <a:pt x="0" y="580"/>
                  </a:moveTo>
                  <a:lnTo>
                    <a:pt x="1394" y="0"/>
                  </a:lnTo>
                  <a:lnTo>
                    <a:pt x="1954" y="162"/>
                  </a:lnTo>
                  <a:lnTo>
                    <a:pt x="2104" y="1438"/>
                  </a:lnTo>
                  <a:lnTo>
                    <a:pt x="0" y="580"/>
                  </a:lnTo>
                  <a:close/>
                </a:path>
              </a:pathLst>
            </a:custGeom>
            <a:solidFill>
              <a:srgbClr val="7F0000"/>
            </a:solidFill>
            <a:ln w="9525">
              <a:noFill/>
              <a:round/>
              <a:headEnd/>
              <a:tailEnd/>
            </a:ln>
          </p:spPr>
          <p:txBody>
            <a:bodyPr/>
            <a:lstStyle/>
            <a:p>
              <a:endParaRPr lang="fr-FR" sz="1050"/>
            </a:p>
          </p:txBody>
        </p:sp>
        <p:sp>
          <p:nvSpPr>
            <p:cNvPr id="37" name="Freeform 21"/>
            <p:cNvSpPr>
              <a:spLocks noChangeAspect="1"/>
            </p:cNvSpPr>
            <p:nvPr/>
          </p:nvSpPr>
          <p:spPr bwMode="gray">
            <a:xfrm>
              <a:off x="-2150504" y="3454252"/>
              <a:ext cx="622049" cy="274364"/>
            </a:xfrm>
            <a:custGeom>
              <a:avLst/>
              <a:gdLst>
                <a:gd name="T0" fmla="*/ 0 w 1342"/>
                <a:gd name="T1" fmla="*/ 296 h 682"/>
                <a:gd name="T2" fmla="*/ 1342 w 1342"/>
                <a:gd name="T3" fmla="*/ 682 h 682"/>
                <a:gd name="T4" fmla="*/ 1272 w 1342"/>
                <a:gd name="T5" fmla="*/ 80 h 682"/>
                <a:gd name="T6" fmla="*/ 894 w 1342"/>
                <a:gd name="T7" fmla="*/ 0 h 682"/>
                <a:gd name="T8" fmla="*/ 0 w 1342"/>
                <a:gd name="T9" fmla="*/ 296 h 682"/>
                <a:gd name="T10" fmla="*/ 0 60000 65536"/>
                <a:gd name="T11" fmla="*/ 0 60000 65536"/>
                <a:gd name="T12" fmla="*/ 0 60000 65536"/>
                <a:gd name="T13" fmla="*/ 0 60000 65536"/>
                <a:gd name="T14" fmla="*/ 0 60000 65536"/>
                <a:gd name="T15" fmla="*/ 0 w 1342"/>
                <a:gd name="T16" fmla="*/ 0 h 682"/>
                <a:gd name="T17" fmla="*/ 1342 w 1342"/>
                <a:gd name="T18" fmla="*/ 682 h 682"/>
              </a:gdLst>
              <a:ahLst/>
              <a:cxnLst>
                <a:cxn ang="T10">
                  <a:pos x="T0" y="T1"/>
                </a:cxn>
                <a:cxn ang="T11">
                  <a:pos x="T2" y="T3"/>
                </a:cxn>
                <a:cxn ang="T12">
                  <a:pos x="T4" y="T5"/>
                </a:cxn>
                <a:cxn ang="T13">
                  <a:pos x="T6" y="T7"/>
                </a:cxn>
                <a:cxn ang="T14">
                  <a:pos x="T8" y="T9"/>
                </a:cxn>
              </a:cxnLst>
              <a:rect l="T15" t="T16" r="T17" b="T18"/>
              <a:pathLst>
                <a:path w="1342" h="682">
                  <a:moveTo>
                    <a:pt x="0" y="296"/>
                  </a:moveTo>
                  <a:lnTo>
                    <a:pt x="1342" y="682"/>
                  </a:lnTo>
                  <a:lnTo>
                    <a:pt x="1272" y="80"/>
                  </a:lnTo>
                  <a:lnTo>
                    <a:pt x="894" y="0"/>
                  </a:lnTo>
                  <a:lnTo>
                    <a:pt x="0" y="296"/>
                  </a:lnTo>
                  <a:close/>
                </a:path>
              </a:pathLst>
            </a:custGeom>
            <a:solidFill>
              <a:srgbClr val="7F0000"/>
            </a:solidFill>
            <a:ln w="9525">
              <a:noFill/>
              <a:round/>
              <a:headEnd/>
              <a:tailEnd/>
            </a:ln>
          </p:spPr>
          <p:txBody>
            <a:bodyPr/>
            <a:lstStyle/>
            <a:p>
              <a:endParaRPr lang="fr-FR" sz="1050"/>
            </a:p>
          </p:txBody>
        </p:sp>
        <p:sp>
          <p:nvSpPr>
            <p:cNvPr id="38" name="Freeform 22"/>
            <p:cNvSpPr>
              <a:spLocks noChangeAspect="1"/>
            </p:cNvSpPr>
            <p:nvPr/>
          </p:nvSpPr>
          <p:spPr bwMode="gray">
            <a:xfrm>
              <a:off x="-1876929" y="3131796"/>
              <a:ext cx="279094" cy="77263"/>
            </a:xfrm>
            <a:custGeom>
              <a:avLst/>
              <a:gdLst>
                <a:gd name="T0" fmla="*/ 0 w 604"/>
                <a:gd name="T1" fmla="*/ 90 h 196"/>
                <a:gd name="T2" fmla="*/ 604 w 604"/>
                <a:gd name="T3" fmla="*/ 196 h 196"/>
                <a:gd name="T4" fmla="*/ 584 w 604"/>
                <a:gd name="T5" fmla="*/ 24 h 196"/>
                <a:gd name="T6" fmla="*/ 404 w 604"/>
                <a:gd name="T7" fmla="*/ 0 h 196"/>
                <a:gd name="T8" fmla="*/ 0 w 604"/>
                <a:gd name="T9" fmla="*/ 90 h 196"/>
                <a:gd name="T10" fmla="*/ 0 60000 65536"/>
                <a:gd name="T11" fmla="*/ 0 60000 65536"/>
                <a:gd name="T12" fmla="*/ 0 60000 65536"/>
                <a:gd name="T13" fmla="*/ 0 60000 65536"/>
                <a:gd name="T14" fmla="*/ 0 60000 65536"/>
                <a:gd name="T15" fmla="*/ 0 w 604"/>
                <a:gd name="T16" fmla="*/ 0 h 196"/>
                <a:gd name="T17" fmla="*/ 604 w 604"/>
                <a:gd name="T18" fmla="*/ 196 h 196"/>
              </a:gdLst>
              <a:ahLst/>
              <a:cxnLst>
                <a:cxn ang="T10">
                  <a:pos x="T0" y="T1"/>
                </a:cxn>
                <a:cxn ang="T11">
                  <a:pos x="T2" y="T3"/>
                </a:cxn>
                <a:cxn ang="T12">
                  <a:pos x="T4" y="T5"/>
                </a:cxn>
                <a:cxn ang="T13">
                  <a:pos x="T6" y="T7"/>
                </a:cxn>
                <a:cxn ang="T14">
                  <a:pos x="T8" y="T9"/>
                </a:cxn>
              </a:cxnLst>
              <a:rect l="T15" t="T16" r="T17" b="T18"/>
              <a:pathLst>
                <a:path w="604" h="196">
                  <a:moveTo>
                    <a:pt x="0" y="90"/>
                  </a:moveTo>
                  <a:lnTo>
                    <a:pt x="604" y="196"/>
                  </a:lnTo>
                  <a:lnTo>
                    <a:pt x="584" y="24"/>
                  </a:lnTo>
                  <a:lnTo>
                    <a:pt x="404" y="0"/>
                  </a:lnTo>
                  <a:lnTo>
                    <a:pt x="0" y="90"/>
                  </a:lnTo>
                  <a:close/>
                </a:path>
              </a:pathLst>
            </a:custGeom>
            <a:solidFill>
              <a:srgbClr val="7F0000"/>
            </a:solidFill>
            <a:ln w="9525">
              <a:noFill/>
              <a:round/>
              <a:headEnd/>
              <a:tailEnd/>
            </a:ln>
          </p:spPr>
          <p:txBody>
            <a:bodyPr/>
            <a:lstStyle/>
            <a:p>
              <a:endParaRPr lang="fr-FR" sz="1050"/>
            </a:p>
          </p:txBody>
        </p:sp>
        <p:sp>
          <p:nvSpPr>
            <p:cNvPr id="39" name="Freeform 23"/>
            <p:cNvSpPr>
              <a:spLocks noChangeAspect="1"/>
            </p:cNvSpPr>
            <p:nvPr/>
          </p:nvSpPr>
          <p:spPr bwMode="gray">
            <a:xfrm>
              <a:off x="-1515842" y="3812975"/>
              <a:ext cx="637028" cy="510095"/>
            </a:xfrm>
            <a:custGeom>
              <a:avLst/>
              <a:gdLst>
                <a:gd name="T0" fmla="*/ 1375 w 1375"/>
                <a:gd name="T1" fmla="*/ 418 h 1272"/>
                <a:gd name="T2" fmla="*/ 0 w 1375"/>
                <a:gd name="T3" fmla="*/ 0 h 1272"/>
                <a:gd name="T4" fmla="*/ 148 w 1375"/>
                <a:gd name="T5" fmla="*/ 1272 h 1272"/>
                <a:gd name="T6" fmla="*/ 1375 w 1375"/>
                <a:gd name="T7" fmla="*/ 418 h 1272"/>
                <a:gd name="T8" fmla="*/ 0 60000 65536"/>
                <a:gd name="T9" fmla="*/ 0 60000 65536"/>
                <a:gd name="T10" fmla="*/ 0 60000 65536"/>
                <a:gd name="T11" fmla="*/ 0 60000 65536"/>
                <a:gd name="T12" fmla="*/ 0 w 1375"/>
                <a:gd name="T13" fmla="*/ 0 h 1272"/>
                <a:gd name="T14" fmla="*/ 1375 w 1375"/>
                <a:gd name="T15" fmla="*/ 1272 h 1272"/>
              </a:gdLst>
              <a:ahLst/>
              <a:cxnLst>
                <a:cxn ang="T8">
                  <a:pos x="T0" y="T1"/>
                </a:cxn>
                <a:cxn ang="T9">
                  <a:pos x="T2" y="T3"/>
                </a:cxn>
                <a:cxn ang="T10">
                  <a:pos x="T4" y="T5"/>
                </a:cxn>
                <a:cxn ang="T11">
                  <a:pos x="T6" y="T7"/>
                </a:cxn>
              </a:cxnLst>
              <a:rect l="T12" t="T13" r="T14" b="T15"/>
              <a:pathLst>
                <a:path w="1375" h="1272">
                  <a:moveTo>
                    <a:pt x="1375" y="418"/>
                  </a:moveTo>
                  <a:lnTo>
                    <a:pt x="0" y="0"/>
                  </a:lnTo>
                  <a:lnTo>
                    <a:pt x="148" y="1272"/>
                  </a:lnTo>
                  <a:lnTo>
                    <a:pt x="1375" y="418"/>
                  </a:lnTo>
                  <a:close/>
                </a:path>
              </a:pathLst>
            </a:custGeom>
            <a:solidFill>
              <a:srgbClr val="9A0000"/>
            </a:solidFill>
            <a:ln w="9525">
              <a:noFill/>
              <a:round/>
              <a:headEnd/>
              <a:tailEnd/>
            </a:ln>
          </p:spPr>
          <p:txBody>
            <a:bodyPr/>
            <a:lstStyle/>
            <a:p>
              <a:endParaRPr lang="fr-FR" sz="1050"/>
            </a:p>
          </p:txBody>
        </p:sp>
        <p:sp>
          <p:nvSpPr>
            <p:cNvPr id="40" name="Freeform 24"/>
            <p:cNvSpPr>
              <a:spLocks noChangeAspect="1"/>
            </p:cNvSpPr>
            <p:nvPr/>
          </p:nvSpPr>
          <p:spPr bwMode="gray">
            <a:xfrm>
              <a:off x="-1561569" y="3486577"/>
              <a:ext cx="422583" cy="242039"/>
            </a:xfrm>
            <a:custGeom>
              <a:avLst/>
              <a:gdLst>
                <a:gd name="T0" fmla="*/ 908 w 908"/>
                <a:gd name="T1" fmla="*/ 216 h 602"/>
                <a:gd name="T2" fmla="*/ 0 w 908"/>
                <a:gd name="T3" fmla="*/ 0 h 602"/>
                <a:gd name="T4" fmla="*/ 70 w 908"/>
                <a:gd name="T5" fmla="*/ 602 h 602"/>
                <a:gd name="T6" fmla="*/ 908 w 908"/>
                <a:gd name="T7" fmla="*/ 216 h 602"/>
                <a:gd name="T8" fmla="*/ 0 60000 65536"/>
                <a:gd name="T9" fmla="*/ 0 60000 65536"/>
                <a:gd name="T10" fmla="*/ 0 60000 65536"/>
                <a:gd name="T11" fmla="*/ 0 60000 65536"/>
                <a:gd name="T12" fmla="*/ 0 w 908"/>
                <a:gd name="T13" fmla="*/ 0 h 602"/>
                <a:gd name="T14" fmla="*/ 908 w 908"/>
                <a:gd name="T15" fmla="*/ 602 h 602"/>
              </a:gdLst>
              <a:ahLst/>
              <a:cxnLst>
                <a:cxn ang="T8">
                  <a:pos x="T0" y="T1"/>
                </a:cxn>
                <a:cxn ang="T9">
                  <a:pos x="T2" y="T3"/>
                </a:cxn>
                <a:cxn ang="T10">
                  <a:pos x="T4" y="T5"/>
                </a:cxn>
                <a:cxn ang="T11">
                  <a:pos x="T6" y="T7"/>
                </a:cxn>
              </a:cxnLst>
              <a:rect l="T12" t="T13" r="T14" b="T15"/>
              <a:pathLst>
                <a:path w="908" h="602">
                  <a:moveTo>
                    <a:pt x="908" y="216"/>
                  </a:moveTo>
                  <a:lnTo>
                    <a:pt x="0" y="0"/>
                  </a:lnTo>
                  <a:lnTo>
                    <a:pt x="70" y="602"/>
                  </a:lnTo>
                  <a:lnTo>
                    <a:pt x="908" y="216"/>
                  </a:lnTo>
                  <a:close/>
                </a:path>
              </a:pathLst>
            </a:custGeom>
            <a:solidFill>
              <a:srgbClr val="9A0000"/>
            </a:solidFill>
            <a:ln w="9525">
              <a:noFill/>
              <a:round/>
              <a:headEnd/>
              <a:tailEnd/>
            </a:ln>
          </p:spPr>
          <p:txBody>
            <a:bodyPr/>
            <a:lstStyle/>
            <a:p>
              <a:endParaRPr lang="fr-FR" sz="1050"/>
            </a:p>
          </p:txBody>
        </p:sp>
        <p:sp>
          <p:nvSpPr>
            <p:cNvPr id="41" name="Freeform 25"/>
            <p:cNvSpPr>
              <a:spLocks noChangeAspect="1"/>
            </p:cNvSpPr>
            <p:nvPr/>
          </p:nvSpPr>
          <p:spPr bwMode="gray">
            <a:xfrm>
              <a:off x="-1607296" y="3141258"/>
              <a:ext cx="185274" cy="67803"/>
            </a:xfrm>
            <a:custGeom>
              <a:avLst/>
              <a:gdLst>
                <a:gd name="T0" fmla="*/ 20 w 400"/>
                <a:gd name="T1" fmla="*/ 172 h 172"/>
                <a:gd name="T2" fmla="*/ 400 w 400"/>
                <a:gd name="T3" fmla="*/ 66 h 172"/>
                <a:gd name="T4" fmla="*/ 0 w 400"/>
                <a:gd name="T5" fmla="*/ 0 h 172"/>
                <a:gd name="T6" fmla="*/ 20 w 400"/>
                <a:gd name="T7" fmla="*/ 172 h 172"/>
                <a:gd name="T8" fmla="*/ 0 60000 65536"/>
                <a:gd name="T9" fmla="*/ 0 60000 65536"/>
                <a:gd name="T10" fmla="*/ 0 60000 65536"/>
                <a:gd name="T11" fmla="*/ 0 60000 65536"/>
                <a:gd name="T12" fmla="*/ 0 w 400"/>
                <a:gd name="T13" fmla="*/ 0 h 172"/>
                <a:gd name="T14" fmla="*/ 400 w 400"/>
                <a:gd name="T15" fmla="*/ 172 h 172"/>
              </a:gdLst>
              <a:ahLst/>
              <a:cxnLst>
                <a:cxn ang="T8">
                  <a:pos x="T0" y="T1"/>
                </a:cxn>
                <a:cxn ang="T9">
                  <a:pos x="T2" y="T3"/>
                </a:cxn>
                <a:cxn ang="T10">
                  <a:pos x="T4" y="T5"/>
                </a:cxn>
                <a:cxn ang="T11">
                  <a:pos x="T6" y="T7"/>
                </a:cxn>
              </a:cxnLst>
              <a:rect l="T12" t="T13" r="T14" b="T15"/>
              <a:pathLst>
                <a:path w="400" h="172">
                  <a:moveTo>
                    <a:pt x="20" y="172"/>
                  </a:moveTo>
                  <a:lnTo>
                    <a:pt x="400" y="66"/>
                  </a:lnTo>
                  <a:lnTo>
                    <a:pt x="0" y="0"/>
                  </a:lnTo>
                  <a:lnTo>
                    <a:pt x="20" y="172"/>
                  </a:lnTo>
                  <a:close/>
                </a:path>
              </a:pathLst>
            </a:custGeom>
            <a:solidFill>
              <a:srgbClr val="9A0000"/>
            </a:solidFill>
            <a:ln w="9525">
              <a:noFill/>
              <a:round/>
              <a:headEnd/>
              <a:tailEnd/>
            </a:ln>
          </p:spPr>
          <p:txBody>
            <a:bodyPr/>
            <a:lstStyle/>
            <a:p>
              <a:endParaRPr lang="fr-FR" sz="1050"/>
            </a:p>
          </p:txBody>
        </p:sp>
        <p:sp>
          <p:nvSpPr>
            <p:cNvPr id="42" name="Freeform 26"/>
            <p:cNvSpPr>
              <a:spLocks noChangeAspect="1"/>
            </p:cNvSpPr>
            <p:nvPr/>
          </p:nvSpPr>
          <p:spPr bwMode="gray">
            <a:xfrm>
              <a:off x="-1736594" y="3268190"/>
              <a:ext cx="175025" cy="218387"/>
            </a:xfrm>
            <a:custGeom>
              <a:avLst/>
              <a:gdLst>
                <a:gd name="T0" fmla="*/ 0 w 378"/>
                <a:gd name="T1" fmla="*/ 468 h 548"/>
                <a:gd name="T2" fmla="*/ 378 w 378"/>
                <a:gd name="T3" fmla="*/ 548 h 548"/>
                <a:gd name="T4" fmla="*/ 318 w 378"/>
                <a:gd name="T5" fmla="*/ 44 h 548"/>
                <a:gd name="T6" fmla="*/ 56 w 378"/>
                <a:gd name="T7" fmla="*/ 0 h 548"/>
                <a:gd name="T8" fmla="*/ 0 w 378"/>
                <a:gd name="T9" fmla="*/ 468 h 548"/>
                <a:gd name="T10" fmla="*/ 0 60000 65536"/>
                <a:gd name="T11" fmla="*/ 0 60000 65536"/>
                <a:gd name="T12" fmla="*/ 0 60000 65536"/>
                <a:gd name="T13" fmla="*/ 0 60000 65536"/>
                <a:gd name="T14" fmla="*/ 0 60000 65536"/>
                <a:gd name="T15" fmla="*/ 0 w 378"/>
                <a:gd name="T16" fmla="*/ 0 h 548"/>
                <a:gd name="T17" fmla="*/ 378 w 378"/>
                <a:gd name="T18" fmla="*/ 548 h 548"/>
              </a:gdLst>
              <a:ahLst/>
              <a:cxnLst>
                <a:cxn ang="T10">
                  <a:pos x="T0" y="T1"/>
                </a:cxn>
                <a:cxn ang="T11">
                  <a:pos x="T2" y="T3"/>
                </a:cxn>
                <a:cxn ang="T12">
                  <a:pos x="T4" y="T5"/>
                </a:cxn>
                <a:cxn ang="T13">
                  <a:pos x="T6" y="T7"/>
                </a:cxn>
                <a:cxn ang="T14">
                  <a:pos x="T8" y="T9"/>
                </a:cxn>
              </a:cxnLst>
              <a:rect l="T15" t="T16" r="T17" b="T18"/>
              <a:pathLst>
                <a:path w="378" h="548">
                  <a:moveTo>
                    <a:pt x="0" y="468"/>
                  </a:moveTo>
                  <a:lnTo>
                    <a:pt x="378" y="548"/>
                  </a:lnTo>
                  <a:lnTo>
                    <a:pt x="318" y="44"/>
                  </a:lnTo>
                  <a:lnTo>
                    <a:pt x="56" y="0"/>
                  </a:lnTo>
                  <a:lnTo>
                    <a:pt x="0" y="468"/>
                  </a:lnTo>
                  <a:close/>
                </a:path>
              </a:pathLst>
            </a:custGeom>
            <a:solidFill>
              <a:srgbClr val="BE1216"/>
            </a:solidFill>
            <a:ln w="9525">
              <a:noFill/>
              <a:round/>
              <a:headEnd/>
              <a:tailEnd/>
            </a:ln>
          </p:spPr>
          <p:txBody>
            <a:bodyPr/>
            <a:lstStyle/>
            <a:p>
              <a:endParaRPr lang="fr-FR" sz="1050"/>
            </a:p>
          </p:txBody>
        </p:sp>
        <p:sp>
          <p:nvSpPr>
            <p:cNvPr id="43" name="Freeform 27"/>
            <p:cNvSpPr>
              <a:spLocks noChangeAspect="1"/>
            </p:cNvSpPr>
            <p:nvPr/>
          </p:nvSpPr>
          <p:spPr bwMode="gray">
            <a:xfrm>
              <a:off x="-1693232" y="2825897"/>
              <a:ext cx="85935" cy="315361"/>
            </a:xfrm>
            <a:custGeom>
              <a:avLst/>
              <a:gdLst>
                <a:gd name="T0" fmla="*/ 180 w 180"/>
                <a:gd name="T1" fmla="*/ 784 h 784"/>
                <a:gd name="T2" fmla="*/ 88 w 180"/>
                <a:gd name="T3" fmla="*/ 0 h 784"/>
                <a:gd name="T4" fmla="*/ 0 w 180"/>
                <a:gd name="T5" fmla="*/ 760 h 784"/>
                <a:gd name="T6" fmla="*/ 180 w 180"/>
                <a:gd name="T7" fmla="*/ 784 h 784"/>
                <a:gd name="T8" fmla="*/ 0 60000 65536"/>
                <a:gd name="T9" fmla="*/ 0 60000 65536"/>
                <a:gd name="T10" fmla="*/ 0 60000 65536"/>
                <a:gd name="T11" fmla="*/ 0 60000 65536"/>
                <a:gd name="T12" fmla="*/ 0 w 180"/>
                <a:gd name="T13" fmla="*/ 0 h 784"/>
                <a:gd name="T14" fmla="*/ 180 w 180"/>
                <a:gd name="T15" fmla="*/ 784 h 784"/>
              </a:gdLst>
              <a:ahLst/>
              <a:cxnLst>
                <a:cxn ang="T8">
                  <a:pos x="T0" y="T1"/>
                </a:cxn>
                <a:cxn ang="T9">
                  <a:pos x="T2" y="T3"/>
                </a:cxn>
                <a:cxn ang="T10">
                  <a:pos x="T4" y="T5"/>
                </a:cxn>
                <a:cxn ang="T11">
                  <a:pos x="T6" y="T7"/>
                </a:cxn>
              </a:cxnLst>
              <a:rect l="T12" t="T13" r="T14" b="T15"/>
              <a:pathLst>
                <a:path w="180" h="784">
                  <a:moveTo>
                    <a:pt x="180" y="784"/>
                  </a:moveTo>
                  <a:lnTo>
                    <a:pt x="88" y="0"/>
                  </a:lnTo>
                  <a:lnTo>
                    <a:pt x="0" y="760"/>
                  </a:lnTo>
                  <a:lnTo>
                    <a:pt x="180" y="784"/>
                  </a:lnTo>
                  <a:close/>
                </a:path>
              </a:pathLst>
            </a:custGeom>
            <a:solidFill>
              <a:srgbClr val="BE1216"/>
            </a:solidFill>
            <a:ln w="9525">
              <a:noFill/>
              <a:round/>
              <a:headEnd/>
              <a:tailEnd/>
            </a:ln>
          </p:spPr>
          <p:txBody>
            <a:bodyPr/>
            <a:lstStyle/>
            <a:p>
              <a:endParaRPr lang="fr-FR" sz="1050"/>
            </a:p>
          </p:txBody>
        </p:sp>
        <p:sp>
          <p:nvSpPr>
            <p:cNvPr id="44" name="Freeform 43"/>
            <p:cNvSpPr>
              <a:spLocks/>
            </p:cNvSpPr>
            <p:nvPr/>
          </p:nvSpPr>
          <p:spPr bwMode="gray">
            <a:xfrm>
              <a:off x="-2133345" y="3792476"/>
              <a:ext cx="539266" cy="96185"/>
            </a:xfrm>
            <a:custGeom>
              <a:avLst/>
              <a:gdLst>
                <a:gd name="T0" fmla="*/ 1170 w 1170"/>
                <a:gd name="T1" fmla="*/ 0 h 224"/>
                <a:gd name="T2" fmla="*/ 0 w 1170"/>
                <a:gd name="T3" fmla="*/ 224 h 224"/>
                <a:gd name="T4" fmla="*/ 1170 w 1170"/>
                <a:gd name="T5" fmla="*/ 0 h 224"/>
                <a:gd name="T6" fmla="*/ 0 60000 65536"/>
                <a:gd name="T7" fmla="*/ 0 60000 65536"/>
                <a:gd name="T8" fmla="*/ 0 60000 65536"/>
                <a:gd name="T9" fmla="*/ 0 w 1170"/>
                <a:gd name="T10" fmla="*/ 0 h 224"/>
                <a:gd name="T11" fmla="*/ 1170 w 1170"/>
                <a:gd name="T12" fmla="*/ 224 h 224"/>
              </a:gdLst>
              <a:ahLst/>
              <a:cxnLst>
                <a:cxn ang="T6">
                  <a:pos x="T0" y="T1"/>
                </a:cxn>
                <a:cxn ang="T7">
                  <a:pos x="T2" y="T3"/>
                </a:cxn>
                <a:cxn ang="T8">
                  <a:pos x="T4" y="T5"/>
                </a:cxn>
              </a:cxnLst>
              <a:rect l="T9" t="T10" r="T11" b="T12"/>
              <a:pathLst>
                <a:path w="1170" h="224">
                  <a:moveTo>
                    <a:pt x="1170" y="0"/>
                  </a:moveTo>
                  <a:lnTo>
                    <a:pt x="0" y="224"/>
                  </a:lnTo>
                  <a:lnTo>
                    <a:pt x="1170" y="0"/>
                  </a:lnTo>
                  <a:close/>
                </a:path>
              </a:pathLst>
            </a:custGeom>
            <a:gradFill rotWithShape="1">
              <a:gsLst>
                <a:gs pos="0">
                  <a:srgbClr val="C4C2C2"/>
                </a:gs>
                <a:gs pos="100000">
                  <a:srgbClr val="EBEAEA">
                    <a:alpha val="0"/>
                  </a:srgbClr>
                </a:gs>
              </a:gsLst>
              <a:lin ang="5400000" scaled="1"/>
            </a:gradFill>
            <a:ln w="9525">
              <a:noFill/>
              <a:round/>
              <a:headEnd/>
              <a:tailEnd/>
            </a:ln>
          </p:spPr>
          <p:txBody>
            <a:bodyPr/>
            <a:lstStyle/>
            <a:p>
              <a:endParaRPr lang="fr-FR" sz="675"/>
            </a:p>
          </p:txBody>
        </p:sp>
        <p:sp>
          <p:nvSpPr>
            <p:cNvPr id="45" name="Line 44"/>
            <p:cNvSpPr>
              <a:spLocks noChangeShapeType="1"/>
            </p:cNvSpPr>
            <p:nvPr/>
          </p:nvSpPr>
          <p:spPr bwMode="gray">
            <a:xfrm flipH="1">
              <a:off x="-2133345" y="3792476"/>
              <a:ext cx="539266" cy="96185"/>
            </a:xfrm>
            <a:prstGeom prst="line">
              <a:avLst/>
            </a:prstGeom>
            <a:noFill/>
            <a:ln w="9525">
              <a:noFill/>
              <a:round/>
              <a:headEnd/>
              <a:tailEnd/>
            </a:ln>
          </p:spPr>
          <p:txBody>
            <a:bodyPr/>
            <a:lstStyle/>
            <a:p>
              <a:endParaRPr lang="fr-FR" sz="675"/>
            </a:p>
          </p:txBody>
        </p:sp>
      </p:grpSp>
      <p:pic>
        <p:nvPicPr>
          <p:cNvPr id="46" name="Picture 4" descr="d:\Profiles\sLeport\AppData\Local\Temp\$$_7536\CDK_Logospx\CDK2_1024px.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06127" y="3867895"/>
            <a:ext cx="715979" cy="648072"/>
          </a:xfrm>
          <a:prstGeom prst="rect">
            <a:avLst/>
          </a:prstGeom>
          <a:noFill/>
        </p:spPr>
      </p:pic>
      <p:sp>
        <p:nvSpPr>
          <p:cNvPr id="47" name="ZoneTexte 46"/>
          <p:cNvSpPr txBox="1"/>
          <p:nvPr/>
        </p:nvSpPr>
        <p:spPr>
          <a:xfrm>
            <a:off x="6408204" y="3716763"/>
            <a:ext cx="1592796" cy="1200329"/>
          </a:xfrm>
          <a:prstGeom prst="rect">
            <a:avLst/>
          </a:prstGeom>
          <a:noFill/>
        </p:spPr>
        <p:txBody>
          <a:bodyPr wrap="square" rtlCol="0">
            <a:spAutoFit/>
          </a:bodyPr>
          <a:lstStyle/>
          <a:p>
            <a:r>
              <a:rPr lang="fr-FR" sz="2100" dirty="0"/>
              <a:t>CDK</a:t>
            </a:r>
          </a:p>
          <a:p>
            <a:r>
              <a:rPr lang="fr-FR" sz="1500" dirty="0"/>
              <a:t>(</a:t>
            </a:r>
            <a:r>
              <a:rPr lang="fr-FR" sz="1500" dirty="0" err="1">
                <a:solidFill>
                  <a:schemeClr val="accent1"/>
                </a:solidFill>
              </a:rPr>
              <a:t>C</a:t>
            </a:r>
            <a:r>
              <a:rPr lang="fr-FR" sz="1500" dirty="0" err="1"/>
              <a:t>ontinuous</a:t>
            </a:r>
            <a:r>
              <a:rPr lang="fr-FR" sz="1500" dirty="0"/>
              <a:t> </a:t>
            </a:r>
            <a:r>
              <a:rPr lang="fr-FR" sz="1500" dirty="0" err="1">
                <a:solidFill>
                  <a:srgbClr val="FF0000"/>
                </a:solidFill>
              </a:rPr>
              <a:t>D</a:t>
            </a:r>
            <a:r>
              <a:rPr lang="fr-FR" sz="1500" dirty="0" err="1"/>
              <a:t>elivery</a:t>
            </a:r>
            <a:r>
              <a:rPr lang="fr-FR" sz="1500" dirty="0"/>
              <a:t> </a:t>
            </a:r>
            <a:r>
              <a:rPr lang="fr-FR" sz="1500" dirty="0">
                <a:solidFill>
                  <a:schemeClr val="accent1"/>
                </a:solidFill>
              </a:rPr>
              <a:t>K</a:t>
            </a:r>
            <a:r>
              <a:rPr lang="fr-FR" sz="1500" dirty="0"/>
              <a:t>it)</a:t>
            </a:r>
            <a:endParaRPr lang="fr-FR" sz="2100" dirty="0"/>
          </a:p>
          <a:p>
            <a:endParaRPr lang="fr-FR" sz="2100" dirty="0"/>
          </a:p>
        </p:txBody>
      </p:sp>
    </p:spTree>
    <p:extLst>
      <p:ext uri="{BB962C8B-B14F-4D97-AF65-F5344CB8AC3E}">
        <p14:creationId xmlns:p14="http://schemas.microsoft.com/office/powerpoint/2010/main" val="222818737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12 Marcador de posición de imagen"/>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t="12561" b="12561"/>
          <a:stretch>
            <a:fillRect/>
          </a:stretch>
        </p:blipFill>
        <p:spPr/>
      </p:pic>
      <p:sp>
        <p:nvSpPr>
          <p:cNvPr id="5" name="Titre 4"/>
          <p:cNvSpPr>
            <a:spLocks noGrp="1"/>
          </p:cNvSpPr>
          <p:nvPr>
            <p:ph type="ctrTitle"/>
          </p:nvPr>
        </p:nvSpPr>
        <p:spPr/>
        <p:txBody>
          <a:bodyPr/>
          <a:lstStyle/>
          <a:p>
            <a:r>
              <a:rPr lang="fr-FR" dirty="0" smtClean="0"/>
              <a:t>Les Références du </a:t>
            </a:r>
            <a:r>
              <a:rPr lang="fr-FR" dirty="0" err="1" smtClean="0"/>
              <a:t>cs</a:t>
            </a:r>
            <a:r>
              <a:rPr lang="fr-FR" dirty="0" smtClean="0"/>
              <a:t> Espagne</a:t>
            </a:r>
            <a:endParaRPr lang="en-GB" dirty="0"/>
          </a:p>
        </p:txBody>
      </p:sp>
      <p:sp>
        <p:nvSpPr>
          <p:cNvPr id="6" name="Sous-titre 9"/>
          <p:cNvSpPr>
            <a:spLocks noGrp="1"/>
          </p:cNvSpPr>
          <p:nvPr>
            <p:ph type="subTitle" idx="1"/>
          </p:nvPr>
        </p:nvSpPr>
        <p:spPr>
          <a:xfrm>
            <a:off x="546100" y="3490915"/>
            <a:ext cx="6457215" cy="307777"/>
          </a:xfrm>
        </p:spPr>
        <p:txBody>
          <a:bodyPr/>
          <a:lstStyle/>
          <a:p>
            <a:r>
              <a:rPr lang="fr-FR" dirty="0"/>
              <a:t>Principales références de </a:t>
            </a:r>
            <a:r>
              <a:rPr lang="fr-FR" dirty="0" smtClean="0"/>
              <a:t>TMA</a:t>
            </a:r>
            <a:endParaRPr lang="fr-FR" dirty="0"/>
          </a:p>
        </p:txBody>
      </p:sp>
      <p:sp>
        <p:nvSpPr>
          <p:cNvPr id="4" name="Espace réservé du numéro de diapositive 3"/>
          <p:cNvSpPr>
            <a:spLocks noGrp="1"/>
          </p:cNvSpPr>
          <p:nvPr>
            <p:ph type="sldNum" sz="quarter" idx="17"/>
          </p:nvPr>
        </p:nvSpPr>
        <p:spPr/>
        <p:txBody>
          <a:bodyPr/>
          <a:lstStyle/>
          <a:p>
            <a:fld id="{AF43E6FD-AB27-4108-A2FC-346BB5F75E3F}" type="slidenum">
              <a:rPr lang="fr-FR" smtClean="0"/>
              <a:pPr/>
              <a:t>34</a:t>
            </a:fld>
            <a:endParaRPr lang="fr-FR" dirty="0"/>
          </a:p>
        </p:txBody>
      </p:sp>
      <p:sp>
        <p:nvSpPr>
          <p:cNvPr id="3" name="Espace réservé du pied de page 2"/>
          <p:cNvSpPr>
            <a:spLocks noGrp="1"/>
          </p:cNvSpPr>
          <p:nvPr>
            <p:ph type="ftr" sz="quarter" idx="4294967295"/>
          </p:nvPr>
        </p:nvSpPr>
        <p:spPr/>
        <p:txBody>
          <a:bodyPr/>
          <a:lstStyle/>
          <a:p>
            <a:r>
              <a:rPr lang="fr-FR" dirty="0"/>
              <a:t>Centre de Services Espagne</a:t>
            </a:r>
            <a:endParaRPr lang="en-GB" dirty="0"/>
          </a:p>
        </p:txBody>
      </p:sp>
    </p:spTree>
    <p:extLst>
      <p:ext uri="{BB962C8B-B14F-4D97-AF65-F5344CB8AC3E}">
        <p14:creationId xmlns:p14="http://schemas.microsoft.com/office/powerpoint/2010/main" val="2155620579"/>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p:cNvSpPr/>
          <p:nvPr/>
        </p:nvSpPr>
        <p:spPr>
          <a:xfrm rot="5400000">
            <a:off x="1368202" y="1023022"/>
            <a:ext cx="984754"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Contexte</a:t>
            </a:r>
          </a:p>
        </p:txBody>
      </p:sp>
      <p:sp>
        <p:nvSpPr>
          <p:cNvPr id="14" name="Ellipse 18"/>
          <p:cNvSpPr/>
          <p:nvPr/>
        </p:nvSpPr>
        <p:spPr>
          <a:xfrm rot="5400000">
            <a:off x="1536543" y="1947448"/>
            <a:ext cx="648071"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Enjeux</a:t>
            </a:r>
          </a:p>
        </p:txBody>
      </p:sp>
      <p:sp>
        <p:nvSpPr>
          <p:cNvPr id="15" name="Ellipse 18"/>
          <p:cNvSpPr/>
          <p:nvPr/>
        </p:nvSpPr>
        <p:spPr>
          <a:xfrm rot="5400000">
            <a:off x="1299175" y="3738343"/>
            <a:ext cx="1122806"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Bénéfices</a:t>
            </a:r>
          </a:p>
        </p:txBody>
      </p:sp>
      <p:sp>
        <p:nvSpPr>
          <p:cNvPr id="6" name="Titre 5"/>
          <p:cNvSpPr>
            <a:spLocks noGrp="1"/>
          </p:cNvSpPr>
          <p:nvPr>
            <p:ph type="title"/>
          </p:nvPr>
        </p:nvSpPr>
        <p:spPr/>
        <p:txBody>
          <a:bodyPr/>
          <a:lstStyle/>
          <a:p>
            <a:r>
              <a:rPr lang="en-GB" dirty="0" err="1" smtClean="0">
                <a:latin typeface="Calibri" pitchFamily="34" charset="0"/>
              </a:rPr>
              <a:t>BNPp</a:t>
            </a:r>
            <a:r>
              <a:rPr lang="en-GB" dirty="0" smtClean="0">
                <a:latin typeface="Calibri" pitchFamily="34" charset="0"/>
              </a:rPr>
              <a:t> </a:t>
            </a:r>
            <a:r>
              <a:rPr lang="en-GB" dirty="0" err="1" smtClean="0">
                <a:latin typeface="Calibri" pitchFamily="34" charset="0"/>
              </a:rPr>
              <a:t>Cardif</a:t>
            </a:r>
            <a:endParaRPr lang="fr-FR" dirty="0"/>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35</a:t>
            </a:fld>
            <a:endParaRPr lang="fr-FR" dirty="0"/>
          </a:p>
        </p:txBody>
      </p:sp>
      <p:sp>
        <p:nvSpPr>
          <p:cNvPr id="18" name="Espace réservé du pied de page 2"/>
          <p:cNvSpPr>
            <a:spLocks noGrp="1"/>
          </p:cNvSpPr>
          <p:nvPr>
            <p:ph type="ftr" sz="quarter" idx="4294967295"/>
          </p:nvPr>
        </p:nvSpPr>
        <p:spPr>
          <a:xfrm>
            <a:off x="544513" y="4876800"/>
            <a:ext cx="3408363" cy="122238"/>
          </a:xfrm>
        </p:spPr>
        <p:txBody>
          <a:bodyPr/>
          <a:lstStyle/>
          <a:p>
            <a:r>
              <a:rPr lang="fr-FR" dirty="0"/>
              <a:t>Centre de Services Espagne</a:t>
            </a:r>
            <a:endParaRPr lang="en-GB" dirty="0"/>
          </a:p>
        </p:txBody>
      </p:sp>
      <p:sp>
        <p:nvSpPr>
          <p:cNvPr id="8" name="Zone de texte 2"/>
          <p:cNvSpPr txBox="1">
            <a:spLocks noChangeArrowheads="1"/>
          </p:cNvSpPr>
          <p:nvPr/>
        </p:nvSpPr>
        <p:spPr bwMode="auto">
          <a:xfrm>
            <a:off x="1788001" y="2044336"/>
            <a:ext cx="4244229" cy="648074"/>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pPr marL="66675" indent="-66675" defTabSz="470185">
              <a:buClr>
                <a:srgbClr val="CF032B"/>
              </a:buClr>
              <a:buFont typeface="Arial" panose="020B0604020202020204" pitchFamily="34" charset="0"/>
              <a:buChar char="•"/>
              <a:tabLst>
                <a:tab pos="171450" algn="l"/>
                <a:tab pos="337185" algn="l"/>
              </a:tabLst>
            </a:pPr>
            <a:r>
              <a:rPr lang="fr-FR" sz="900" dirty="0"/>
              <a:t>Passer d´un mode d´organisation  avec un </a:t>
            </a:r>
            <a:r>
              <a:rPr lang="fr-FR" sz="900" dirty="0" err="1"/>
              <a:t>Front-Office</a:t>
            </a:r>
            <a:r>
              <a:rPr lang="fr-FR" sz="900" dirty="0"/>
              <a:t> en France et un Back-Office en Espagne à un mode 100% back office.</a:t>
            </a:r>
          </a:p>
        </p:txBody>
      </p:sp>
      <p:sp>
        <p:nvSpPr>
          <p:cNvPr id="10" name="Zone de texte 2"/>
          <p:cNvSpPr txBox="1">
            <a:spLocks noChangeArrowheads="1"/>
          </p:cNvSpPr>
          <p:nvPr/>
        </p:nvSpPr>
        <p:spPr bwMode="auto">
          <a:xfrm>
            <a:off x="1788002" y="951571"/>
            <a:ext cx="5948108" cy="984754"/>
          </a:xfrm>
          <a:prstGeom prst="roundRect">
            <a:avLst>
              <a:gd name="adj" fmla="val 9772"/>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pPr marL="66675" indent="-66675" defTabSz="470185">
              <a:buClr>
                <a:srgbClr val="CF032B"/>
              </a:buClr>
              <a:buFont typeface="Arial" panose="020B0604020202020204" pitchFamily="34" charset="0"/>
              <a:buChar char="•"/>
            </a:pPr>
            <a:r>
              <a:rPr lang="fr-FR" sz="900" dirty="0"/>
              <a:t>TMA regroupant les domaines d’analyse décisionnelle, de gestion d’actifs, de comptabilité et le système de distribution des offres vers des entités qui les proposeront à des clients finaux.</a:t>
            </a:r>
          </a:p>
          <a:p>
            <a:pPr marL="66675" indent="-66675" defTabSz="470185">
              <a:buClr>
                <a:srgbClr val="CF032B"/>
              </a:buClr>
              <a:buFont typeface="Arial" panose="020B0604020202020204" pitchFamily="34" charset="0"/>
              <a:buChar char="•"/>
            </a:pPr>
            <a:r>
              <a:rPr lang="fr-FR" sz="900" dirty="0"/>
              <a:t>Contexte de réduction de coûts et de recherche de flexibilité et agilité, 30 collaborateurs qui travaillent sur des technologies hétérogènes</a:t>
            </a:r>
          </a:p>
          <a:p>
            <a:pPr marL="66675" indent="-66675" defTabSz="470185">
              <a:buClr>
                <a:srgbClr val="CF032B"/>
              </a:buClr>
              <a:buFont typeface="Arial" panose="020B0604020202020204" pitchFamily="34" charset="0"/>
              <a:buChar char="•"/>
            </a:pPr>
            <a:r>
              <a:rPr lang="fr-FR" sz="900" dirty="0"/>
              <a:t>Multi technologies (Java, </a:t>
            </a:r>
            <a:r>
              <a:rPr lang="fr-FR" sz="900" dirty="0" err="1"/>
              <a:t>Informatica</a:t>
            </a:r>
            <a:r>
              <a:rPr lang="fr-FR" sz="900" dirty="0"/>
              <a:t>, BO, Oracle, Unix, Cobol) et applications </a:t>
            </a:r>
            <a:r>
              <a:rPr lang="fr-FR" sz="900" dirty="0" err="1"/>
              <a:t>core</a:t>
            </a:r>
            <a:r>
              <a:rPr lang="fr-FR" sz="900" dirty="0"/>
              <a:t> business  (210 applications)</a:t>
            </a:r>
          </a:p>
        </p:txBody>
      </p:sp>
      <p:sp>
        <p:nvSpPr>
          <p:cNvPr id="22" name="Zone de texte 2"/>
          <p:cNvSpPr txBox="1">
            <a:spLocks noChangeArrowheads="1"/>
          </p:cNvSpPr>
          <p:nvPr/>
        </p:nvSpPr>
        <p:spPr bwMode="auto">
          <a:xfrm>
            <a:off x="1788001" y="3597865"/>
            <a:ext cx="4244229" cy="1146772"/>
          </a:xfrm>
          <a:prstGeom prst="roundRect">
            <a:avLst>
              <a:gd name="adj" fmla="val 9230"/>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Réduction de coûts avec une demande d’engagement de qualité plus fort qu´auparavant en proximité.</a:t>
            </a:r>
          </a:p>
          <a:p>
            <a:r>
              <a:rPr lang="fr-FR" sz="900" dirty="0"/>
              <a:t>Flexibilité pour absorber les montées / baisses de charge grâce à l’intégration au centre de service.</a:t>
            </a:r>
          </a:p>
          <a:p>
            <a:r>
              <a:rPr lang="fr-FR" sz="900" dirty="0"/>
              <a:t>Industrialisation et homogénéisation des </a:t>
            </a:r>
            <a:r>
              <a:rPr lang="fr-FR" sz="900" dirty="0" err="1"/>
              <a:t>process</a:t>
            </a:r>
            <a:r>
              <a:rPr lang="fr-FR" sz="900" dirty="0"/>
              <a:t> de la TMA</a:t>
            </a:r>
          </a:p>
        </p:txBody>
      </p:sp>
      <p:pic>
        <p:nvPicPr>
          <p:cNvPr id="16" name="15 Imagen"/>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96959" y="2046036"/>
            <a:ext cx="1539151" cy="2674636"/>
          </a:xfrm>
          <a:prstGeom prst="rect">
            <a:avLst/>
          </a:prstGeom>
        </p:spPr>
      </p:pic>
      <p:sp>
        <p:nvSpPr>
          <p:cNvPr id="17" name="Ellipse 18"/>
          <p:cNvSpPr/>
          <p:nvPr/>
        </p:nvSpPr>
        <p:spPr>
          <a:xfrm rot="5400000">
            <a:off x="1509541" y="2717890"/>
            <a:ext cx="702074"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Apports</a:t>
            </a:r>
          </a:p>
        </p:txBody>
      </p:sp>
      <p:sp>
        <p:nvSpPr>
          <p:cNvPr id="20" name="Zone de texte 2"/>
          <p:cNvSpPr txBox="1">
            <a:spLocks noChangeArrowheads="1"/>
          </p:cNvSpPr>
          <p:nvPr/>
        </p:nvSpPr>
        <p:spPr bwMode="auto">
          <a:xfrm>
            <a:off x="1788001" y="2787774"/>
            <a:ext cx="4244229" cy="702077"/>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pPr marL="66675" indent="-66675" defTabSz="470185">
              <a:buClr>
                <a:srgbClr val="CF032B"/>
              </a:buClr>
              <a:buFont typeface="Arial" panose="020B0604020202020204" pitchFamily="34" charset="0"/>
              <a:buChar char="•"/>
              <a:tabLst>
                <a:tab pos="171450" algn="l"/>
                <a:tab pos="337185" algn="l"/>
              </a:tabLst>
            </a:pPr>
            <a:r>
              <a:rPr lang="fr-FR" sz="900" dirty="0"/>
              <a:t>Mise en place d´une équipe francophone avec des profils mutualisés sur l´ensemble de la TMA, des outils de capitalisation, en moins de trois mois. </a:t>
            </a:r>
          </a:p>
          <a:p>
            <a:pPr marL="66675" indent="-66675" defTabSz="470185">
              <a:buClr>
                <a:srgbClr val="CF032B"/>
              </a:buClr>
              <a:buFont typeface="Arial" panose="020B0604020202020204" pitchFamily="34" charset="0"/>
              <a:buChar char="•"/>
              <a:tabLst>
                <a:tab pos="171450" algn="l"/>
                <a:tab pos="337185" algn="l"/>
              </a:tabLst>
            </a:pPr>
            <a:r>
              <a:rPr lang="fr-FR" sz="900" dirty="0"/>
              <a:t>Cellule d’industrialisation mise en place pour homogénéiser les processus de la TMA.</a:t>
            </a:r>
          </a:p>
        </p:txBody>
      </p:sp>
      <p:pic>
        <p:nvPicPr>
          <p:cNvPr id="2" name="1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6187" y="244340"/>
            <a:ext cx="1459546" cy="437201"/>
          </a:xfrm>
          <a:prstGeom prst="rect">
            <a:avLst/>
          </a:prstGeom>
        </p:spPr>
      </p:pic>
    </p:spTree>
    <p:extLst>
      <p:ext uri="{BB962C8B-B14F-4D97-AF65-F5344CB8AC3E}">
        <p14:creationId xmlns:p14="http://schemas.microsoft.com/office/powerpoint/2010/main" val="192101779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p:cNvSpPr/>
          <p:nvPr/>
        </p:nvSpPr>
        <p:spPr>
          <a:xfrm rot="5400000">
            <a:off x="1131496" y="1259723"/>
            <a:ext cx="1458167"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en-GB" sz="1200" dirty="0" err="1">
                <a:solidFill>
                  <a:schemeClr val="bg1"/>
                </a:solidFill>
                <a:effectLst>
                  <a:outerShdw blurRad="50800" dist="38100" dir="2700000" algn="tl" rotWithShape="0">
                    <a:prstClr val="black">
                      <a:alpha val="40000"/>
                    </a:prstClr>
                  </a:outerShdw>
                </a:effectLst>
              </a:rPr>
              <a:t>Contexte</a:t>
            </a:r>
            <a:endParaRPr lang="en-GB" sz="1200" dirty="0">
              <a:solidFill>
                <a:schemeClr val="bg1"/>
              </a:solidFill>
              <a:effectLst>
                <a:outerShdw blurRad="50800" dist="38100" dir="2700000" algn="tl" rotWithShape="0">
                  <a:prstClr val="black">
                    <a:alpha val="40000"/>
                  </a:prstClr>
                </a:outerShdw>
              </a:effectLst>
            </a:endParaRPr>
          </a:p>
        </p:txBody>
      </p:sp>
      <p:sp>
        <p:nvSpPr>
          <p:cNvPr id="14" name="Ellipse 18"/>
          <p:cNvSpPr/>
          <p:nvPr/>
        </p:nvSpPr>
        <p:spPr>
          <a:xfrm rot="5400000">
            <a:off x="1509537" y="2447865"/>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en-GB" sz="1200" dirty="0">
                <a:solidFill>
                  <a:schemeClr val="bg1"/>
                </a:solidFill>
                <a:effectLst>
                  <a:outerShdw blurRad="50800" dist="38100" dir="2700000" algn="tl" rotWithShape="0">
                    <a:prstClr val="black">
                      <a:alpha val="40000"/>
                    </a:prstClr>
                  </a:outerShdw>
                </a:effectLst>
              </a:rPr>
              <a:t>Stakes</a:t>
            </a:r>
          </a:p>
        </p:txBody>
      </p:sp>
      <p:sp>
        <p:nvSpPr>
          <p:cNvPr id="15" name="Ellipse 18"/>
          <p:cNvSpPr/>
          <p:nvPr/>
        </p:nvSpPr>
        <p:spPr>
          <a:xfrm rot="5400000">
            <a:off x="1236665" y="3531523"/>
            <a:ext cx="1247826"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en-GB" sz="1200" dirty="0">
                <a:solidFill>
                  <a:schemeClr val="bg1"/>
                </a:solidFill>
                <a:effectLst>
                  <a:outerShdw blurRad="50800" dist="38100" dir="2700000" algn="tl" rotWithShape="0">
                    <a:prstClr val="black">
                      <a:alpha val="40000"/>
                    </a:prstClr>
                  </a:outerShdw>
                </a:effectLst>
              </a:rPr>
              <a:t>Benefices</a:t>
            </a:r>
          </a:p>
        </p:txBody>
      </p:sp>
      <p:sp>
        <p:nvSpPr>
          <p:cNvPr id="6" name="Titre 5"/>
          <p:cNvSpPr>
            <a:spLocks noGrp="1"/>
          </p:cNvSpPr>
          <p:nvPr>
            <p:ph type="title"/>
          </p:nvPr>
        </p:nvSpPr>
        <p:spPr/>
        <p:txBody>
          <a:bodyPr/>
          <a:lstStyle/>
          <a:p>
            <a:r>
              <a:rPr lang="fr-FR" dirty="0" smtClean="0">
                <a:latin typeface="Calibri" pitchFamily="34" charset="0"/>
              </a:rPr>
              <a:t>EDF </a:t>
            </a:r>
            <a:r>
              <a:rPr lang="fr-FR" dirty="0">
                <a:latin typeface="Calibri" pitchFamily="34" charset="0"/>
              </a:rPr>
              <a:t>- </a:t>
            </a:r>
            <a:r>
              <a:rPr lang="fr-FR" dirty="0" smtClean="0">
                <a:latin typeface="Calibri" pitchFamily="34" charset="0"/>
              </a:rPr>
              <a:t>TRANSCO</a:t>
            </a:r>
            <a:endParaRPr lang="fr-FR" dirty="0"/>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36</a:t>
            </a:fld>
            <a:endParaRPr lang="fr-FR" dirty="0"/>
          </a:p>
        </p:txBody>
      </p:sp>
      <p:sp>
        <p:nvSpPr>
          <p:cNvPr id="18" name="Espace réservé du pied de page 2"/>
          <p:cNvSpPr>
            <a:spLocks noGrp="1"/>
          </p:cNvSpPr>
          <p:nvPr>
            <p:ph type="ftr" sz="quarter" idx="4294967295"/>
          </p:nvPr>
        </p:nvSpPr>
        <p:spPr>
          <a:xfrm>
            <a:off x="544513" y="4876800"/>
            <a:ext cx="3408363" cy="122238"/>
          </a:xfrm>
        </p:spPr>
        <p:txBody>
          <a:bodyPr/>
          <a:lstStyle/>
          <a:p>
            <a:r>
              <a:rPr lang="fr-FR" dirty="0"/>
              <a:t>Centre de Services Espagne</a:t>
            </a:r>
            <a:endParaRPr lang="en-GB" dirty="0"/>
          </a:p>
        </p:txBody>
      </p:sp>
      <p:sp>
        <p:nvSpPr>
          <p:cNvPr id="8" name="Zone de texte 2"/>
          <p:cNvSpPr txBox="1">
            <a:spLocks noChangeArrowheads="1"/>
          </p:cNvSpPr>
          <p:nvPr/>
        </p:nvSpPr>
        <p:spPr bwMode="auto">
          <a:xfrm>
            <a:off x="1788001" y="2517747"/>
            <a:ext cx="4244229" cy="70208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en-US" sz="900" dirty="0"/>
              <a:t>Reduction of nearby Front Office based in Montreuil through a rapid and efficient ramp up competencies of the Back-Office team.</a:t>
            </a:r>
          </a:p>
        </p:txBody>
      </p:sp>
      <p:sp>
        <p:nvSpPr>
          <p:cNvPr id="10" name="Zone de texte 2"/>
          <p:cNvSpPr txBox="1">
            <a:spLocks noChangeArrowheads="1"/>
          </p:cNvSpPr>
          <p:nvPr/>
        </p:nvSpPr>
        <p:spPr bwMode="auto">
          <a:xfrm>
            <a:off x="1788002" y="951565"/>
            <a:ext cx="5948108" cy="1458163"/>
          </a:xfrm>
          <a:prstGeom prst="roundRect">
            <a:avLst>
              <a:gd name="adj" fmla="val 9772"/>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Leader européen de l'énergie, et dispose d´un CSP IT (Centre de Services Partagés Informatique &amp; Télécommunications). Le CSP IT est un ensemblier IT au service du Groupe EDF et de ses métiers</a:t>
            </a:r>
          </a:p>
          <a:p>
            <a:r>
              <a:rPr lang="fr-FR" sz="900" dirty="0"/>
              <a:t>Contrat TRANSCO: CORP1 (23 applications sur 6 directions des fonctions transverses et </a:t>
            </a:r>
            <a:r>
              <a:rPr lang="fr-FR" sz="900" dirty="0" err="1"/>
              <a:t>corporates</a:t>
            </a:r>
            <a:r>
              <a:rPr lang="fr-FR" sz="900" dirty="0"/>
              <a:t>) et FG (22 applications département Finance et Gestion). 30 ressources au total</a:t>
            </a:r>
          </a:p>
          <a:p>
            <a:r>
              <a:rPr lang="fr-FR" sz="900" dirty="0"/>
              <a:t>Technologie Java, PHP, .Net, Business Object (BI) et </a:t>
            </a:r>
            <a:r>
              <a:rPr lang="fr-FR" sz="900" dirty="0" err="1"/>
              <a:t>Informatica</a:t>
            </a:r>
            <a:r>
              <a:rPr lang="fr-FR" sz="900" dirty="0"/>
              <a:t> Power Center (ETL) </a:t>
            </a:r>
          </a:p>
          <a:p>
            <a:r>
              <a:rPr lang="fr-FR" sz="900" dirty="0"/>
              <a:t>Progiciels comme </a:t>
            </a:r>
            <a:r>
              <a:rPr lang="fr-FR" sz="900" dirty="0" err="1"/>
              <a:t>DataLog</a:t>
            </a:r>
            <a:r>
              <a:rPr lang="fr-FR" sz="900" dirty="0"/>
              <a:t> (gestion de trésorerie) ou </a:t>
            </a:r>
            <a:r>
              <a:rPr lang="fr-FR" sz="900" dirty="0" err="1"/>
              <a:t>Sungard</a:t>
            </a:r>
            <a:r>
              <a:rPr lang="fr-FR" sz="900" dirty="0"/>
              <a:t>  (gestion financière).</a:t>
            </a:r>
            <a:endParaRPr lang="en-GB" sz="900" dirty="0"/>
          </a:p>
        </p:txBody>
      </p:sp>
      <p:sp>
        <p:nvSpPr>
          <p:cNvPr id="22" name="Zone de texte 2"/>
          <p:cNvSpPr txBox="1">
            <a:spLocks noChangeArrowheads="1"/>
          </p:cNvSpPr>
          <p:nvPr/>
        </p:nvSpPr>
        <p:spPr bwMode="auto">
          <a:xfrm>
            <a:off x="1788001" y="3327835"/>
            <a:ext cx="4244229" cy="1254784"/>
          </a:xfrm>
          <a:prstGeom prst="roundRect">
            <a:avLst>
              <a:gd name="adj" fmla="val 9230"/>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Prise en charge industrialisée et efficace avec plusieurs SSII en face</a:t>
            </a:r>
          </a:p>
          <a:p>
            <a:r>
              <a:rPr lang="fr-FR" sz="900" dirty="0"/>
              <a:t>Équipe de projet dédiée </a:t>
            </a:r>
            <a:r>
              <a:rPr lang="fr-FR" sz="900" dirty="0" err="1"/>
              <a:t>Sopra</a:t>
            </a:r>
            <a:r>
              <a:rPr lang="fr-FR" sz="900" dirty="0"/>
              <a:t> </a:t>
            </a:r>
            <a:r>
              <a:rPr lang="fr-FR" sz="900" dirty="0" err="1"/>
              <a:t>Steria</a:t>
            </a:r>
            <a:r>
              <a:rPr lang="fr-FR" sz="900" dirty="0"/>
              <a:t> composée de chefs de projets familiers du domaine de l’énergie et plus particulièrement du métier de la finance et applications </a:t>
            </a:r>
            <a:r>
              <a:rPr lang="fr-FR" sz="900" dirty="0" err="1"/>
              <a:t>corporate</a:t>
            </a:r>
            <a:endParaRPr lang="fr-FR" sz="900" dirty="0"/>
          </a:p>
          <a:p>
            <a:r>
              <a:rPr lang="fr-FR" sz="900" dirty="0"/>
              <a:t>Modèle de </a:t>
            </a:r>
            <a:r>
              <a:rPr lang="fr-FR" sz="900" dirty="0" err="1"/>
              <a:t>reporting</a:t>
            </a:r>
            <a:r>
              <a:rPr lang="fr-FR" sz="900" dirty="0"/>
              <a:t> unique</a:t>
            </a:r>
          </a:p>
          <a:p>
            <a:r>
              <a:rPr lang="fr-FR" sz="900" dirty="0"/>
              <a:t>Mise en place d’un catalogue de services forfaitaires sur la base d’unités d’œuvres</a:t>
            </a:r>
          </a:p>
        </p:txBody>
      </p:sp>
      <p:pic>
        <p:nvPicPr>
          <p:cNvPr id="13" name="Picture 120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380312" y="249492"/>
            <a:ext cx="378042" cy="508401"/>
          </a:xfrm>
          <a:prstGeom prst="rect">
            <a:avLst/>
          </a:prstGeom>
          <a:noFill/>
          <a:ln w="9525">
            <a:noFill/>
            <a:miter lim="800000"/>
            <a:headEnd/>
            <a:tailEnd/>
          </a:ln>
        </p:spPr>
      </p:pic>
      <p:pic>
        <p:nvPicPr>
          <p:cNvPr id="16" name="15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00192" y="2555575"/>
            <a:ext cx="1334979" cy="1998297"/>
          </a:xfrm>
          <a:prstGeom prst="rect">
            <a:avLst/>
          </a:prstGeom>
        </p:spPr>
      </p:pic>
      <p:sp>
        <p:nvSpPr>
          <p:cNvPr id="17" name="Ellipse 18"/>
          <p:cNvSpPr/>
          <p:nvPr/>
        </p:nvSpPr>
        <p:spPr>
          <a:xfrm rot="5400000">
            <a:off x="1509538" y="2447863"/>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en-GB" sz="1200" dirty="0" err="1">
                <a:solidFill>
                  <a:schemeClr val="bg1"/>
                </a:solidFill>
                <a:effectLst>
                  <a:outerShdw blurRad="50800" dist="38100" dir="2700000" algn="tl" rotWithShape="0">
                    <a:prstClr val="black">
                      <a:alpha val="40000"/>
                    </a:prstClr>
                  </a:outerShdw>
                </a:effectLst>
              </a:rPr>
              <a:t>Enejux</a:t>
            </a:r>
            <a:endParaRPr lang="en-GB" sz="1200" dirty="0">
              <a:solidFill>
                <a:schemeClr val="bg1"/>
              </a:solidFill>
              <a:effectLst>
                <a:outerShdw blurRad="50800" dist="38100" dir="2700000" algn="tl" rotWithShape="0">
                  <a:prstClr val="black">
                    <a:alpha val="40000"/>
                  </a:prstClr>
                </a:outerShdw>
              </a:effectLst>
            </a:endParaRPr>
          </a:p>
        </p:txBody>
      </p:sp>
      <p:sp>
        <p:nvSpPr>
          <p:cNvPr id="20" name="Zone de texte 2"/>
          <p:cNvSpPr txBox="1">
            <a:spLocks noChangeArrowheads="1"/>
          </p:cNvSpPr>
          <p:nvPr/>
        </p:nvSpPr>
        <p:spPr bwMode="auto">
          <a:xfrm>
            <a:off x="1788002" y="2517745"/>
            <a:ext cx="4244229" cy="70208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Réduction du  Front Office de proximité basé à Montreuil grâce à une montée en compétence rapide et efficace de l´équipe Back-Office.</a:t>
            </a:r>
          </a:p>
        </p:txBody>
      </p:sp>
    </p:spTree>
    <p:extLst>
      <p:ext uri="{BB962C8B-B14F-4D97-AF65-F5344CB8AC3E}">
        <p14:creationId xmlns:p14="http://schemas.microsoft.com/office/powerpoint/2010/main" val="4246857610"/>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p:cNvSpPr/>
          <p:nvPr/>
        </p:nvSpPr>
        <p:spPr>
          <a:xfrm rot="5400000">
            <a:off x="1131496" y="1259723"/>
            <a:ext cx="1458167"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Contexte</a:t>
            </a:r>
          </a:p>
        </p:txBody>
      </p:sp>
      <p:sp>
        <p:nvSpPr>
          <p:cNvPr id="14" name="Ellipse 18"/>
          <p:cNvSpPr/>
          <p:nvPr/>
        </p:nvSpPr>
        <p:spPr>
          <a:xfrm rot="5400000">
            <a:off x="1509537" y="2447865"/>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en-GB" sz="1200" dirty="0">
                <a:solidFill>
                  <a:schemeClr val="bg1"/>
                </a:solidFill>
                <a:effectLst>
                  <a:outerShdw blurRad="50800" dist="38100" dir="2700000" algn="tl" rotWithShape="0">
                    <a:prstClr val="black">
                      <a:alpha val="40000"/>
                    </a:prstClr>
                  </a:outerShdw>
                </a:effectLst>
              </a:rPr>
              <a:t>Stakes</a:t>
            </a:r>
          </a:p>
        </p:txBody>
      </p:sp>
      <p:sp>
        <p:nvSpPr>
          <p:cNvPr id="15" name="Ellipse 18"/>
          <p:cNvSpPr/>
          <p:nvPr/>
        </p:nvSpPr>
        <p:spPr>
          <a:xfrm rot="5400000">
            <a:off x="1236665" y="3531523"/>
            <a:ext cx="1247826"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Bénéfices</a:t>
            </a:r>
          </a:p>
        </p:txBody>
      </p:sp>
      <p:sp>
        <p:nvSpPr>
          <p:cNvPr id="6" name="Titre 5"/>
          <p:cNvSpPr>
            <a:spLocks noGrp="1"/>
          </p:cNvSpPr>
          <p:nvPr>
            <p:ph type="title"/>
          </p:nvPr>
        </p:nvSpPr>
        <p:spPr/>
        <p:txBody>
          <a:bodyPr/>
          <a:lstStyle/>
          <a:p>
            <a:r>
              <a:rPr lang="fr-FR" dirty="0" smtClean="0">
                <a:latin typeface="Calibri" pitchFamily="34" charset="0"/>
              </a:rPr>
              <a:t>La Redoute</a:t>
            </a:r>
            <a:endParaRPr lang="fr-FR" dirty="0"/>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37</a:t>
            </a:fld>
            <a:endParaRPr lang="fr-FR" dirty="0"/>
          </a:p>
        </p:txBody>
      </p:sp>
      <p:sp>
        <p:nvSpPr>
          <p:cNvPr id="18" name="Espace réservé du pied de page 2"/>
          <p:cNvSpPr>
            <a:spLocks noGrp="1"/>
          </p:cNvSpPr>
          <p:nvPr>
            <p:ph type="ftr" sz="quarter" idx="4294967295"/>
          </p:nvPr>
        </p:nvSpPr>
        <p:spPr>
          <a:xfrm>
            <a:off x="544513" y="4876800"/>
            <a:ext cx="3408363" cy="122238"/>
          </a:xfrm>
        </p:spPr>
        <p:txBody>
          <a:bodyPr/>
          <a:lstStyle/>
          <a:p>
            <a:r>
              <a:rPr lang="fr-FR" dirty="0"/>
              <a:t>Centre de Services Espagne</a:t>
            </a:r>
            <a:endParaRPr lang="en-GB" dirty="0"/>
          </a:p>
        </p:txBody>
      </p:sp>
      <p:sp>
        <p:nvSpPr>
          <p:cNvPr id="8" name="Zone de texte 2"/>
          <p:cNvSpPr txBox="1">
            <a:spLocks noChangeArrowheads="1"/>
          </p:cNvSpPr>
          <p:nvPr/>
        </p:nvSpPr>
        <p:spPr bwMode="auto">
          <a:xfrm>
            <a:off x="1788001" y="2517747"/>
            <a:ext cx="4244229" cy="70208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en-US" sz="900" dirty="0"/>
              <a:t>Reduction of nearby Front Office based in Montreuil through a rapid and efficient ramp up competencies of the Back-Office team.</a:t>
            </a:r>
          </a:p>
        </p:txBody>
      </p:sp>
      <p:sp>
        <p:nvSpPr>
          <p:cNvPr id="10" name="Zone de texte 2"/>
          <p:cNvSpPr txBox="1">
            <a:spLocks noChangeArrowheads="1"/>
          </p:cNvSpPr>
          <p:nvPr/>
        </p:nvSpPr>
        <p:spPr bwMode="auto">
          <a:xfrm>
            <a:off x="1788002" y="951565"/>
            <a:ext cx="5948108" cy="1458163"/>
          </a:xfrm>
          <a:prstGeom prst="roundRect">
            <a:avLst>
              <a:gd name="adj" fmla="val 9772"/>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La Redoute est une enseigne française de vente à distance</a:t>
            </a:r>
          </a:p>
          <a:p>
            <a:r>
              <a:rPr lang="fr-FR" sz="900" dirty="0"/>
              <a:t>Son site internet consacré au commerce électronique, est l’une des premières plateformes françaises d’achat d’habillement et de décoration</a:t>
            </a:r>
          </a:p>
          <a:p>
            <a:r>
              <a:rPr lang="fr-FR" sz="900" dirty="0"/>
              <a:t>Équipe de 15 personnes intervenant sur  les activités suivantes de maintenance corrective, évolutions et  projets.</a:t>
            </a:r>
            <a:endParaRPr lang="en-US" sz="900" dirty="0"/>
          </a:p>
          <a:p>
            <a:r>
              <a:rPr lang="fr-FR" sz="900" dirty="0"/>
              <a:t>Technologies: Cobol, Java et .NET</a:t>
            </a:r>
          </a:p>
          <a:p>
            <a:r>
              <a:rPr lang="fr-FR" sz="900" dirty="0"/>
              <a:t>Périmètre: gestions de paiements, de gestion de produits, la logistique, la gestion relative aux clients et le traitement des commandes faites par le Web.</a:t>
            </a:r>
          </a:p>
        </p:txBody>
      </p:sp>
      <p:sp>
        <p:nvSpPr>
          <p:cNvPr id="22" name="Zone de texte 2"/>
          <p:cNvSpPr txBox="1">
            <a:spLocks noChangeArrowheads="1"/>
          </p:cNvSpPr>
          <p:nvPr/>
        </p:nvSpPr>
        <p:spPr bwMode="auto">
          <a:xfrm>
            <a:off x="1788001" y="3327835"/>
            <a:ext cx="4244229" cy="1254784"/>
          </a:xfrm>
          <a:prstGeom prst="roundRect">
            <a:avLst>
              <a:gd name="adj" fmla="val 9230"/>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Réduction des coûts avec une TMA localisée en </a:t>
            </a:r>
            <a:r>
              <a:rPr lang="fr-FR" sz="900" dirty="0" err="1"/>
              <a:t>near</a:t>
            </a:r>
            <a:r>
              <a:rPr lang="fr-FR" sz="900" dirty="0"/>
              <a:t>-Shore avec le même niveau de compétences et de réactivité.</a:t>
            </a:r>
          </a:p>
          <a:p>
            <a:r>
              <a:rPr lang="fr-FR" sz="900" dirty="0"/>
              <a:t>Industrialisation et homogénéisation des </a:t>
            </a:r>
            <a:r>
              <a:rPr lang="fr-FR" sz="900" dirty="0" err="1"/>
              <a:t>process</a:t>
            </a:r>
            <a:r>
              <a:rPr lang="fr-FR" sz="900" dirty="0"/>
              <a:t>.</a:t>
            </a:r>
          </a:p>
          <a:p>
            <a:r>
              <a:rPr lang="fr-FR" sz="900" dirty="0"/>
              <a:t>Flexibilité et agilité pour répondre au mieux aux besoins par la mutualisation des connaissances techniques des collaborateurs sur l’ensemble de la TMA.</a:t>
            </a:r>
          </a:p>
          <a:p>
            <a:r>
              <a:rPr lang="fr-FR" sz="900" dirty="0"/>
              <a:t>Connaissance du métier </a:t>
            </a:r>
            <a:r>
              <a:rPr lang="fr-FR" sz="900" dirty="0" err="1"/>
              <a:t>retail</a:t>
            </a:r>
            <a:r>
              <a:rPr lang="fr-FR" sz="900" dirty="0"/>
              <a:t> et des besoin spécifique de la Redoute, partenariat stratégique pour la refonte du SI.</a:t>
            </a:r>
          </a:p>
        </p:txBody>
      </p:sp>
      <p:sp>
        <p:nvSpPr>
          <p:cNvPr id="17" name="Ellipse 18"/>
          <p:cNvSpPr/>
          <p:nvPr/>
        </p:nvSpPr>
        <p:spPr>
          <a:xfrm rot="5400000">
            <a:off x="1509538" y="2447863"/>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Enjeux</a:t>
            </a:r>
          </a:p>
        </p:txBody>
      </p:sp>
      <p:sp>
        <p:nvSpPr>
          <p:cNvPr id="20" name="Zone de texte 2"/>
          <p:cNvSpPr txBox="1">
            <a:spLocks noChangeArrowheads="1"/>
          </p:cNvSpPr>
          <p:nvPr/>
        </p:nvSpPr>
        <p:spPr bwMode="auto">
          <a:xfrm>
            <a:off x="1788002" y="2517745"/>
            <a:ext cx="4244229" cy="70208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Contexte de réduction des coûts</a:t>
            </a:r>
          </a:p>
          <a:p>
            <a:r>
              <a:rPr lang="fr-FR" sz="900" dirty="0"/>
              <a:t>Transformation du SI (passage du Mainframe vers les technologies OPEN</a:t>
            </a:r>
          </a:p>
        </p:txBody>
      </p:sp>
      <p:pic>
        <p:nvPicPr>
          <p:cNvPr id="21" name="Picture 5"/>
          <p:cNvPicPr>
            <a:picLocks noChangeAspect="1" noChangeArrowheads="1"/>
          </p:cNvPicPr>
          <p:nvPr/>
        </p:nvPicPr>
        <p:blipFill>
          <a:blip r:embed="rId2" cstate="print"/>
          <a:srcRect/>
          <a:stretch>
            <a:fillRect/>
          </a:stretch>
        </p:blipFill>
        <p:spPr bwMode="auto">
          <a:xfrm>
            <a:off x="6337201" y="357504"/>
            <a:ext cx="1404938" cy="410766"/>
          </a:xfrm>
          <a:prstGeom prst="rect">
            <a:avLst/>
          </a:prstGeom>
          <a:noFill/>
        </p:spPr>
      </p:pic>
      <p:pic>
        <p:nvPicPr>
          <p:cNvPr id="2" name="1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9308" y="2504340"/>
            <a:ext cx="1397028" cy="2072021"/>
          </a:xfrm>
          <a:prstGeom prst="rect">
            <a:avLst/>
          </a:prstGeom>
        </p:spPr>
      </p:pic>
    </p:spTree>
    <p:extLst>
      <p:ext uri="{BB962C8B-B14F-4D97-AF65-F5344CB8AC3E}">
        <p14:creationId xmlns:p14="http://schemas.microsoft.com/office/powerpoint/2010/main" val="492521169"/>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p:cNvSpPr/>
          <p:nvPr/>
        </p:nvSpPr>
        <p:spPr>
          <a:xfrm rot="5400000">
            <a:off x="1131496" y="1259723"/>
            <a:ext cx="1458167"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Contexte</a:t>
            </a:r>
          </a:p>
        </p:txBody>
      </p:sp>
      <p:sp>
        <p:nvSpPr>
          <p:cNvPr id="14" name="Ellipse 18"/>
          <p:cNvSpPr/>
          <p:nvPr/>
        </p:nvSpPr>
        <p:spPr>
          <a:xfrm rot="5400000">
            <a:off x="1509537" y="2447865"/>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err="1">
                <a:solidFill>
                  <a:schemeClr val="bg1"/>
                </a:solidFill>
                <a:effectLst>
                  <a:outerShdw blurRad="50800" dist="38100" dir="2700000" algn="tl" rotWithShape="0">
                    <a:prstClr val="black">
                      <a:alpha val="40000"/>
                    </a:prstClr>
                  </a:outerShdw>
                </a:effectLst>
              </a:rPr>
              <a:t>Stakes</a:t>
            </a:r>
            <a:endParaRPr lang="fr-FR" sz="1200" dirty="0">
              <a:solidFill>
                <a:schemeClr val="bg1"/>
              </a:solidFill>
              <a:effectLst>
                <a:outerShdw blurRad="50800" dist="38100" dir="2700000" algn="tl" rotWithShape="0">
                  <a:prstClr val="black">
                    <a:alpha val="40000"/>
                  </a:prstClr>
                </a:outerShdw>
              </a:effectLst>
            </a:endParaRPr>
          </a:p>
        </p:txBody>
      </p:sp>
      <p:sp>
        <p:nvSpPr>
          <p:cNvPr id="15" name="Ellipse 18"/>
          <p:cNvSpPr/>
          <p:nvPr/>
        </p:nvSpPr>
        <p:spPr>
          <a:xfrm rot="5400000">
            <a:off x="1236665" y="3531523"/>
            <a:ext cx="1247826"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Bénéfices</a:t>
            </a:r>
          </a:p>
        </p:txBody>
      </p:sp>
      <p:sp>
        <p:nvSpPr>
          <p:cNvPr id="6" name="Titre 5"/>
          <p:cNvSpPr>
            <a:spLocks noGrp="1"/>
          </p:cNvSpPr>
          <p:nvPr>
            <p:ph type="title"/>
          </p:nvPr>
        </p:nvSpPr>
        <p:spPr/>
        <p:txBody>
          <a:bodyPr/>
          <a:lstStyle/>
          <a:p>
            <a:r>
              <a:rPr lang="fr-FR" dirty="0" smtClean="0">
                <a:latin typeface="Calibri" pitchFamily="34" charset="0"/>
              </a:rPr>
              <a:t>Société générale - BSC</a:t>
            </a:r>
            <a:endParaRPr lang="fr-FR" dirty="0"/>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38</a:t>
            </a:fld>
            <a:endParaRPr lang="fr-FR" dirty="0"/>
          </a:p>
        </p:txBody>
      </p:sp>
      <p:sp>
        <p:nvSpPr>
          <p:cNvPr id="18" name="Espace réservé du pied de page 2"/>
          <p:cNvSpPr>
            <a:spLocks noGrp="1"/>
          </p:cNvSpPr>
          <p:nvPr>
            <p:ph type="ftr" sz="quarter" idx="4294967295"/>
          </p:nvPr>
        </p:nvSpPr>
        <p:spPr>
          <a:xfrm>
            <a:off x="544909" y="4876800"/>
            <a:ext cx="3408363" cy="122238"/>
          </a:xfrm>
        </p:spPr>
        <p:txBody>
          <a:bodyPr/>
          <a:lstStyle/>
          <a:p>
            <a:r>
              <a:rPr lang="fr-FR" dirty="0"/>
              <a:t>Centre de Services Espagne</a:t>
            </a:r>
            <a:endParaRPr lang="en-GB" dirty="0"/>
          </a:p>
        </p:txBody>
      </p:sp>
      <p:sp>
        <p:nvSpPr>
          <p:cNvPr id="8" name="Zone de texte 2"/>
          <p:cNvSpPr txBox="1">
            <a:spLocks noChangeArrowheads="1"/>
          </p:cNvSpPr>
          <p:nvPr/>
        </p:nvSpPr>
        <p:spPr bwMode="auto">
          <a:xfrm>
            <a:off x="1788001" y="2517747"/>
            <a:ext cx="4244229" cy="70208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err="1"/>
              <a:t>Reduction</a:t>
            </a:r>
            <a:r>
              <a:rPr lang="fr-FR" sz="900" dirty="0"/>
              <a:t> of </a:t>
            </a:r>
            <a:r>
              <a:rPr lang="fr-FR" sz="900" dirty="0" err="1"/>
              <a:t>nearby</a:t>
            </a:r>
            <a:r>
              <a:rPr lang="fr-FR" sz="900" dirty="0"/>
              <a:t> Front Office </a:t>
            </a:r>
            <a:r>
              <a:rPr lang="fr-FR" sz="900" dirty="0" err="1"/>
              <a:t>based</a:t>
            </a:r>
            <a:r>
              <a:rPr lang="fr-FR" sz="900" dirty="0"/>
              <a:t> in Montreuil </a:t>
            </a:r>
            <a:r>
              <a:rPr lang="fr-FR" sz="900" dirty="0" err="1"/>
              <a:t>through</a:t>
            </a:r>
            <a:r>
              <a:rPr lang="fr-FR" sz="900" dirty="0"/>
              <a:t> a </a:t>
            </a:r>
            <a:r>
              <a:rPr lang="fr-FR" sz="900" dirty="0" err="1"/>
              <a:t>rapid</a:t>
            </a:r>
            <a:r>
              <a:rPr lang="fr-FR" sz="900" dirty="0"/>
              <a:t> and efficient </a:t>
            </a:r>
            <a:r>
              <a:rPr lang="fr-FR" sz="900" dirty="0" err="1"/>
              <a:t>ramp</a:t>
            </a:r>
            <a:r>
              <a:rPr lang="fr-FR" sz="900" dirty="0"/>
              <a:t> up </a:t>
            </a:r>
            <a:r>
              <a:rPr lang="fr-FR" sz="900" dirty="0" err="1"/>
              <a:t>competencies</a:t>
            </a:r>
            <a:r>
              <a:rPr lang="fr-FR" sz="900" dirty="0"/>
              <a:t> of the Back-Office team.</a:t>
            </a:r>
          </a:p>
        </p:txBody>
      </p:sp>
      <p:sp>
        <p:nvSpPr>
          <p:cNvPr id="10" name="Zone de texte 2"/>
          <p:cNvSpPr txBox="1">
            <a:spLocks noChangeArrowheads="1"/>
          </p:cNvSpPr>
          <p:nvPr/>
        </p:nvSpPr>
        <p:spPr bwMode="auto">
          <a:xfrm>
            <a:off x="1788002" y="951565"/>
            <a:ext cx="5948108" cy="1458163"/>
          </a:xfrm>
          <a:prstGeom prst="roundRect">
            <a:avLst>
              <a:gd name="adj" fmla="val 9772"/>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cs typeface="Arial" charset="0"/>
              </a:rPr>
              <a:t>Société Générale est l’un des tout premiers groupes de services financiers de la zone euro. Son activité se concentre autour des réseaux de détail &amp; services financiers, de la gestions d'actifs.</a:t>
            </a:r>
          </a:p>
          <a:p>
            <a:r>
              <a:rPr lang="fr-FR" sz="900" dirty="0">
                <a:cs typeface="Arial" charset="0"/>
              </a:rPr>
              <a:t>Le Business Solution Center (BSC) a pour objectif d’être le Centre de Services Partagés des Directions Centrales du Groupe Société Générale (SG) et de ses entités internationales.</a:t>
            </a:r>
          </a:p>
          <a:p>
            <a:r>
              <a:rPr lang="fr-FR" sz="900" dirty="0"/>
              <a:t>Accompagner à la transformation du modèle de </a:t>
            </a:r>
            <a:r>
              <a:rPr lang="fr-FR" sz="900" dirty="0" err="1"/>
              <a:t>sourcing</a:t>
            </a:r>
            <a:r>
              <a:rPr lang="fr-FR" sz="900" dirty="0"/>
              <a:t> en tant que Partenaire TMA sur les Centres de Services Finance et Risques. </a:t>
            </a:r>
          </a:p>
          <a:p>
            <a:r>
              <a:rPr lang="fr-FR" sz="900" dirty="0"/>
              <a:t>105 ressources depuis 2012</a:t>
            </a:r>
          </a:p>
          <a:p>
            <a:r>
              <a:rPr lang="fr-FR" sz="900" dirty="0"/>
              <a:t>Multi technologies: JAVA/J2EE, </a:t>
            </a:r>
            <a:r>
              <a:rPr lang="fr-FR" sz="900" dirty="0" err="1"/>
              <a:t>Informatica</a:t>
            </a:r>
            <a:r>
              <a:rPr lang="fr-FR" sz="900" dirty="0"/>
              <a:t>, BO, COBOL/MVS, et plus de  20 logiciels (</a:t>
            </a:r>
            <a:r>
              <a:rPr lang="fr-FR" sz="900" dirty="0" err="1"/>
              <a:t>Peoplesoft</a:t>
            </a:r>
            <a:r>
              <a:rPr lang="fr-FR" sz="900" dirty="0"/>
              <a:t>, SAP..)</a:t>
            </a:r>
          </a:p>
        </p:txBody>
      </p:sp>
      <p:sp>
        <p:nvSpPr>
          <p:cNvPr id="22" name="Zone de texte 2"/>
          <p:cNvSpPr txBox="1">
            <a:spLocks noChangeArrowheads="1"/>
          </p:cNvSpPr>
          <p:nvPr/>
        </p:nvSpPr>
        <p:spPr bwMode="auto">
          <a:xfrm>
            <a:off x="1788001" y="3327835"/>
            <a:ext cx="4244229" cy="1254784"/>
          </a:xfrm>
          <a:prstGeom prst="roundRect">
            <a:avLst>
              <a:gd name="adj" fmla="val 9230"/>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Garantir sur la durée à ses clients une qualité de services en cohérence avec la criticité des applications sous responsabilité </a:t>
            </a:r>
          </a:p>
          <a:p>
            <a:pPr marL="133350" indent="-133350" algn="just" defTabSz="744141">
              <a:lnSpc>
                <a:spcPts val="1050"/>
              </a:lnSpc>
              <a:spcBef>
                <a:spcPct val="10000"/>
              </a:spcBef>
              <a:buFont typeface="Calibri" pitchFamily="34" charset="0"/>
              <a:buChar char="•"/>
            </a:pPr>
            <a:r>
              <a:rPr lang="fr-FR" sz="900" dirty="0">
                <a:cs typeface="Arial" charset="0"/>
              </a:rPr>
              <a:t>Faire bénéficier à ses clients de prix compétitifs sur des périmètres applicatifs définis,</a:t>
            </a:r>
          </a:p>
          <a:p>
            <a:pPr marL="133350" indent="-133350" algn="just" defTabSz="744141">
              <a:lnSpc>
                <a:spcPts val="1050"/>
              </a:lnSpc>
              <a:spcBef>
                <a:spcPct val="10000"/>
              </a:spcBef>
              <a:buFont typeface="Calibri" pitchFamily="34" charset="0"/>
              <a:buChar char="•"/>
            </a:pPr>
            <a:r>
              <a:rPr lang="fr-FR" sz="900" dirty="0">
                <a:cs typeface="Arial" charset="0"/>
              </a:rPr>
              <a:t>Apporte de la connaissance du marché Bancaire de </a:t>
            </a:r>
            <a:r>
              <a:rPr lang="fr-FR" sz="900" dirty="0" err="1">
                <a:cs typeface="Arial" charset="0"/>
              </a:rPr>
              <a:t>Sopra</a:t>
            </a:r>
            <a:r>
              <a:rPr lang="fr-FR" sz="900" dirty="0">
                <a:cs typeface="Arial" charset="0"/>
              </a:rPr>
              <a:t> </a:t>
            </a:r>
            <a:r>
              <a:rPr lang="fr-FR" sz="900" dirty="0" err="1">
                <a:cs typeface="Arial" charset="0"/>
              </a:rPr>
              <a:t>Steria</a:t>
            </a:r>
            <a:r>
              <a:rPr lang="fr-FR" sz="900" dirty="0">
                <a:cs typeface="Arial" charset="0"/>
              </a:rPr>
              <a:t> notamment sur le domaine règlementaire: aide a l’élaboration des rapports réglementaire tels que SURFI, PROTIDE, INFOFI conforme aux normes XBRL et suivant les modèles COREP/FINREP.</a:t>
            </a:r>
          </a:p>
          <a:p>
            <a:pPr marL="133350" indent="-133350" algn="just" defTabSz="744141">
              <a:lnSpc>
                <a:spcPts val="1050"/>
              </a:lnSpc>
              <a:spcBef>
                <a:spcPct val="10000"/>
              </a:spcBef>
              <a:buFont typeface="Calibri" pitchFamily="34" charset="0"/>
              <a:buChar char="•"/>
            </a:pPr>
            <a:endParaRPr lang="fr-FR" sz="900" dirty="0"/>
          </a:p>
        </p:txBody>
      </p:sp>
      <p:sp>
        <p:nvSpPr>
          <p:cNvPr id="17" name="Ellipse 18"/>
          <p:cNvSpPr/>
          <p:nvPr/>
        </p:nvSpPr>
        <p:spPr>
          <a:xfrm rot="5400000">
            <a:off x="1509538" y="2447863"/>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Enjeux</a:t>
            </a:r>
          </a:p>
        </p:txBody>
      </p:sp>
      <p:sp>
        <p:nvSpPr>
          <p:cNvPr id="20" name="Zone de texte 2"/>
          <p:cNvSpPr txBox="1">
            <a:spLocks noChangeArrowheads="1"/>
          </p:cNvSpPr>
          <p:nvPr/>
        </p:nvSpPr>
        <p:spPr bwMode="auto">
          <a:xfrm>
            <a:off x="1788002" y="2517745"/>
            <a:ext cx="4244229" cy="70208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Contexte de réduction des coûts</a:t>
            </a:r>
          </a:p>
          <a:p>
            <a:r>
              <a:rPr lang="fr-FR" sz="900" dirty="0"/>
              <a:t>Concentration des fournisseurs</a:t>
            </a:r>
          </a:p>
          <a:p>
            <a:r>
              <a:rPr lang="fr-FR" sz="900" dirty="0"/>
              <a:t>Garantir la qualité du service</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693" y="303498"/>
            <a:ext cx="483644" cy="475785"/>
          </a:xfrm>
          <a:prstGeom prst="rect">
            <a:avLst/>
          </a:prstGeom>
        </p:spPr>
      </p:pic>
      <p:pic>
        <p:nvPicPr>
          <p:cNvPr id="4" name="3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91152" y="2517744"/>
            <a:ext cx="1344957" cy="2052593"/>
          </a:xfrm>
          <a:prstGeom prst="rect">
            <a:avLst/>
          </a:prstGeom>
        </p:spPr>
      </p:pic>
    </p:spTree>
    <p:extLst>
      <p:ext uri="{BB962C8B-B14F-4D97-AF65-F5344CB8AC3E}">
        <p14:creationId xmlns:p14="http://schemas.microsoft.com/office/powerpoint/2010/main" val="4057633392"/>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p:cNvSpPr/>
          <p:nvPr/>
        </p:nvSpPr>
        <p:spPr>
          <a:xfrm rot="5400000">
            <a:off x="1131496" y="1259723"/>
            <a:ext cx="1458167"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Contexte</a:t>
            </a:r>
          </a:p>
        </p:txBody>
      </p:sp>
      <p:sp>
        <p:nvSpPr>
          <p:cNvPr id="14" name="Ellipse 18"/>
          <p:cNvSpPr/>
          <p:nvPr/>
        </p:nvSpPr>
        <p:spPr>
          <a:xfrm rot="5400000">
            <a:off x="1509537" y="2447865"/>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err="1">
                <a:solidFill>
                  <a:schemeClr val="bg1"/>
                </a:solidFill>
                <a:effectLst>
                  <a:outerShdw blurRad="50800" dist="38100" dir="2700000" algn="tl" rotWithShape="0">
                    <a:prstClr val="black">
                      <a:alpha val="40000"/>
                    </a:prstClr>
                  </a:outerShdw>
                </a:effectLst>
              </a:rPr>
              <a:t>Stakes</a:t>
            </a:r>
            <a:endParaRPr lang="fr-FR" sz="1200" dirty="0">
              <a:solidFill>
                <a:schemeClr val="bg1"/>
              </a:solidFill>
              <a:effectLst>
                <a:outerShdw blurRad="50800" dist="38100" dir="2700000" algn="tl" rotWithShape="0">
                  <a:prstClr val="black">
                    <a:alpha val="40000"/>
                  </a:prstClr>
                </a:outerShdw>
              </a:effectLst>
            </a:endParaRPr>
          </a:p>
        </p:txBody>
      </p:sp>
      <p:sp>
        <p:nvSpPr>
          <p:cNvPr id="15" name="Ellipse 18"/>
          <p:cNvSpPr/>
          <p:nvPr/>
        </p:nvSpPr>
        <p:spPr>
          <a:xfrm rot="5400000">
            <a:off x="1236665" y="3531523"/>
            <a:ext cx="1247826"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Bénéfices</a:t>
            </a:r>
          </a:p>
        </p:txBody>
      </p:sp>
      <p:sp>
        <p:nvSpPr>
          <p:cNvPr id="6" name="Titre 5"/>
          <p:cNvSpPr>
            <a:spLocks noGrp="1"/>
          </p:cNvSpPr>
          <p:nvPr>
            <p:ph type="title"/>
          </p:nvPr>
        </p:nvSpPr>
        <p:spPr/>
        <p:txBody>
          <a:bodyPr/>
          <a:lstStyle/>
          <a:p>
            <a:r>
              <a:rPr lang="fr-FR" dirty="0" err="1" smtClean="0">
                <a:latin typeface="Calibri" pitchFamily="34" charset="0"/>
              </a:rPr>
              <a:t>Cnaf</a:t>
            </a:r>
            <a:r>
              <a:rPr lang="fr-FR" dirty="0">
                <a:latin typeface="Calibri" pitchFamily="34" charset="0"/>
              </a:rPr>
              <a:t> </a:t>
            </a:r>
            <a:r>
              <a:rPr lang="fr-FR" dirty="0" smtClean="0">
                <a:latin typeface="Calibri" pitchFamily="34" charset="0"/>
              </a:rPr>
              <a:t>- TMA </a:t>
            </a:r>
            <a:r>
              <a:rPr lang="fr-FR" dirty="0">
                <a:latin typeface="Calibri" pitchFamily="34" charset="0"/>
              </a:rPr>
              <a:t>« PRESTATION LÉGALE »</a:t>
            </a:r>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39</a:t>
            </a:fld>
            <a:endParaRPr lang="fr-FR" dirty="0"/>
          </a:p>
        </p:txBody>
      </p:sp>
      <p:sp>
        <p:nvSpPr>
          <p:cNvPr id="18" name="Espace réservé du pied de page 2"/>
          <p:cNvSpPr>
            <a:spLocks noGrp="1"/>
          </p:cNvSpPr>
          <p:nvPr>
            <p:ph type="ftr" sz="quarter" idx="4294967295"/>
          </p:nvPr>
        </p:nvSpPr>
        <p:spPr>
          <a:xfrm>
            <a:off x="544513" y="4876800"/>
            <a:ext cx="3408363" cy="122238"/>
          </a:xfrm>
        </p:spPr>
        <p:txBody>
          <a:bodyPr/>
          <a:lstStyle/>
          <a:p>
            <a:r>
              <a:rPr lang="fr-FR" dirty="0"/>
              <a:t>Centre de Services Espagne</a:t>
            </a:r>
            <a:endParaRPr lang="en-GB" dirty="0"/>
          </a:p>
        </p:txBody>
      </p:sp>
      <p:sp>
        <p:nvSpPr>
          <p:cNvPr id="8" name="Zone de texte 2"/>
          <p:cNvSpPr txBox="1">
            <a:spLocks noChangeArrowheads="1"/>
          </p:cNvSpPr>
          <p:nvPr/>
        </p:nvSpPr>
        <p:spPr bwMode="auto">
          <a:xfrm>
            <a:off x="1788001" y="2517747"/>
            <a:ext cx="4244229" cy="70208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err="1"/>
              <a:t>Reduction</a:t>
            </a:r>
            <a:r>
              <a:rPr lang="fr-FR" sz="900" dirty="0"/>
              <a:t> of </a:t>
            </a:r>
            <a:r>
              <a:rPr lang="fr-FR" sz="900" dirty="0" err="1"/>
              <a:t>nearby</a:t>
            </a:r>
            <a:r>
              <a:rPr lang="fr-FR" sz="900" dirty="0"/>
              <a:t> Front Office </a:t>
            </a:r>
            <a:r>
              <a:rPr lang="fr-FR" sz="900" dirty="0" err="1"/>
              <a:t>based</a:t>
            </a:r>
            <a:r>
              <a:rPr lang="fr-FR" sz="900" dirty="0"/>
              <a:t> in Montreuil </a:t>
            </a:r>
            <a:r>
              <a:rPr lang="fr-FR" sz="900" dirty="0" err="1"/>
              <a:t>through</a:t>
            </a:r>
            <a:r>
              <a:rPr lang="fr-FR" sz="900" dirty="0"/>
              <a:t> a </a:t>
            </a:r>
            <a:r>
              <a:rPr lang="fr-FR" sz="900" dirty="0" err="1"/>
              <a:t>rapid</a:t>
            </a:r>
            <a:r>
              <a:rPr lang="fr-FR" sz="900" dirty="0"/>
              <a:t> and efficient </a:t>
            </a:r>
            <a:r>
              <a:rPr lang="fr-FR" sz="900" dirty="0" err="1"/>
              <a:t>ramp</a:t>
            </a:r>
            <a:r>
              <a:rPr lang="fr-FR" sz="900" dirty="0"/>
              <a:t> up </a:t>
            </a:r>
            <a:r>
              <a:rPr lang="fr-FR" sz="900" dirty="0" err="1"/>
              <a:t>competencies</a:t>
            </a:r>
            <a:r>
              <a:rPr lang="fr-FR" sz="900" dirty="0"/>
              <a:t> of the Back-Office team.</a:t>
            </a:r>
          </a:p>
        </p:txBody>
      </p:sp>
      <p:sp>
        <p:nvSpPr>
          <p:cNvPr id="10" name="Zone de texte 2"/>
          <p:cNvSpPr txBox="1">
            <a:spLocks noChangeArrowheads="1"/>
          </p:cNvSpPr>
          <p:nvPr/>
        </p:nvSpPr>
        <p:spPr bwMode="auto">
          <a:xfrm>
            <a:off x="1788002" y="951565"/>
            <a:ext cx="5948108" cy="1458163"/>
          </a:xfrm>
          <a:prstGeom prst="roundRect">
            <a:avLst>
              <a:gd name="adj" fmla="val 9772"/>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pPr marL="0" indent="0">
              <a:buNone/>
            </a:pPr>
            <a:endParaRPr lang="fr-FR" sz="900" dirty="0"/>
          </a:p>
          <a:p>
            <a:pPr marL="0" indent="0">
              <a:buNone/>
            </a:pPr>
            <a:r>
              <a:rPr lang="fr-FR" sz="900" dirty="0"/>
              <a:t>La branche Famille de la  CNAF est dans un contexte de transformation accrue (modification de la politique famille, lutte contre l´exclusion..) et d´une augmentation de la sollicitation de son système d´information.</a:t>
            </a:r>
          </a:p>
          <a:p>
            <a:pPr marL="0" indent="0">
              <a:buNone/>
            </a:pPr>
            <a:r>
              <a:rPr lang="fr-FR" sz="900" dirty="0"/>
              <a:t>Dans ce contexte de transformation, de recherche d´amélioration de la qualité et de renforcer les expertises des collaborateurs, la DSI confie à </a:t>
            </a:r>
            <a:r>
              <a:rPr lang="fr-FR" sz="900" dirty="0" err="1"/>
              <a:t>Sopra</a:t>
            </a:r>
            <a:r>
              <a:rPr lang="fr-FR" sz="900" dirty="0"/>
              <a:t> </a:t>
            </a:r>
            <a:r>
              <a:rPr lang="fr-FR" sz="900" dirty="0" err="1"/>
              <a:t>Steria</a:t>
            </a:r>
            <a:r>
              <a:rPr lang="fr-FR" sz="900" dirty="0"/>
              <a:t> la maintenance et évolution  du domaines des « Prestations Légales » qui inclus entre autres les prestations familiales et les allocations  logement.</a:t>
            </a:r>
          </a:p>
          <a:p>
            <a:pPr marL="0" indent="0">
              <a:buNone/>
            </a:pPr>
            <a:r>
              <a:rPr lang="fr-FR" sz="900" dirty="0"/>
              <a:t>Technologies: </a:t>
            </a:r>
            <a:r>
              <a:rPr lang="fr-FR" sz="900" dirty="0">
                <a:solidFill>
                  <a:srgbClr val="000000"/>
                </a:solidFill>
              </a:rPr>
              <a:t>Cobol, Java J2EE, DB2/AIX, ZOS, DB2 GCOS8, PostgreSQL</a:t>
            </a:r>
            <a:r>
              <a:rPr lang="fr-FR" sz="900" dirty="0"/>
              <a:t> </a:t>
            </a:r>
            <a:endParaRPr lang="fr-FR" sz="900" dirty="0">
              <a:solidFill>
                <a:srgbClr val="000000"/>
              </a:solidFill>
              <a:latin typeface="Calibri"/>
            </a:endParaRPr>
          </a:p>
          <a:p>
            <a:pPr marL="0" indent="0">
              <a:buNone/>
            </a:pPr>
            <a:endParaRPr lang="fr-FR" sz="900" dirty="0"/>
          </a:p>
        </p:txBody>
      </p:sp>
      <p:sp>
        <p:nvSpPr>
          <p:cNvPr id="22" name="Zone de texte 2"/>
          <p:cNvSpPr txBox="1">
            <a:spLocks noChangeArrowheads="1"/>
          </p:cNvSpPr>
          <p:nvPr/>
        </p:nvSpPr>
        <p:spPr bwMode="auto">
          <a:xfrm>
            <a:off x="1788001" y="3327835"/>
            <a:ext cx="5430293" cy="1254784"/>
          </a:xfrm>
          <a:prstGeom prst="roundRect">
            <a:avLst>
              <a:gd name="adj" fmla="val 9230"/>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Connaissance du métier et  capacité industrielle apporté par </a:t>
            </a:r>
            <a:r>
              <a:rPr lang="fr-FR" sz="900" dirty="0" err="1"/>
              <a:t>Sopra</a:t>
            </a:r>
            <a:r>
              <a:rPr lang="fr-FR" sz="900" dirty="0"/>
              <a:t> </a:t>
            </a:r>
            <a:r>
              <a:rPr lang="fr-FR" sz="900" dirty="0" err="1"/>
              <a:t>Steria</a:t>
            </a:r>
            <a:endParaRPr lang="fr-FR" sz="900" dirty="0"/>
          </a:p>
          <a:p>
            <a:r>
              <a:rPr lang="fr-FR" sz="900" dirty="0"/>
              <a:t>Le modèle de production s’appuie sur un FO basé à Caen (10%) et un centre de services basé en Espagne (90%).</a:t>
            </a:r>
          </a:p>
          <a:p>
            <a:r>
              <a:rPr lang="fr-FR" sz="900" dirty="0"/>
              <a:t>Tout le cycle de vie d’un projet est couvert : Cadrage, SFG, Réalisation, Intégration, Recette.</a:t>
            </a:r>
          </a:p>
        </p:txBody>
      </p:sp>
      <p:sp>
        <p:nvSpPr>
          <p:cNvPr id="17" name="Ellipse 18"/>
          <p:cNvSpPr/>
          <p:nvPr/>
        </p:nvSpPr>
        <p:spPr>
          <a:xfrm rot="5400000">
            <a:off x="1509538" y="2447863"/>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Enjeux</a:t>
            </a:r>
          </a:p>
        </p:txBody>
      </p:sp>
      <p:sp>
        <p:nvSpPr>
          <p:cNvPr id="20" name="Zone de texte 2"/>
          <p:cNvSpPr txBox="1">
            <a:spLocks noChangeArrowheads="1"/>
          </p:cNvSpPr>
          <p:nvPr/>
        </p:nvSpPr>
        <p:spPr bwMode="auto">
          <a:xfrm>
            <a:off x="1788002" y="2517745"/>
            <a:ext cx="4244229" cy="70208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Nécessité de maitriser les charges liées aux projets informatiques et les  évolutions des versions </a:t>
            </a:r>
          </a:p>
          <a:p>
            <a:r>
              <a:rPr lang="fr-FR" sz="900" dirty="0"/>
              <a:t>Réduction des coûts avec réalisation en </a:t>
            </a:r>
            <a:r>
              <a:rPr lang="fr-FR" sz="900" dirty="0" err="1"/>
              <a:t>nearshore</a:t>
            </a:r>
            <a:endParaRPr lang="fr-FR" sz="900" dirty="0"/>
          </a:p>
          <a:p>
            <a:r>
              <a:rPr lang="fr-FR" sz="900" dirty="0"/>
              <a:t>Flexibilité sur la taille de  l´équipe</a:t>
            </a:r>
          </a:p>
        </p:txBody>
      </p:sp>
      <p:pic>
        <p:nvPicPr>
          <p:cNvPr id="16" name="Image 18" descr="sans-titr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10282" y="249492"/>
            <a:ext cx="540060" cy="516579"/>
          </a:xfrm>
          <a:prstGeom prst="rect">
            <a:avLst/>
          </a:prstGeom>
        </p:spPr>
      </p:pic>
      <p:pic>
        <p:nvPicPr>
          <p:cNvPr id="23" name="Picture 14" descr="PAGE_Model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53061" y="2509842"/>
            <a:ext cx="1283048" cy="709984"/>
          </a:xfrm>
          <a:prstGeom prst="rect">
            <a:avLst/>
          </a:prstGeom>
          <a:noFill/>
          <a:ln w="9525">
            <a:noFill/>
            <a:miter lim="800000"/>
            <a:headEnd/>
            <a:tailEnd/>
          </a:ln>
        </p:spPr>
      </p:pic>
    </p:spTree>
    <p:extLst>
      <p:ext uri="{BB962C8B-B14F-4D97-AF65-F5344CB8AC3E}">
        <p14:creationId xmlns:p14="http://schemas.microsoft.com/office/powerpoint/2010/main" val="111514485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pie de página"/>
          <p:cNvSpPr>
            <a:spLocks noGrp="1"/>
          </p:cNvSpPr>
          <p:nvPr>
            <p:ph type="ftr" sz="quarter" idx="4294967295"/>
          </p:nvPr>
        </p:nvSpPr>
        <p:spPr>
          <a:xfrm>
            <a:off x="556809" y="4876800"/>
            <a:ext cx="4545012" cy="122238"/>
          </a:xfrm>
        </p:spPr>
        <p:txBody>
          <a:bodyPr/>
          <a:lstStyle/>
          <a:p>
            <a:pPr>
              <a:defRPr/>
            </a:pPr>
            <a:r>
              <a:rPr lang="fr-FR" dirty="0" smtClean="0"/>
              <a:t>Centre de Services Espagne</a:t>
            </a:r>
            <a:endParaRPr lang="fr-FR" dirty="0"/>
          </a:p>
        </p:txBody>
      </p:sp>
      <p:sp>
        <p:nvSpPr>
          <p:cNvPr id="38917" name="4 Marcador de número de diapositiva"/>
          <p:cNvSpPr>
            <a:spLocks noGrp="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C70B86-6993-4B75-B379-022C018F248E}" type="slidenum">
              <a:rPr lang="fr-FR" altLang="fr-FR"/>
              <a:pPr/>
              <a:t>4</a:t>
            </a:fld>
            <a:endParaRPr lang="fr-FR" altLang="fr-FR" dirty="0"/>
          </a:p>
        </p:txBody>
      </p:sp>
      <p:cxnSp>
        <p:nvCxnSpPr>
          <p:cNvPr id="58" name="Connecteur droit 108"/>
          <p:cNvCxnSpPr/>
          <p:nvPr/>
        </p:nvCxnSpPr>
        <p:spPr>
          <a:xfrm flipV="1">
            <a:off x="106933" y="2789140"/>
            <a:ext cx="8929563" cy="10189"/>
          </a:xfrm>
          <a:prstGeom prst="line">
            <a:avLst/>
          </a:prstGeom>
          <a:noFill/>
          <a:ln w="38100" cap="flat" cmpd="sng" algn="ctr">
            <a:solidFill>
              <a:srgbClr val="DDDDDD">
                <a:lumMod val="90000"/>
              </a:srgbClr>
            </a:solidFill>
            <a:prstDash val="solid"/>
          </a:ln>
          <a:effectLst/>
        </p:spPr>
      </p:cxnSp>
      <p:sp>
        <p:nvSpPr>
          <p:cNvPr id="60" name="Rectangle 45"/>
          <p:cNvSpPr>
            <a:spLocks noChangeArrowheads="1"/>
          </p:cNvSpPr>
          <p:nvPr/>
        </p:nvSpPr>
        <p:spPr bwMode="gray">
          <a:xfrm>
            <a:off x="1959069" y="2723475"/>
            <a:ext cx="613209" cy="314325"/>
          </a:xfrm>
          <a:prstGeom prst="rect">
            <a:avLst/>
          </a:prstGeom>
          <a:noFill/>
          <a:ln w="9525">
            <a:noFill/>
            <a:miter lim="800000"/>
            <a:headEnd/>
            <a:tailEnd/>
          </a:ln>
        </p:spPr>
        <p:txBody>
          <a:bodyPr wrap="none" anchor="ctr"/>
          <a:lstStyle/>
          <a:p>
            <a:pPr defTabSz="471488">
              <a:tabLst>
                <a:tab pos="400050" algn="r"/>
                <a:tab pos="2286000" algn="r"/>
                <a:tab pos="2695575" algn="r"/>
                <a:tab pos="3095625" algn="r"/>
                <a:tab pos="3495675" algn="r"/>
                <a:tab pos="3905250" algn="r"/>
                <a:tab pos="4305300" algn="r"/>
                <a:tab pos="4505325" algn="l"/>
                <a:tab pos="4981575" algn="l"/>
              </a:tabLst>
            </a:pPr>
            <a:r>
              <a:rPr lang="en-US" sz="900" b="1" noProof="1">
                <a:solidFill>
                  <a:schemeClr val="bg1"/>
                </a:solidFill>
                <a:ea typeface="ヒラギノ角ゴ Pro W3" charset="-128"/>
                <a:cs typeface="Arial" charset="0"/>
              </a:rPr>
              <a:t>	2000	</a:t>
            </a:r>
          </a:p>
        </p:txBody>
      </p:sp>
      <p:sp>
        <p:nvSpPr>
          <p:cNvPr id="61" name="Rectangle 45"/>
          <p:cNvSpPr>
            <a:spLocks noChangeArrowheads="1"/>
          </p:cNvSpPr>
          <p:nvPr/>
        </p:nvSpPr>
        <p:spPr bwMode="gray">
          <a:xfrm>
            <a:off x="3938149" y="2723475"/>
            <a:ext cx="613209" cy="314325"/>
          </a:xfrm>
          <a:prstGeom prst="rect">
            <a:avLst/>
          </a:prstGeom>
          <a:noFill/>
          <a:ln w="9525">
            <a:noFill/>
            <a:miter lim="800000"/>
            <a:headEnd/>
            <a:tailEnd/>
          </a:ln>
        </p:spPr>
        <p:txBody>
          <a:bodyPr wrap="none" anchor="ctr"/>
          <a:lstStyle/>
          <a:p>
            <a:pPr defTabSz="471488">
              <a:tabLst>
                <a:tab pos="400050" algn="r"/>
                <a:tab pos="2286000" algn="r"/>
                <a:tab pos="2695575" algn="r"/>
                <a:tab pos="3095625" algn="r"/>
                <a:tab pos="3495675" algn="r"/>
                <a:tab pos="3905250" algn="r"/>
                <a:tab pos="4305300" algn="r"/>
                <a:tab pos="4505325" algn="l"/>
                <a:tab pos="4981575" algn="l"/>
              </a:tabLst>
            </a:pPr>
            <a:r>
              <a:rPr lang="en-US" sz="900" b="1" noProof="1">
                <a:solidFill>
                  <a:schemeClr val="bg1"/>
                </a:solidFill>
                <a:ea typeface="ヒラギノ角ゴ Pro W3" charset="-128"/>
                <a:cs typeface="Arial" charset="0"/>
              </a:rPr>
              <a:t>	2007	</a:t>
            </a:r>
          </a:p>
        </p:txBody>
      </p:sp>
      <p:sp>
        <p:nvSpPr>
          <p:cNvPr id="63" name="Rectangle 45"/>
          <p:cNvSpPr>
            <a:spLocks noChangeArrowheads="1"/>
          </p:cNvSpPr>
          <p:nvPr/>
        </p:nvSpPr>
        <p:spPr bwMode="gray">
          <a:xfrm>
            <a:off x="777014" y="2520704"/>
            <a:ext cx="613209" cy="314325"/>
          </a:xfrm>
          <a:prstGeom prst="rect">
            <a:avLst/>
          </a:prstGeom>
          <a:noFill/>
          <a:ln w="9525">
            <a:noFill/>
            <a:miter lim="800000"/>
            <a:headEnd/>
            <a:tailEnd/>
          </a:ln>
        </p:spPr>
        <p:txBody>
          <a:bodyPr wrap="none" anchor="ctr"/>
          <a:lstStyle/>
          <a:p>
            <a:pPr defTabSz="471488">
              <a:tabLst>
                <a:tab pos="400050" algn="r"/>
                <a:tab pos="2286000" algn="r"/>
                <a:tab pos="2695575" algn="r"/>
                <a:tab pos="3095625" algn="r"/>
                <a:tab pos="3495675" algn="r"/>
                <a:tab pos="3905250" algn="r"/>
                <a:tab pos="4305300" algn="r"/>
                <a:tab pos="4505325" algn="l"/>
                <a:tab pos="4981575" algn="l"/>
              </a:tabLst>
            </a:pPr>
            <a:r>
              <a:rPr lang="en-US" sz="900" noProof="1">
                <a:ln w="0"/>
                <a:effectLst>
                  <a:outerShdw blurRad="38100" dist="19050" dir="2700000" algn="tl" rotWithShape="0">
                    <a:schemeClr val="dk1">
                      <a:alpha val="40000"/>
                    </a:schemeClr>
                  </a:outerShdw>
                </a:effectLst>
                <a:ea typeface="ヒラギノ角ゴ Pro W3" charset="-128"/>
                <a:cs typeface="Arial" charset="0"/>
              </a:rPr>
              <a:t>	</a:t>
            </a:r>
            <a:r>
              <a:rPr lang="en-US" sz="900" noProof="1" smtClean="0">
                <a:ln w="0"/>
                <a:effectLst>
                  <a:outerShdw blurRad="38100" dist="19050" dir="2700000" algn="tl" rotWithShape="0">
                    <a:schemeClr val="dk1">
                      <a:alpha val="40000"/>
                    </a:schemeClr>
                  </a:outerShdw>
                </a:effectLst>
                <a:ea typeface="ヒラギノ角ゴ Pro W3" charset="-128"/>
                <a:cs typeface="Arial" charset="0"/>
              </a:rPr>
              <a:t>2002</a:t>
            </a:r>
            <a:endParaRPr lang="en-US" sz="900" noProof="1">
              <a:ln w="0"/>
              <a:effectLst>
                <a:outerShdw blurRad="38100" dist="19050" dir="2700000" algn="tl" rotWithShape="0">
                  <a:schemeClr val="dk1">
                    <a:alpha val="40000"/>
                  </a:schemeClr>
                </a:outerShdw>
              </a:effectLst>
              <a:ea typeface="ヒラギノ角ゴ Pro W3" charset="-128"/>
              <a:cs typeface="Arial" charset="0"/>
            </a:endParaRPr>
          </a:p>
        </p:txBody>
      </p:sp>
      <p:grpSp>
        <p:nvGrpSpPr>
          <p:cNvPr id="21" name="Grupo 20"/>
          <p:cNvGrpSpPr/>
          <p:nvPr/>
        </p:nvGrpSpPr>
        <p:grpSpPr>
          <a:xfrm>
            <a:off x="8283760" y="2743052"/>
            <a:ext cx="99060" cy="1360962"/>
            <a:chOff x="7392650" y="2729938"/>
            <a:chExt cx="99060" cy="1360962"/>
          </a:xfrm>
        </p:grpSpPr>
        <p:sp>
          <p:nvSpPr>
            <p:cNvPr id="55" name="Line 30"/>
            <p:cNvSpPr>
              <a:spLocks noChangeShapeType="1"/>
            </p:cNvSpPr>
            <p:nvPr/>
          </p:nvSpPr>
          <p:spPr bwMode="gray">
            <a:xfrm flipV="1">
              <a:off x="7446656" y="2830900"/>
              <a:ext cx="0" cy="1260000"/>
            </a:xfrm>
            <a:prstGeom prst="line">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9" name="Ellipse 109"/>
            <p:cNvSpPr/>
            <p:nvPr/>
          </p:nvSpPr>
          <p:spPr>
            <a:xfrm>
              <a:off x="7392650" y="2729938"/>
              <a:ext cx="99060" cy="100965"/>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500" kern="0" dirty="0">
                <a:solidFill>
                  <a:srgbClr val="FFFFFF"/>
                </a:solidFill>
                <a:latin typeface="Helvetica 45 Light"/>
              </a:endParaRPr>
            </a:p>
          </p:txBody>
        </p:sp>
      </p:grpSp>
      <p:sp>
        <p:nvSpPr>
          <p:cNvPr id="2" name="Título 1"/>
          <p:cNvSpPr>
            <a:spLocks noGrp="1"/>
          </p:cNvSpPr>
          <p:nvPr>
            <p:ph type="title"/>
          </p:nvPr>
        </p:nvSpPr>
        <p:spPr>
          <a:xfrm>
            <a:off x="524761" y="11655"/>
            <a:ext cx="7083770" cy="532989"/>
          </a:xfrm>
        </p:spPr>
        <p:txBody>
          <a:bodyPr/>
          <a:lstStyle/>
          <a:p>
            <a:r>
              <a:rPr lang="it-IT" dirty="0"/>
              <a:t>Sopra STERIA GROUP EN </a:t>
            </a:r>
            <a:r>
              <a:rPr lang="it-IT" dirty="0" smtClean="0"/>
              <a:t>ESPAGNE</a:t>
            </a:r>
            <a:endParaRPr lang="es-ES" dirty="0"/>
          </a:p>
        </p:txBody>
      </p:sp>
      <p:sp>
        <p:nvSpPr>
          <p:cNvPr id="75" name="5 Título"/>
          <p:cNvSpPr txBox="1">
            <a:spLocks/>
          </p:cNvSpPr>
          <p:nvPr/>
        </p:nvSpPr>
        <p:spPr bwMode="gray">
          <a:xfrm>
            <a:off x="524761" y="455805"/>
            <a:ext cx="4836463" cy="379228"/>
          </a:xfrm>
          <a:prstGeom prst="rect">
            <a:avLst/>
          </a:prstGeom>
        </p:spPr>
        <p:txBody>
          <a:bodyPr vert="horz" lIns="0" tIns="45710" rIns="0" bIns="45710" rtlCol="0" anchor="b">
            <a:noAutofit/>
          </a:bodyPr>
          <a:lstStyle>
            <a:lvl1pPr algn="l" defTabSz="912813" rtl="0" eaLnBrk="0" fontAlgn="base" hangingPunct="0">
              <a:lnSpc>
                <a:spcPct val="90000"/>
              </a:lnSpc>
              <a:spcBef>
                <a:spcPct val="0"/>
              </a:spcBef>
              <a:spcAft>
                <a:spcPct val="0"/>
              </a:spcAft>
              <a:defRPr sz="2200" kern="1200" cap="all">
                <a:solidFill>
                  <a:schemeClr val="tx1"/>
                </a:solidFill>
                <a:latin typeface="Tahoma" panose="020B0604030504040204" pitchFamily="34" charset="0"/>
                <a:ea typeface="Tahoma" panose="020B0604030504040204" pitchFamily="34" charset="0"/>
                <a:cs typeface="Tahoma" panose="020B0604030504040204" pitchFamily="34" charset="0"/>
              </a:defRPr>
            </a:lvl1pPr>
            <a:lvl2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2pPr>
            <a:lvl3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3pPr>
            <a:lvl4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4pPr>
            <a:lvl5pPr algn="l" defTabSz="912813" rtl="0" eaLnBrk="0" fontAlgn="base" hangingPunct="0">
              <a:lnSpc>
                <a:spcPct val="90000"/>
              </a:lnSpc>
              <a:spcBef>
                <a:spcPct val="0"/>
              </a:spcBef>
              <a:spcAft>
                <a:spcPct val="0"/>
              </a:spcAft>
              <a:defRPr sz="2200">
                <a:solidFill>
                  <a:schemeClr val="tx1"/>
                </a:solidFill>
                <a:latin typeface="Tahoma" pitchFamily="34" charset="0"/>
                <a:cs typeface="Tahoma" pitchFamily="34" charset="0"/>
              </a:defRPr>
            </a:lvl5pPr>
            <a:lvl6pPr marL="4572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6pPr>
            <a:lvl7pPr marL="9144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7pPr>
            <a:lvl8pPr marL="13716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8pPr>
            <a:lvl9pPr marL="1828800" algn="l" defTabSz="912813" rtl="0" fontAlgn="base">
              <a:lnSpc>
                <a:spcPct val="90000"/>
              </a:lnSpc>
              <a:spcBef>
                <a:spcPct val="0"/>
              </a:spcBef>
              <a:spcAft>
                <a:spcPct val="0"/>
              </a:spcAft>
              <a:defRPr sz="2200">
                <a:solidFill>
                  <a:schemeClr val="tx1"/>
                </a:solidFill>
                <a:latin typeface="Tahoma" pitchFamily="34" charset="0"/>
                <a:cs typeface="Tahoma" pitchFamily="34" charset="0"/>
              </a:defRPr>
            </a:lvl9pPr>
          </a:lstStyle>
          <a:p>
            <a:r>
              <a:rPr lang="fr-FR" sz="1800" dirty="0" smtClean="0">
                <a:solidFill>
                  <a:srgbClr val="CF022B"/>
                </a:solidFill>
              </a:rPr>
              <a:t>histoire</a:t>
            </a:r>
            <a:endParaRPr lang="fr-FR" sz="1800" dirty="0">
              <a:solidFill>
                <a:srgbClr val="CF022B"/>
              </a:solidFill>
            </a:endParaRPr>
          </a:p>
        </p:txBody>
      </p:sp>
      <p:grpSp>
        <p:nvGrpSpPr>
          <p:cNvPr id="16" name="Grupo 15"/>
          <p:cNvGrpSpPr/>
          <p:nvPr/>
        </p:nvGrpSpPr>
        <p:grpSpPr>
          <a:xfrm>
            <a:off x="1289132" y="1492791"/>
            <a:ext cx="99060" cy="1346895"/>
            <a:chOff x="1749321" y="1484048"/>
            <a:chExt cx="99060" cy="1346895"/>
          </a:xfrm>
        </p:grpSpPr>
        <p:sp>
          <p:nvSpPr>
            <p:cNvPr id="44" name="Line 30"/>
            <p:cNvSpPr>
              <a:spLocks noChangeShapeType="1"/>
            </p:cNvSpPr>
            <p:nvPr/>
          </p:nvSpPr>
          <p:spPr bwMode="gray">
            <a:xfrm flipV="1">
              <a:off x="1798851" y="1484048"/>
              <a:ext cx="0" cy="1260000"/>
            </a:xfrm>
            <a:prstGeom prst="lin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71" name="Ellipse 121"/>
            <p:cNvSpPr/>
            <p:nvPr/>
          </p:nvSpPr>
          <p:spPr>
            <a:xfrm>
              <a:off x="1749321" y="2729978"/>
              <a:ext cx="99060" cy="100965"/>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defTabSz="685800"/>
              <a:endParaRPr lang="en-US" sz="1500" kern="0" dirty="0">
                <a:solidFill>
                  <a:srgbClr val="FFFFFF"/>
                </a:solidFill>
                <a:latin typeface="Helvetica 45 Light"/>
              </a:endParaRPr>
            </a:p>
          </p:txBody>
        </p:sp>
      </p:grpSp>
      <p:sp>
        <p:nvSpPr>
          <p:cNvPr id="78" name="Espace réservé du contenu 2"/>
          <p:cNvSpPr txBox="1">
            <a:spLocks/>
          </p:cNvSpPr>
          <p:nvPr/>
        </p:nvSpPr>
        <p:spPr bwMode="auto">
          <a:xfrm>
            <a:off x="193732" y="1553651"/>
            <a:ext cx="1056727"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nchor="ctr">
            <a:spAutoFit/>
          </a:bodyPr>
          <a:lstStyle>
            <a:lvl1pPr marL="92075" indent="-92075"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marL="0" indent="0" algn="r" eaLnBrk="1" hangingPunct="1">
              <a:spcBef>
                <a:spcPts val="300"/>
              </a:spcBef>
              <a:buClr>
                <a:srgbClr val="E51519"/>
              </a:buClr>
              <a:buSzPct val="100000"/>
              <a:buNone/>
              <a:tabLst>
                <a:tab pos="1885950" algn="l"/>
              </a:tabLst>
            </a:pPr>
            <a:r>
              <a:rPr lang="fr-FR" altLang="es-ES" sz="800" dirty="0" smtClean="0">
                <a:latin typeface="+mn-lt"/>
              </a:rPr>
              <a:t>Consolidation avec l´acquisition de  ECL </a:t>
            </a:r>
            <a:r>
              <a:rPr lang="fr-FR" altLang="es-ES" sz="800" dirty="0" err="1" smtClean="0">
                <a:latin typeface="+mn-lt"/>
              </a:rPr>
              <a:t>Soleri</a:t>
            </a:r>
            <a:r>
              <a:rPr lang="fr-FR" altLang="es-ES" sz="800" dirty="0" smtClean="0">
                <a:latin typeface="+mn-lt"/>
              </a:rPr>
              <a:t> </a:t>
            </a:r>
            <a:endParaRPr lang="fr-FR" altLang="es-ES" sz="800" dirty="0">
              <a:latin typeface="+mn-lt"/>
            </a:endParaRPr>
          </a:p>
        </p:txBody>
      </p:sp>
      <p:sp>
        <p:nvSpPr>
          <p:cNvPr id="67" name="Rectangle 45"/>
          <p:cNvSpPr>
            <a:spLocks noChangeArrowheads="1"/>
          </p:cNvSpPr>
          <p:nvPr/>
        </p:nvSpPr>
        <p:spPr bwMode="gray">
          <a:xfrm>
            <a:off x="1777908" y="2520704"/>
            <a:ext cx="613209" cy="314325"/>
          </a:xfrm>
          <a:prstGeom prst="rect">
            <a:avLst/>
          </a:prstGeom>
          <a:noFill/>
          <a:ln w="9525">
            <a:noFill/>
            <a:miter lim="800000"/>
            <a:headEnd/>
            <a:tailEnd/>
          </a:ln>
        </p:spPr>
        <p:txBody>
          <a:bodyPr wrap="none" anchor="ctr"/>
          <a:lstStyle/>
          <a:p>
            <a:pPr defTabSz="471488">
              <a:tabLst>
                <a:tab pos="400050" algn="r"/>
                <a:tab pos="2286000" algn="r"/>
                <a:tab pos="2695575" algn="r"/>
                <a:tab pos="3095625" algn="r"/>
                <a:tab pos="3495675" algn="r"/>
                <a:tab pos="3905250" algn="r"/>
                <a:tab pos="4305300" algn="r"/>
                <a:tab pos="4505325" algn="l"/>
                <a:tab pos="4981575" algn="l"/>
              </a:tabLst>
            </a:pPr>
            <a:r>
              <a:rPr lang="en-US" sz="900" b="1" noProof="1">
                <a:solidFill>
                  <a:schemeClr val="accent4"/>
                </a:solidFill>
                <a:ea typeface="ヒラギノ角ゴ Pro W3" charset="-128"/>
                <a:cs typeface="Arial" charset="0"/>
              </a:rPr>
              <a:t>	</a:t>
            </a:r>
            <a:r>
              <a:rPr lang="en-US" sz="900" noProof="1" smtClean="0">
                <a:ln w="0"/>
                <a:effectLst>
                  <a:outerShdw blurRad="38100" dist="19050" dir="2700000" algn="tl" rotWithShape="0">
                    <a:schemeClr val="dk1">
                      <a:alpha val="40000"/>
                    </a:schemeClr>
                  </a:outerShdw>
                </a:effectLst>
                <a:ea typeface="ヒラギノ角ゴ Pro W3" charset="-128"/>
                <a:cs typeface="Arial" charset="0"/>
              </a:rPr>
              <a:t>2004</a:t>
            </a:r>
            <a:endParaRPr lang="en-US" sz="900" b="1" noProof="1">
              <a:solidFill>
                <a:schemeClr val="accent4"/>
              </a:solidFill>
              <a:ea typeface="ヒラギノ角ゴ Pro W3" charset="-128"/>
              <a:cs typeface="Arial" charset="0"/>
            </a:endParaRPr>
          </a:p>
        </p:txBody>
      </p:sp>
      <p:grpSp>
        <p:nvGrpSpPr>
          <p:cNvPr id="17" name="Grupo 16"/>
          <p:cNvGrpSpPr/>
          <p:nvPr/>
        </p:nvGrpSpPr>
        <p:grpSpPr>
          <a:xfrm>
            <a:off x="2316623" y="1489438"/>
            <a:ext cx="99060" cy="1350248"/>
            <a:chOff x="2730627" y="1471471"/>
            <a:chExt cx="99060" cy="1350248"/>
          </a:xfrm>
        </p:grpSpPr>
        <p:sp>
          <p:nvSpPr>
            <p:cNvPr id="56" name="Line 30"/>
            <p:cNvSpPr>
              <a:spLocks noChangeShapeType="1"/>
            </p:cNvSpPr>
            <p:nvPr/>
          </p:nvSpPr>
          <p:spPr bwMode="gray">
            <a:xfrm flipV="1">
              <a:off x="2780157" y="1471471"/>
              <a:ext cx="0" cy="1260000"/>
            </a:xfrm>
            <a:prstGeom prst="line">
              <a:avLst/>
            </a:prstGeom>
            <a:solidFill>
              <a:schemeClr val="accent6"/>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70" name="Ellipse 120"/>
            <p:cNvSpPr/>
            <p:nvPr/>
          </p:nvSpPr>
          <p:spPr>
            <a:xfrm>
              <a:off x="2730627" y="2720754"/>
              <a:ext cx="99060" cy="100965"/>
            </a:xfrm>
            <a:prstGeom prst="ellipse">
              <a:avLst/>
            </a:prstGeom>
            <a:solidFill>
              <a:schemeClr val="accent6"/>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Espace réservé du contenu 2"/>
          <p:cNvSpPr txBox="1">
            <a:spLocks/>
          </p:cNvSpPr>
          <p:nvPr/>
        </p:nvSpPr>
        <p:spPr bwMode="auto">
          <a:xfrm>
            <a:off x="1417868" y="1553651"/>
            <a:ext cx="892959"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nchor="ctr">
            <a:spAutoFit/>
          </a:bodyPr>
          <a:lstStyle>
            <a:lvl1pPr defTabSz="971550" eaLnBrk="0" hangingPunct="0">
              <a:spcBef>
                <a:spcPts val="1800"/>
              </a:spcBef>
              <a:buClr>
                <a:srgbClr val="CF022B"/>
              </a:buClr>
              <a:buSzPct val="90000"/>
              <a:buBlip>
                <a:blip r:embed="rId2"/>
              </a:buBlip>
              <a:tabLst>
                <a:tab pos="1885950" algn="l"/>
              </a:tabLst>
              <a:defRPr sz="2000">
                <a:solidFill>
                  <a:schemeClr val="tx1"/>
                </a:solidFill>
                <a:latin typeface="Calibri" charset="0"/>
              </a:defRPr>
            </a:lvl1pPr>
            <a:lvl2pPr marL="742950" indent="-285750" defTabSz="971550" eaLnBrk="0" hangingPunct="0">
              <a:spcBef>
                <a:spcPts val="413"/>
              </a:spcBef>
              <a:buSzPct val="80000"/>
              <a:buBlip>
                <a:blip r:embed="rId3"/>
              </a:buBlip>
              <a:tabLst>
                <a:tab pos="1885950" algn="l"/>
              </a:tabLst>
              <a:defRPr>
                <a:solidFill>
                  <a:schemeClr val="tx1"/>
                </a:solidFill>
                <a:latin typeface="Calibri" charset="0"/>
              </a:defRPr>
            </a:lvl2pPr>
            <a:lvl3pPr marL="1143000" indent="-228600" defTabSz="971550" eaLnBrk="0" hangingPunct="0">
              <a:spcBef>
                <a:spcPts val="413"/>
              </a:spcBef>
              <a:buFont typeface="Calibri" charset="0"/>
              <a:buChar char="‐"/>
              <a:tabLst>
                <a:tab pos="1885950" algn="l"/>
              </a:tabLst>
              <a:defRPr sz="1600">
                <a:solidFill>
                  <a:schemeClr val="tx1"/>
                </a:solidFill>
                <a:latin typeface="Calibri" charset="0"/>
              </a:defRPr>
            </a:lvl3pPr>
            <a:lvl4pPr marL="1600200" indent="-228600" defTabSz="971550" eaLnBrk="0" hangingPunct="0">
              <a:buFont typeface="Calibri" charset="0"/>
              <a:buChar char="‐"/>
              <a:tabLst>
                <a:tab pos="1885950" algn="l"/>
              </a:tabLst>
              <a:defRPr sz="1600">
                <a:solidFill>
                  <a:schemeClr val="tx1"/>
                </a:solidFill>
                <a:latin typeface="Calibri" charset="0"/>
              </a:defRPr>
            </a:lvl4pPr>
            <a:lvl5pPr marL="2057400" indent="-228600" defTabSz="971550" eaLnBrk="0" hangingPunct="0">
              <a:buFont typeface="Calibri" charset="0"/>
              <a:buChar char="‐"/>
              <a:tabLst>
                <a:tab pos="1885950" algn="l"/>
              </a:tabLst>
              <a:defRPr sz="1600">
                <a:solidFill>
                  <a:schemeClr val="tx1"/>
                </a:solidFill>
                <a:latin typeface="Calibri" charset="0"/>
              </a:defRPr>
            </a:lvl5pPr>
            <a:lvl6pPr marL="2514600" indent="-228600" defTabSz="971550" eaLnBrk="0" fontAlgn="base" hangingPunct="0">
              <a:spcBef>
                <a:spcPct val="0"/>
              </a:spcBef>
              <a:spcAft>
                <a:spcPct val="0"/>
              </a:spcAft>
              <a:buFont typeface="Calibri" charset="0"/>
              <a:buChar char="‐"/>
              <a:tabLst>
                <a:tab pos="1885950" algn="l"/>
              </a:tabLst>
              <a:defRPr sz="1600">
                <a:solidFill>
                  <a:schemeClr val="tx1"/>
                </a:solidFill>
                <a:latin typeface="Calibri" charset="0"/>
              </a:defRPr>
            </a:lvl6pPr>
            <a:lvl7pPr marL="2971800" indent="-228600" defTabSz="971550" eaLnBrk="0" fontAlgn="base" hangingPunct="0">
              <a:spcBef>
                <a:spcPct val="0"/>
              </a:spcBef>
              <a:spcAft>
                <a:spcPct val="0"/>
              </a:spcAft>
              <a:buFont typeface="Calibri" charset="0"/>
              <a:buChar char="‐"/>
              <a:tabLst>
                <a:tab pos="1885950" algn="l"/>
              </a:tabLst>
              <a:defRPr sz="1600">
                <a:solidFill>
                  <a:schemeClr val="tx1"/>
                </a:solidFill>
                <a:latin typeface="Calibri" charset="0"/>
              </a:defRPr>
            </a:lvl7pPr>
            <a:lvl8pPr marL="3429000" indent="-228600" defTabSz="971550" eaLnBrk="0" fontAlgn="base" hangingPunct="0">
              <a:spcBef>
                <a:spcPct val="0"/>
              </a:spcBef>
              <a:spcAft>
                <a:spcPct val="0"/>
              </a:spcAft>
              <a:buFont typeface="Calibri" charset="0"/>
              <a:buChar char="‐"/>
              <a:tabLst>
                <a:tab pos="1885950" algn="l"/>
              </a:tabLst>
              <a:defRPr sz="1600">
                <a:solidFill>
                  <a:schemeClr val="tx1"/>
                </a:solidFill>
                <a:latin typeface="Calibri" charset="0"/>
              </a:defRPr>
            </a:lvl8pPr>
            <a:lvl9pPr marL="3886200" indent="-228600" defTabSz="971550" eaLnBrk="0" fontAlgn="base" hangingPunct="0">
              <a:spcBef>
                <a:spcPct val="0"/>
              </a:spcBef>
              <a:spcAft>
                <a:spcPct val="0"/>
              </a:spcAft>
              <a:buFont typeface="Calibri" charset="0"/>
              <a:buChar char="‐"/>
              <a:tabLst>
                <a:tab pos="1885950" algn="l"/>
              </a:tabLst>
              <a:defRPr sz="1600">
                <a:solidFill>
                  <a:schemeClr val="tx1"/>
                </a:solidFill>
                <a:latin typeface="Calibri" charset="0"/>
              </a:defRPr>
            </a:lvl9pPr>
          </a:lstStyle>
          <a:p>
            <a:pPr algn="r" defTabSz="914199" eaLnBrk="1" hangingPunct="1">
              <a:spcBef>
                <a:spcPts val="300"/>
              </a:spcBef>
              <a:buClr>
                <a:srgbClr val="E51519"/>
              </a:buClr>
              <a:buSzPct val="100000"/>
              <a:buNone/>
            </a:pPr>
            <a:r>
              <a:rPr lang="fr-FR" altLang="es-ES" sz="800" dirty="0" smtClean="0">
                <a:latin typeface="+mn-lt"/>
              </a:rPr>
              <a:t>Création du 1</a:t>
            </a:r>
            <a:r>
              <a:rPr lang="fr-FR" altLang="es-ES" sz="800" baseline="30000" dirty="0" smtClean="0">
                <a:latin typeface="+mn-lt"/>
              </a:rPr>
              <a:t>er</a:t>
            </a:r>
            <a:r>
              <a:rPr lang="fr-FR" altLang="es-ES" sz="800" dirty="0" smtClean="0">
                <a:latin typeface="+mn-lt"/>
              </a:rPr>
              <a:t> site  du  CSE à Madrid </a:t>
            </a:r>
            <a:endParaRPr lang="fr-FR" altLang="es-ES" sz="800" dirty="0">
              <a:latin typeface="+mn-lt"/>
            </a:endParaRPr>
          </a:p>
        </p:txBody>
      </p:sp>
      <p:sp>
        <p:nvSpPr>
          <p:cNvPr id="64" name="Rectangle 45"/>
          <p:cNvSpPr>
            <a:spLocks noChangeArrowheads="1"/>
          </p:cNvSpPr>
          <p:nvPr/>
        </p:nvSpPr>
        <p:spPr bwMode="gray">
          <a:xfrm>
            <a:off x="2714012" y="2739630"/>
            <a:ext cx="613209" cy="314325"/>
          </a:xfrm>
          <a:prstGeom prst="rect">
            <a:avLst/>
          </a:prstGeom>
          <a:noFill/>
          <a:ln w="9525">
            <a:noFill/>
            <a:miter lim="800000"/>
            <a:headEnd/>
            <a:tailEnd/>
          </a:ln>
        </p:spPr>
        <p:txBody>
          <a:bodyPr wrap="none" anchor="ctr"/>
          <a:lstStyle/>
          <a:p>
            <a:pPr defTabSz="471488">
              <a:tabLst>
                <a:tab pos="400050" algn="r"/>
                <a:tab pos="2286000" algn="r"/>
                <a:tab pos="2695575" algn="r"/>
                <a:tab pos="3095625" algn="r"/>
                <a:tab pos="3495675" algn="r"/>
                <a:tab pos="3905250" algn="r"/>
                <a:tab pos="4305300" algn="r"/>
                <a:tab pos="4505325" algn="l"/>
                <a:tab pos="4981575" algn="l"/>
              </a:tabLst>
            </a:pPr>
            <a:r>
              <a:rPr lang="en-US" sz="900" b="1" noProof="1">
                <a:solidFill>
                  <a:schemeClr val="accent4"/>
                </a:solidFill>
                <a:ea typeface="ヒラギノ角ゴ Pro W3" charset="-128"/>
                <a:cs typeface="Arial" charset="0"/>
              </a:rPr>
              <a:t>	</a:t>
            </a:r>
            <a:r>
              <a:rPr lang="en-US" sz="900" noProof="1" smtClean="0">
                <a:ln w="0"/>
                <a:solidFill>
                  <a:schemeClr val="accent1"/>
                </a:solidFill>
                <a:effectLst>
                  <a:outerShdw blurRad="38100" dist="25400" dir="5400000" algn="ctr" rotWithShape="0">
                    <a:srgbClr val="6E747A">
                      <a:alpha val="43000"/>
                    </a:srgbClr>
                  </a:outerShdw>
                </a:effectLst>
                <a:ea typeface="ヒラギノ角ゴ Pro W3" charset="-128"/>
                <a:cs typeface="Arial" charset="0"/>
              </a:rPr>
              <a:t>2005</a:t>
            </a:r>
            <a:endParaRPr lang="en-US" sz="900" b="1" noProof="1">
              <a:solidFill>
                <a:schemeClr val="accent4"/>
              </a:solidFill>
              <a:ea typeface="ヒラギノ角ゴ Pro W3" charset="-128"/>
              <a:cs typeface="Arial" charset="0"/>
            </a:endParaRPr>
          </a:p>
        </p:txBody>
      </p:sp>
      <p:grpSp>
        <p:nvGrpSpPr>
          <p:cNvPr id="19" name="Grupo 18"/>
          <p:cNvGrpSpPr/>
          <p:nvPr/>
        </p:nvGrpSpPr>
        <p:grpSpPr>
          <a:xfrm>
            <a:off x="2814322" y="2739582"/>
            <a:ext cx="99060" cy="1360869"/>
            <a:chOff x="3340700" y="2750096"/>
            <a:chExt cx="99060" cy="1360869"/>
          </a:xfrm>
        </p:grpSpPr>
        <p:sp>
          <p:nvSpPr>
            <p:cNvPr id="52" name="Line 30"/>
            <p:cNvSpPr>
              <a:spLocks noChangeShapeType="1"/>
            </p:cNvSpPr>
            <p:nvPr/>
          </p:nvSpPr>
          <p:spPr bwMode="gray">
            <a:xfrm flipV="1">
              <a:off x="3387686" y="2850965"/>
              <a:ext cx="7021" cy="1260000"/>
            </a:xfrm>
            <a:prstGeom prst="line">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9" name="Ellipse 119"/>
            <p:cNvSpPr/>
            <p:nvPr/>
          </p:nvSpPr>
          <p:spPr>
            <a:xfrm>
              <a:off x="3340700" y="2750096"/>
              <a:ext cx="99060" cy="100965"/>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500" kern="0" dirty="0">
                <a:solidFill>
                  <a:srgbClr val="FFFFFF"/>
                </a:solidFill>
                <a:latin typeface="Helvetica 45 Light"/>
              </a:endParaRPr>
            </a:p>
          </p:txBody>
        </p:sp>
      </p:grpSp>
      <p:sp>
        <p:nvSpPr>
          <p:cNvPr id="80" name="Rectángulo 79"/>
          <p:cNvSpPr/>
          <p:nvPr/>
        </p:nvSpPr>
        <p:spPr>
          <a:xfrm>
            <a:off x="2879381" y="3530356"/>
            <a:ext cx="1260000" cy="623248"/>
          </a:xfrm>
          <a:prstGeom prst="rect">
            <a:avLst/>
          </a:prstGeom>
        </p:spPr>
        <p:txBody>
          <a:bodyPr wrap="square">
            <a:spAutoFit/>
          </a:bodyPr>
          <a:lstStyle/>
          <a:p>
            <a:pPr>
              <a:spcBef>
                <a:spcPts val="300"/>
              </a:spcBef>
              <a:buClr>
                <a:srgbClr val="E51519"/>
              </a:buClr>
            </a:pPr>
            <a:r>
              <a:rPr lang="fr-FR" sz="800" b="1" dirty="0">
                <a:solidFill>
                  <a:srgbClr val="FF0000"/>
                </a:solidFill>
              </a:rPr>
              <a:t>Sopra Profit</a:t>
            </a:r>
          </a:p>
          <a:p>
            <a:pPr>
              <a:spcBef>
                <a:spcPts val="300"/>
              </a:spcBef>
              <a:buClr>
                <a:srgbClr val="E51519"/>
              </a:buClr>
            </a:pPr>
            <a:r>
              <a:rPr lang="fr-FR" altLang="es-ES" sz="800" dirty="0" smtClean="0"/>
              <a:t>Acquisition pour renforcer la présence en Espagne</a:t>
            </a:r>
            <a:endParaRPr lang="fr-FR" altLang="es-ES" sz="800" dirty="0"/>
          </a:p>
        </p:txBody>
      </p:sp>
      <p:sp>
        <p:nvSpPr>
          <p:cNvPr id="65" name="Rectangle 45"/>
          <p:cNvSpPr>
            <a:spLocks noChangeArrowheads="1"/>
          </p:cNvSpPr>
          <p:nvPr/>
        </p:nvSpPr>
        <p:spPr bwMode="gray">
          <a:xfrm>
            <a:off x="4168891" y="2520704"/>
            <a:ext cx="613209" cy="314325"/>
          </a:xfrm>
          <a:prstGeom prst="rect">
            <a:avLst/>
          </a:prstGeom>
          <a:noFill/>
          <a:ln w="9525">
            <a:noFill/>
            <a:miter lim="800000"/>
            <a:headEnd/>
            <a:tailEnd/>
          </a:ln>
        </p:spPr>
        <p:txBody>
          <a:bodyPr wrap="none" anchor="ctr"/>
          <a:lstStyle/>
          <a:p>
            <a:pPr defTabSz="471488">
              <a:tabLst>
                <a:tab pos="400050" algn="r"/>
                <a:tab pos="2286000" algn="r"/>
                <a:tab pos="2695575" algn="r"/>
                <a:tab pos="3095625" algn="r"/>
                <a:tab pos="3495675" algn="r"/>
                <a:tab pos="3905250" algn="r"/>
                <a:tab pos="4305300" algn="r"/>
                <a:tab pos="4505325" algn="l"/>
                <a:tab pos="4981575" algn="l"/>
              </a:tabLst>
            </a:pPr>
            <a:r>
              <a:rPr lang="en-US" sz="900" noProof="1">
                <a:ln w="0"/>
                <a:effectLst>
                  <a:outerShdw blurRad="38100" dist="19050" dir="2700000" algn="tl" rotWithShape="0">
                    <a:schemeClr val="dk1">
                      <a:alpha val="40000"/>
                    </a:schemeClr>
                  </a:outerShdw>
                </a:effectLst>
                <a:ea typeface="ヒラギノ角ゴ Pro W3" charset="-128"/>
                <a:cs typeface="Arial" charset="0"/>
              </a:rPr>
              <a:t>	</a:t>
            </a:r>
            <a:r>
              <a:rPr lang="en-US" sz="900" noProof="1" smtClean="0">
                <a:ln w="0"/>
                <a:effectLst>
                  <a:outerShdw blurRad="38100" dist="19050" dir="2700000" algn="tl" rotWithShape="0">
                    <a:schemeClr val="dk1">
                      <a:alpha val="40000"/>
                    </a:schemeClr>
                  </a:outerShdw>
                </a:effectLst>
                <a:ea typeface="ヒラギノ角ゴ Pro W3" charset="-128"/>
                <a:cs typeface="Arial" charset="0"/>
              </a:rPr>
              <a:t>2009</a:t>
            </a:r>
            <a:endParaRPr lang="en-US" sz="900" b="1" noProof="1">
              <a:solidFill>
                <a:schemeClr val="accent4"/>
              </a:solidFill>
              <a:ea typeface="ヒラギノ角ゴ Pro W3" charset="-128"/>
              <a:cs typeface="Arial" charset="0"/>
            </a:endParaRPr>
          </a:p>
        </p:txBody>
      </p:sp>
      <p:sp>
        <p:nvSpPr>
          <p:cNvPr id="88" name="Rectángulo 87"/>
          <p:cNvSpPr/>
          <p:nvPr/>
        </p:nvSpPr>
        <p:spPr>
          <a:xfrm>
            <a:off x="3131840" y="1553651"/>
            <a:ext cx="1642069" cy="584775"/>
          </a:xfrm>
          <a:prstGeom prst="rect">
            <a:avLst/>
          </a:prstGeom>
        </p:spPr>
        <p:txBody>
          <a:bodyPr wrap="square">
            <a:spAutoFit/>
          </a:bodyPr>
          <a:lstStyle/>
          <a:p>
            <a:pPr algn="r">
              <a:spcBef>
                <a:spcPts val="300"/>
              </a:spcBef>
              <a:buClr>
                <a:srgbClr val="E51519"/>
              </a:buClr>
              <a:buSzPct val="100000"/>
              <a:tabLst>
                <a:tab pos="1885950" algn="l"/>
              </a:tabLst>
            </a:pPr>
            <a:r>
              <a:rPr lang="fr-FR" altLang="es-ES" sz="800" dirty="0" smtClean="0"/>
              <a:t>Incorporation de </a:t>
            </a:r>
            <a:br>
              <a:rPr lang="fr-FR" altLang="es-ES" sz="800" dirty="0" smtClean="0"/>
            </a:br>
            <a:r>
              <a:rPr lang="fr-FR" altLang="es-ES" sz="800" b="1" dirty="0" smtClean="0"/>
              <a:t>Sopra Profit</a:t>
            </a:r>
            <a:r>
              <a:rPr lang="fr-FR" altLang="es-ES" sz="800" dirty="0" smtClean="0"/>
              <a:t> dans l´organisation de Sopra Group Espagne et changement de nom</a:t>
            </a:r>
            <a:endParaRPr lang="fr-FR" altLang="es-ES" sz="800" dirty="0"/>
          </a:p>
        </p:txBody>
      </p:sp>
      <p:sp>
        <p:nvSpPr>
          <p:cNvPr id="86" name="Rectangle 45"/>
          <p:cNvSpPr>
            <a:spLocks noChangeArrowheads="1"/>
          </p:cNvSpPr>
          <p:nvPr/>
        </p:nvSpPr>
        <p:spPr bwMode="gray">
          <a:xfrm>
            <a:off x="5748078" y="2520704"/>
            <a:ext cx="613209" cy="314325"/>
          </a:xfrm>
          <a:prstGeom prst="rect">
            <a:avLst/>
          </a:prstGeom>
          <a:noFill/>
          <a:ln w="9525">
            <a:noFill/>
            <a:miter lim="800000"/>
            <a:headEnd/>
            <a:tailEnd/>
          </a:ln>
        </p:spPr>
        <p:txBody>
          <a:bodyPr wrap="none" anchor="ctr"/>
          <a:lstStyle/>
          <a:p>
            <a:pPr defTabSz="471488">
              <a:tabLst>
                <a:tab pos="400050" algn="r"/>
                <a:tab pos="2286000" algn="r"/>
                <a:tab pos="2695575" algn="r"/>
                <a:tab pos="3095625" algn="r"/>
                <a:tab pos="3495675" algn="r"/>
                <a:tab pos="3905250" algn="r"/>
                <a:tab pos="4305300" algn="r"/>
                <a:tab pos="4505325" algn="l"/>
                <a:tab pos="4981575" algn="l"/>
              </a:tabLst>
            </a:pPr>
            <a:r>
              <a:rPr lang="en-US" sz="900" noProof="1">
                <a:ln w="0"/>
                <a:effectLst>
                  <a:outerShdw blurRad="38100" dist="19050" dir="2700000" algn="tl" rotWithShape="0">
                    <a:schemeClr val="dk1">
                      <a:alpha val="40000"/>
                    </a:schemeClr>
                  </a:outerShdw>
                </a:effectLst>
                <a:ea typeface="ヒラギノ角ゴ Pro W3" charset="-128"/>
                <a:cs typeface="Arial" charset="0"/>
              </a:rPr>
              <a:t>	</a:t>
            </a:r>
            <a:r>
              <a:rPr lang="en-US" sz="900" noProof="1" smtClean="0">
                <a:ln w="0"/>
                <a:effectLst>
                  <a:outerShdw blurRad="38100" dist="19050" dir="2700000" algn="tl" rotWithShape="0">
                    <a:schemeClr val="dk1">
                      <a:alpha val="40000"/>
                    </a:schemeClr>
                  </a:outerShdw>
                </a:effectLst>
                <a:ea typeface="ヒラギノ角ゴ Pro W3" charset="-128"/>
                <a:cs typeface="Arial" charset="0"/>
              </a:rPr>
              <a:t>2012</a:t>
            </a:r>
            <a:r>
              <a:rPr lang="en-US" sz="900" b="1" noProof="1">
                <a:solidFill>
                  <a:schemeClr val="accent4"/>
                </a:solidFill>
                <a:ea typeface="ヒラギノ角ゴ Pro W3" charset="-128"/>
                <a:cs typeface="Arial" charset="0"/>
              </a:rPr>
              <a:t>	</a:t>
            </a:r>
          </a:p>
        </p:txBody>
      </p:sp>
      <p:sp>
        <p:nvSpPr>
          <p:cNvPr id="89" name="Rectángulo 88"/>
          <p:cNvSpPr/>
          <p:nvPr/>
        </p:nvSpPr>
        <p:spPr>
          <a:xfrm>
            <a:off x="5363517" y="1553651"/>
            <a:ext cx="997770" cy="338554"/>
          </a:xfrm>
          <a:prstGeom prst="rect">
            <a:avLst/>
          </a:prstGeom>
        </p:spPr>
        <p:txBody>
          <a:bodyPr wrap="square">
            <a:spAutoFit/>
          </a:bodyPr>
          <a:lstStyle/>
          <a:p>
            <a:pPr algn="r">
              <a:spcBef>
                <a:spcPts val="300"/>
              </a:spcBef>
              <a:buClr>
                <a:srgbClr val="E51519"/>
              </a:buClr>
              <a:buSzPct val="100000"/>
              <a:tabLst>
                <a:tab pos="1885950" algn="l"/>
              </a:tabLst>
            </a:pPr>
            <a:r>
              <a:rPr lang="fr-FR" altLang="es-ES" sz="800" dirty="0" smtClean="0"/>
              <a:t>Création du 2</a:t>
            </a:r>
            <a:r>
              <a:rPr lang="fr-FR" altLang="es-ES" sz="800" baseline="30000" dirty="0" smtClean="0"/>
              <a:t>nd</a:t>
            </a:r>
            <a:r>
              <a:rPr lang="fr-FR" altLang="es-ES" sz="800" dirty="0" smtClean="0"/>
              <a:t> site du CSE à Valence</a:t>
            </a:r>
            <a:endParaRPr lang="fr-FR" altLang="es-ES" sz="800" dirty="0"/>
          </a:p>
        </p:txBody>
      </p:sp>
      <p:sp>
        <p:nvSpPr>
          <p:cNvPr id="43" name="Text Box 31"/>
          <p:cNvSpPr txBox="1">
            <a:spLocks noChangeArrowheads="1"/>
          </p:cNvSpPr>
          <p:nvPr/>
        </p:nvSpPr>
        <p:spPr bwMode="gray">
          <a:xfrm>
            <a:off x="265740" y="3363838"/>
            <a:ext cx="1260000" cy="159564"/>
          </a:xfrm>
          <a:prstGeom prst="rect">
            <a:avLst/>
          </a:prstGeom>
          <a:noFill/>
          <a:ln w="9525">
            <a:noFill/>
            <a:miter lim="800000"/>
            <a:headEnd/>
            <a:tailEnd/>
          </a:ln>
        </p:spPr>
        <p:txBody>
          <a:bodyPr/>
          <a:lstStyle/>
          <a:p>
            <a:pPr algn="ctr">
              <a:lnSpc>
                <a:spcPct val="80000"/>
              </a:lnSpc>
            </a:pPr>
            <a:endParaRPr lang="fr-FR" altLang="es-ES" sz="800" b="1" dirty="0">
              <a:solidFill>
                <a:srgbClr val="E51519"/>
              </a:solidFill>
            </a:endParaRPr>
          </a:p>
        </p:txBody>
      </p:sp>
      <p:sp>
        <p:nvSpPr>
          <p:cNvPr id="72" name="Rectangle 45"/>
          <p:cNvSpPr>
            <a:spLocks noChangeArrowheads="1"/>
          </p:cNvSpPr>
          <p:nvPr/>
        </p:nvSpPr>
        <p:spPr bwMode="gray">
          <a:xfrm>
            <a:off x="181328" y="2739630"/>
            <a:ext cx="613209" cy="314325"/>
          </a:xfrm>
          <a:prstGeom prst="rect">
            <a:avLst/>
          </a:prstGeom>
          <a:noFill/>
          <a:ln w="9525">
            <a:noFill/>
            <a:miter lim="800000"/>
            <a:headEnd/>
            <a:tailEnd/>
          </a:ln>
        </p:spPr>
        <p:txBody>
          <a:bodyPr wrap="none" anchor="ctr"/>
          <a:lstStyle/>
          <a:p>
            <a:pPr defTabSz="471488">
              <a:tabLst>
                <a:tab pos="400050" algn="r"/>
                <a:tab pos="2286000" algn="r"/>
                <a:tab pos="2695575" algn="r"/>
                <a:tab pos="3095625" algn="r"/>
                <a:tab pos="3495675" algn="r"/>
                <a:tab pos="3905250" algn="r"/>
                <a:tab pos="4305300" algn="r"/>
                <a:tab pos="4505325" algn="l"/>
                <a:tab pos="4981575" algn="l"/>
              </a:tabLst>
            </a:pPr>
            <a:r>
              <a:rPr lang="en-US" sz="900" b="1" noProof="1">
                <a:solidFill>
                  <a:schemeClr val="accent6"/>
                </a:solidFill>
                <a:ea typeface="ヒラギノ角ゴ Pro W3" charset="-128"/>
                <a:cs typeface="Arial" charset="0"/>
              </a:rPr>
              <a:t>	</a:t>
            </a:r>
            <a:r>
              <a:rPr lang="en-US" sz="900" noProof="1" smtClean="0">
                <a:ln w="0"/>
                <a:solidFill>
                  <a:schemeClr val="accent1"/>
                </a:solidFill>
                <a:effectLst>
                  <a:outerShdw blurRad="38100" dist="25400" dir="5400000" algn="ctr" rotWithShape="0">
                    <a:srgbClr val="6E747A">
                      <a:alpha val="43000"/>
                    </a:srgbClr>
                  </a:outerShdw>
                </a:effectLst>
                <a:ea typeface="ヒラギノ角ゴ Pro W3" charset="-128"/>
                <a:cs typeface="Arial" charset="0"/>
              </a:rPr>
              <a:t>2000</a:t>
            </a:r>
            <a:endParaRPr lang="en-US" sz="900" b="1" noProof="1">
              <a:solidFill>
                <a:schemeClr val="tx2"/>
              </a:solidFill>
              <a:cs typeface="Arial" charset="0"/>
            </a:endParaRPr>
          </a:p>
        </p:txBody>
      </p:sp>
      <p:sp>
        <p:nvSpPr>
          <p:cNvPr id="76" name="Rectángulo 75"/>
          <p:cNvSpPr/>
          <p:nvPr/>
        </p:nvSpPr>
        <p:spPr>
          <a:xfrm>
            <a:off x="345639" y="3291830"/>
            <a:ext cx="1260000" cy="861774"/>
          </a:xfrm>
          <a:prstGeom prst="rect">
            <a:avLst/>
          </a:prstGeom>
        </p:spPr>
        <p:txBody>
          <a:bodyPr wrap="square">
            <a:spAutoFit/>
          </a:bodyPr>
          <a:lstStyle/>
          <a:p>
            <a:pPr>
              <a:spcBef>
                <a:spcPts val="300"/>
              </a:spcBef>
              <a:buClr>
                <a:srgbClr val="E51519"/>
              </a:buClr>
            </a:pPr>
            <a:r>
              <a:rPr lang="fr-FR" altLang="es-ES" sz="800" b="1" dirty="0">
                <a:solidFill>
                  <a:srgbClr val="E51519"/>
                </a:solidFill>
              </a:rPr>
              <a:t>Sopra Group </a:t>
            </a:r>
            <a:r>
              <a:rPr lang="fr-FR" altLang="es-ES" sz="800" b="1" dirty="0" smtClean="0">
                <a:solidFill>
                  <a:srgbClr val="E51519"/>
                </a:solidFill>
              </a:rPr>
              <a:t>Espagne</a:t>
            </a:r>
            <a:endParaRPr lang="fr-FR" altLang="es-ES" sz="800" dirty="0" smtClean="0"/>
          </a:p>
          <a:p>
            <a:pPr marL="171450" indent="-171450">
              <a:spcBef>
                <a:spcPts val="300"/>
              </a:spcBef>
              <a:buClr>
                <a:srgbClr val="E51519"/>
              </a:buClr>
              <a:buFont typeface="Arial" charset="0"/>
              <a:buChar char="•"/>
            </a:pPr>
            <a:r>
              <a:rPr lang="fr-FR" altLang="es-ES" sz="800" dirty="0" err="1" smtClean="0"/>
              <a:t>NewPath</a:t>
            </a:r>
            <a:r>
              <a:rPr lang="fr-FR" altLang="es-ES" sz="800" dirty="0" smtClean="0"/>
              <a:t> Consulting</a:t>
            </a:r>
          </a:p>
          <a:p>
            <a:pPr marL="171450" indent="-171450">
              <a:spcBef>
                <a:spcPts val="300"/>
              </a:spcBef>
              <a:buClr>
                <a:srgbClr val="E51519"/>
              </a:buClr>
              <a:buFont typeface="Arial" charset="0"/>
              <a:buChar char="•"/>
            </a:pPr>
            <a:r>
              <a:rPr lang="fr-FR" altLang="es-ES" sz="800" dirty="0" err="1" smtClean="0"/>
              <a:t>Dipisa</a:t>
            </a:r>
            <a:endParaRPr lang="fr-FR" altLang="es-ES" sz="800" dirty="0" smtClean="0"/>
          </a:p>
          <a:p>
            <a:pPr marL="171450" indent="-171450">
              <a:spcBef>
                <a:spcPts val="300"/>
              </a:spcBef>
              <a:buClr>
                <a:srgbClr val="E51519"/>
              </a:buClr>
              <a:buFont typeface="Arial" charset="0"/>
              <a:buChar char="•"/>
            </a:pPr>
            <a:r>
              <a:rPr lang="fr-FR" altLang="es-ES" sz="800" dirty="0" err="1" smtClean="0"/>
              <a:t>NewPath</a:t>
            </a:r>
            <a:r>
              <a:rPr lang="fr-FR" altLang="es-ES" sz="800" dirty="0" smtClean="0"/>
              <a:t> GS</a:t>
            </a:r>
          </a:p>
          <a:p>
            <a:pPr marL="171450" indent="-171450">
              <a:spcBef>
                <a:spcPts val="300"/>
              </a:spcBef>
              <a:buClr>
                <a:srgbClr val="E51519"/>
              </a:buClr>
              <a:buFont typeface="Arial" charset="0"/>
              <a:buChar char="•"/>
            </a:pPr>
            <a:r>
              <a:rPr lang="fr-FR" altLang="es-ES" sz="800" dirty="0" err="1" smtClean="0"/>
              <a:t>Guver</a:t>
            </a:r>
            <a:r>
              <a:rPr lang="fr-FR" altLang="es-ES" sz="800" dirty="0" smtClean="0"/>
              <a:t> </a:t>
            </a:r>
            <a:r>
              <a:rPr lang="fr-FR" altLang="es-ES" sz="800" dirty="0" err="1" smtClean="0"/>
              <a:t>Organization</a:t>
            </a:r>
            <a:endParaRPr lang="fr-FR" altLang="es-ES" sz="800" dirty="0"/>
          </a:p>
        </p:txBody>
      </p:sp>
      <p:grpSp>
        <p:nvGrpSpPr>
          <p:cNvPr id="91" name="Grupo 90"/>
          <p:cNvGrpSpPr/>
          <p:nvPr/>
        </p:nvGrpSpPr>
        <p:grpSpPr>
          <a:xfrm>
            <a:off x="290722" y="2753028"/>
            <a:ext cx="99060" cy="1364697"/>
            <a:chOff x="3340700" y="2750096"/>
            <a:chExt cx="99060" cy="1364697"/>
          </a:xfrm>
        </p:grpSpPr>
        <p:sp>
          <p:nvSpPr>
            <p:cNvPr id="92" name="Line 30"/>
            <p:cNvSpPr>
              <a:spLocks noChangeShapeType="1"/>
            </p:cNvSpPr>
            <p:nvPr/>
          </p:nvSpPr>
          <p:spPr bwMode="gray">
            <a:xfrm flipV="1">
              <a:off x="3381450" y="2850964"/>
              <a:ext cx="13257" cy="1263829"/>
            </a:xfrm>
            <a:prstGeom prst="line">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3" name="Ellipse 119"/>
            <p:cNvSpPr/>
            <p:nvPr/>
          </p:nvSpPr>
          <p:spPr>
            <a:xfrm>
              <a:off x="3340700" y="2750096"/>
              <a:ext cx="99060" cy="100965"/>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500" kern="0" dirty="0">
                <a:solidFill>
                  <a:srgbClr val="FFFFFF"/>
                </a:solidFill>
                <a:latin typeface="Helvetica 45 Light"/>
              </a:endParaRPr>
            </a:p>
          </p:txBody>
        </p:sp>
      </p:grpSp>
      <p:grpSp>
        <p:nvGrpSpPr>
          <p:cNvPr id="47" name="Grupo 46"/>
          <p:cNvGrpSpPr/>
          <p:nvPr/>
        </p:nvGrpSpPr>
        <p:grpSpPr>
          <a:xfrm>
            <a:off x="4757431" y="1489438"/>
            <a:ext cx="99060" cy="1350248"/>
            <a:chOff x="2730627" y="1471471"/>
            <a:chExt cx="99060" cy="1350248"/>
          </a:xfrm>
        </p:grpSpPr>
        <p:sp>
          <p:nvSpPr>
            <p:cNvPr id="48" name="Line 30"/>
            <p:cNvSpPr>
              <a:spLocks noChangeShapeType="1"/>
            </p:cNvSpPr>
            <p:nvPr/>
          </p:nvSpPr>
          <p:spPr bwMode="gray">
            <a:xfrm flipV="1">
              <a:off x="2780157" y="1471471"/>
              <a:ext cx="0" cy="1260000"/>
            </a:xfrm>
            <a:prstGeom prst="lin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49" name="Ellipse 120"/>
            <p:cNvSpPr/>
            <p:nvPr/>
          </p:nvSpPr>
          <p:spPr>
            <a:xfrm>
              <a:off x="2730627" y="2720754"/>
              <a:ext cx="99060" cy="100965"/>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defTabSz="685800"/>
              <a:endParaRPr lang="en-US" sz="1500" kern="0" dirty="0">
                <a:solidFill>
                  <a:srgbClr val="FFFFFF"/>
                </a:solidFill>
                <a:latin typeface="Helvetica 45 Light"/>
              </a:endParaRPr>
            </a:p>
          </p:txBody>
        </p:sp>
      </p:grpSp>
      <p:grpSp>
        <p:nvGrpSpPr>
          <p:cNvPr id="50" name="Grupo 49"/>
          <p:cNvGrpSpPr/>
          <p:nvPr/>
        </p:nvGrpSpPr>
        <p:grpSpPr>
          <a:xfrm>
            <a:off x="6286903" y="1491630"/>
            <a:ext cx="99060" cy="1350248"/>
            <a:chOff x="2730627" y="1471471"/>
            <a:chExt cx="99060" cy="1350248"/>
          </a:xfrm>
        </p:grpSpPr>
        <p:sp>
          <p:nvSpPr>
            <p:cNvPr id="51" name="Line 30"/>
            <p:cNvSpPr>
              <a:spLocks noChangeShapeType="1"/>
            </p:cNvSpPr>
            <p:nvPr/>
          </p:nvSpPr>
          <p:spPr bwMode="gray">
            <a:xfrm flipV="1">
              <a:off x="2780157" y="1471471"/>
              <a:ext cx="0" cy="1260000"/>
            </a:xfrm>
            <a:prstGeom prst="line">
              <a:avLst/>
            </a:prstGeom>
            <a:solidFill>
              <a:schemeClr val="accent6"/>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53" name="Ellipse 120"/>
            <p:cNvSpPr/>
            <p:nvPr/>
          </p:nvSpPr>
          <p:spPr>
            <a:xfrm>
              <a:off x="2730627" y="2720754"/>
              <a:ext cx="99060" cy="100965"/>
            </a:xfrm>
            <a:prstGeom prst="ellipse">
              <a:avLst/>
            </a:prstGeom>
            <a:solidFill>
              <a:schemeClr val="accent6"/>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Rectángulo 81"/>
          <p:cNvSpPr/>
          <p:nvPr/>
        </p:nvSpPr>
        <p:spPr>
          <a:xfrm>
            <a:off x="7307733" y="3691939"/>
            <a:ext cx="997770" cy="461665"/>
          </a:xfrm>
          <a:prstGeom prst="rect">
            <a:avLst/>
          </a:prstGeom>
        </p:spPr>
        <p:txBody>
          <a:bodyPr wrap="square">
            <a:spAutoFit/>
          </a:bodyPr>
          <a:lstStyle/>
          <a:p>
            <a:pPr algn="r">
              <a:spcBef>
                <a:spcPts val="300"/>
              </a:spcBef>
              <a:buClr>
                <a:srgbClr val="E51519"/>
              </a:buClr>
              <a:buSzPct val="100000"/>
              <a:tabLst>
                <a:tab pos="1885950" algn="l"/>
              </a:tabLst>
            </a:pPr>
            <a:r>
              <a:rPr lang="fr-FR" altLang="es-ES" sz="800" b="1" dirty="0" smtClean="0">
                <a:solidFill>
                  <a:srgbClr val="FF0000"/>
                </a:solidFill>
              </a:rPr>
              <a:t>Sopra Steria</a:t>
            </a:r>
            <a:r>
              <a:rPr lang="fr-FR" altLang="es-ES" sz="800" dirty="0" smtClean="0"/>
              <a:t/>
            </a:r>
            <a:br>
              <a:rPr lang="fr-FR" altLang="es-ES" sz="800" dirty="0" smtClean="0"/>
            </a:br>
            <a:r>
              <a:rPr lang="fr-FR" altLang="es-ES" sz="800" dirty="0" smtClean="0"/>
              <a:t>Plan stratégique de </a:t>
            </a:r>
            <a:r>
              <a:rPr lang="fr-FR" altLang="es-ES" sz="800" dirty="0" err="1" smtClean="0"/>
              <a:t>delivery</a:t>
            </a:r>
            <a:r>
              <a:rPr lang="fr-FR" altLang="es-ES" sz="800" dirty="0" smtClean="0"/>
              <a:t> 2016-2020</a:t>
            </a:r>
            <a:endParaRPr lang="fr-FR" altLang="es-ES" sz="800" dirty="0"/>
          </a:p>
        </p:txBody>
      </p:sp>
      <p:sp>
        <p:nvSpPr>
          <p:cNvPr id="68" name="Rectángulo 67"/>
          <p:cNvSpPr/>
          <p:nvPr/>
        </p:nvSpPr>
        <p:spPr>
          <a:xfrm>
            <a:off x="6732240" y="1553651"/>
            <a:ext cx="1104070" cy="338554"/>
          </a:xfrm>
          <a:prstGeom prst="rect">
            <a:avLst/>
          </a:prstGeom>
        </p:spPr>
        <p:txBody>
          <a:bodyPr wrap="square">
            <a:spAutoFit/>
          </a:bodyPr>
          <a:lstStyle/>
          <a:p>
            <a:pPr algn="r">
              <a:spcBef>
                <a:spcPts val="300"/>
              </a:spcBef>
              <a:buClr>
                <a:srgbClr val="E51519"/>
              </a:buClr>
              <a:buSzPct val="100000"/>
              <a:tabLst>
                <a:tab pos="1885950" algn="l"/>
              </a:tabLst>
            </a:pPr>
            <a:r>
              <a:rPr lang="fr-FR" altLang="es-ES" sz="800" dirty="0" smtClean="0"/>
              <a:t>Création du 3</a:t>
            </a:r>
            <a:r>
              <a:rPr lang="fr-FR" altLang="es-ES" sz="800" baseline="30000" dirty="0" smtClean="0"/>
              <a:t>ème</a:t>
            </a:r>
            <a:r>
              <a:rPr lang="fr-FR" altLang="es-ES" sz="800" dirty="0" smtClean="0"/>
              <a:t> site du CSE à Barcelone</a:t>
            </a:r>
            <a:endParaRPr lang="fr-FR" altLang="es-ES" sz="800" dirty="0"/>
          </a:p>
        </p:txBody>
      </p:sp>
      <p:grpSp>
        <p:nvGrpSpPr>
          <p:cNvPr id="73" name="Grupo 72"/>
          <p:cNvGrpSpPr/>
          <p:nvPr/>
        </p:nvGrpSpPr>
        <p:grpSpPr>
          <a:xfrm>
            <a:off x="7761926" y="1491630"/>
            <a:ext cx="99060" cy="1350248"/>
            <a:chOff x="2730627" y="1471471"/>
            <a:chExt cx="99060" cy="1350248"/>
          </a:xfrm>
        </p:grpSpPr>
        <p:sp>
          <p:nvSpPr>
            <p:cNvPr id="74" name="Line 30"/>
            <p:cNvSpPr>
              <a:spLocks noChangeShapeType="1"/>
            </p:cNvSpPr>
            <p:nvPr/>
          </p:nvSpPr>
          <p:spPr bwMode="gray">
            <a:xfrm flipV="1">
              <a:off x="2780157" y="1471471"/>
              <a:ext cx="0" cy="1260000"/>
            </a:xfrm>
            <a:prstGeom prst="line">
              <a:avLst/>
            </a:prstGeom>
            <a:solidFill>
              <a:schemeClr val="accent6"/>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81" name="Ellipse 120"/>
            <p:cNvSpPr/>
            <p:nvPr/>
          </p:nvSpPr>
          <p:spPr>
            <a:xfrm>
              <a:off x="2730627" y="2720754"/>
              <a:ext cx="99060" cy="100965"/>
            </a:xfrm>
            <a:prstGeom prst="ellipse">
              <a:avLst/>
            </a:prstGeom>
            <a:solidFill>
              <a:schemeClr val="accent6"/>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Rectangle 45"/>
          <p:cNvSpPr>
            <a:spLocks noChangeArrowheads="1"/>
          </p:cNvSpPr>
          <p:nvPr/>
        </p:nvSpPr>
        <p:spPr bwMode="gray">
          <a:xfrm>
            <a:off x="7270588" y="2525361"/>
            <a:ext cx="613209" cy="314325"/>
          </a:xfrm>
          <a:prstGeom prst="rect">
            <a:avLst/>
          </a:prstGeom>
          <a:noFill/>
          <a:ln w="9525">
            <a:noFill/>
            <a:miter lim="800000"/>
            <a:headEnd/>
            <a:tailEnd/>
          </a:ln>
        </p:spPr>
        <p:txBody>
          <a:bodyPr wrap="none" anchor="ctr"/>
          <a:lstStyle/>
          <a:p>
            <a:pPr defTabSz="471488">
              <a:tabLst>
                <a:tab pos="400050" algn="r"/>
                <a:tab pos="2286000" algn="r"/>
                <a:tab pos="2695575" algn="r"/>
                <a:tab pos="3095625" algn="r"/>
                <a:tab pos="3495675" algn="r"/>
                <a:tab pos="3905250" algn="r"/>
                <a:tab pos="4305300" algn="r"/>
                <a:tab pos="4505325" algn="l"/>
                <a:tab pos="4981575" algn="l"/>
              </a:tabLst>
            </a:pPr>
            <a:r>
              <a:rPr lang="en-US" sz="900" noProof="1">
                <a:ln w="0"/>
                <a:effectLst>
                  <a:outerShdw blurRad="38100" dist="19050" dir="2700000" algn="tl" rotWithShape="0">
                    <a:schemeClr val="dk1">
                      <a:alpha val="40000"/>
                    </a:schemeClr>
                  </a:outerShdw>
                </a:effectLst>
                <a:ea typeface="ヒラギノ角ゴ Pro W3" charset="-128"/>
                <a:cs typeface="Arial" charset="0"/>
              </a:rPr>
              <a:t>	</a:t>
            </a:r>
            <a:r>
              <a:rPr lang="en-US" sz="900" noProof="1" smtClean="0">
                <a:ln w="0"/>
                <a:effectLst>
                  <a:outerShdw blurRad="38100" dist="19050" dir="2700000" algn="tl" rotWithShape="0">
                    <a:schemeClr val="dk1">
                      <a:alpha val="40000"/>
                    </a:schemeClr>
                  </a:outerShdw>
                </a:effectLst>
                <a:ea typeface="ヒラギノ角ゴ Pro W3" charset="-128"/>
                <a:cs typeface="Arial" charset="0"/>
              </a:rPr>
              <a:t>2015</a:t>
            </a:r>
            <a:r>
              <a:rPr lang="en-US" sz="900" b="1" noProof="1">
                <a:solidFill>
                  <a:schemeClr val="accent4"/>
                </a:solidFill>
                <a:ea typeface="ヒラギノ角ゴ Pro W3" charset="-128"/>
                <a:cs typeface="Arial" charset="0"/>
              </a:rPr>
              <a:t>	</a:t>
            </a:r>
          </a:p>
        </p:txBody>
      </p:sp>
      <p:sp>
        <p:nvSpPr>
          <p:cNvPr id="103" name="Rectangle 45"/>
          <p:cNvSpPr>
            <a:spLocks noChangeArrowheads="1"/>
          </p:cNvSpPr>
          <p:nvPr/>
        </p:nvSpPr>
        <p:spPr bwMode="gray">
          <a:xfrm>
            <a:off x="8135255" y="2735862"/>
            <a:ext cx="613209" cy="314325"/>
          </a:xfrm>
          <a:prstGeom prst="rect">
            <a:avLst/>
          </a:prstGeom>
          <a:noFill/>
          <a:ln w="9525">
            <a:noFill/>
            <a:miter lim="800000"/>
            <a:headEnd/>
            <a:tailEnd/>
          </a:ln>
        </p:spPr>
        <p:txBody>
          <a:bodyPr wrap="none" anchor="ctr"/>
          <a:lstStyle/>
          <a:p>
            <a:pPr defTabSz="471488">
              <a:tabLst>
                <a:tab pos="400050" algn="r"/>
                <a:tab pos="2286000" algn="r"/>
                <a:tab pos="2695575" algn="r"/>
                <a:tab pos="3095625" algn="r"/>
                <a:tab pos="3495675" algn="r"/>
                <a:tab pos="3905250" algn="r"/>
                <a:tab pos="4305300" algn="r"/>
                <a:tab pos="4505325" algn="l"/>
                <a:tab pos="4981575" algn="l"/>
              </a:tabLst>
            </a:pPr>
            <a:r>
              <a:rPr lang="en-US" sz="900" b="1" noProof="1">
                <a:solidFill>
                  <a:schemeClr val="accent4"/>
                </a:solidFill>
                <a:ea typeface="ヒラギノ角ゴ Pro W3" charset="-128"/>
                <a:cs typeface="Arial" charset="0"/>
              </a:rPr>
              <a:t>	</a:t>
            </a:r>
            <a:r>
              <a:rPr lang="en-US" sz="900" noProof="1" smtClean="0">
                <a:ln w="0"/>
                <a:solidFill>
                  <a:schemeClr val="accent1"/>
                </a:solidFill>
                <a:effectLst>
                  <a:outerShdw blurRad="38100" dist="25400" dir="5400000" algn="ctr" rotWithShape="0">
                    <a:srgbClr val="6E747A">
                      <a:alpha val="43000"/>
                    </a:srgbClr>
                  </a:outerShdw>
                </a:effectLst>
                <a:ea typeface="ヒラギノ角ゴ Pro W3" charset="-128"/>
                <a:cs typeface="Arial" charset="0"/>
              </a:rPr>
              <a:t>2016</a:t>
            </a:r>
            <a:endParaRPr lang="en-US" sz="900" b="1" noProof="1">
              <a:solidFill>
                <a:schemeClr val="accent4"/>
              </a:solidFill>
              <a:ea typeface="ヒラギノ角ゴ Pro W3" charset="-128"/>
              <a:cs typeface="Arial" charset="0"/>
            </a:endParaRPr>
          </a:p>
        </p:txBody>
      </p:sp>
    </p:spTree>
    <p:extLst>
      <p:ext uri="{BB962C8B-B14F-4D97-AF65-F5344CB8AC3E}">
        <p14:creationId xmlns:p14="http://schemas.microsoft.com/office/powerpoint/2010/main" val="273657057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p:cNvSpPr/>
          <p:nvPr/>
        </p:nvSpPr>
        <p:spPr>
          <a:xfrm rot="5400000">
            <a:off x="1401521" y="989699"/>
            <a:ext cx="918114"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Contexte</a:t>
            </a:r>
          </a:p>
        </p:txBody>
      </p:sp>
      <p:sp>
        <p:nvSpPr>
          <p:cNvPr id="14" name="Ellipse 18"/>
          <p:cNvSpPr/>
          <p:nvPr/>
        </p:nvSpPr>
        <p:spPr>
          <a:xfrm rot="5400000">
            <a:off x="1509537" y="2447865"/>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en-GB" sz="1200" dirty="0">
                <a:solidFill>
                  <a:schemeClr val="bg1"/>
                </a:solidFill>
                <a:effectLst>
                  <a:outerShdw blurRad="50800" dist="38100" dir="2700000" algn="tl" rotWithShape="0">
                    <a:prstClr val="black">
                      <a:alpha val="40000"/>
                    </a:prstClr>
                  </a:outerShdw>
                </a:effectLst>
              </a:rPr>
              <a:t>Stakes</a:t>
            </a:r>
          </a:p>
        </p:txBody>
      </p:sp>
      <p:sp>
        <p:nvSpPr>
          <p:cNvPr id="15" name="Ellipse 18"/>
          <p:cNvSpPr/>
          <p:nvPr/>
        </p:nvSpPr>
        <p:spPr>
          <a:xfrm rot="5400000">
            <a:off x="1236664" y="3531523"/>
            <a:ext cx="1247826"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Apports</a:t>
            </a:r>
          </a:p>
        </p:txBody>
      </p:sp>
      <p:sp>
        <p:nvSpPr>
          <p:cNvPr id="6" name="Titre 5"/>
          <p:cNvSpPr>
            <a:spLocks noGrp="1"/>
          </p:cNvSpPr>
          <p:nvPr>
            <p:ph type="title"/>
          </p:nvPr>
        </p:nvSpPr>
        <p:spPr/>
        <p:txBody>
          <a:bodyPr/>
          <a:lstStyle/>
          <a:p>
            <a:r>
              <a:rPr lang="fr-FR" sz="1800" b="1" dirty="0">
                <a:solidFill>
                  <a:srgbClr val="232323"/>
                </a:solidFill>
              </a:rPr>
              <a:t/>
            </a:r>
            <a:br>
              <a:rPr lang="fr-FR" sz="1800" b="1" dirty="0">
                <a:solidFill>
                  <a:srgbClr val="232323"/>
                </a:solidFill>
              </a:rPr>
            </a:br>
            <a:r>
              <a:rPr lang="fr-FR" sz="1800" dirty="0">
                <a:solidFill>
                  <a:srgbClr val="232323"/>
                </a:solidFill>
              </a:rPr>
              <a:t>PROJET NTSI – Nouveau Système de Transit Informatisé</a:t>
            </a:r>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40</a:t>
            </a:fld>
            <a:endParaRPr lang="fr-FR" dirty="0"/>
          </a:p>
        </p:txBody>
      </p:sp>
      <p:sp>
        <p:nvSpPr>
          <p:cNvPr id="18" name="Espace réservé du pied de page 2"/>
          <p:cNvSpPr>
            <a:spLocks noGrp="1"/>
          </p:cNvSpPr>
          <p:nvPr>
            <p:ph type="ftr" sz="quarter" idx="4294967295"/>
          </p:nvPr>
        </p:nvSpPr>
        <p:spPr>
          <a:xfrm>
            <a:off x="544513" y="4876800"/>
            <a:ext cx="3408363" cy="122238"/>
          </a:xfrm>
        </p:spPr>
        <p:txBody>
          <a:bodyPr/>
          <a:lstStyle/>
          <a:p>
            <a:r>
              <a:rPr lang="fr-FR" dirty="0"/>
              <a:t>Centre de Services Espagne</a:t>
            </a:r>
            <a:endParaRPr lang="en-GB" dirty="0"/>
          </a:p>
        </p:txBody>
      </p:sp>
      <p:sp>
        <p:nvSpPr>
          <p:cNvPr id="8" name="Zone de texte 2"/>
          <p:cNvSpPr txBox="1">
            <a:spLocks noChangeArrowheads="1"/>
          </p:cNvSpPr>
          <p:nvPr/>
        </p:nvSpPr>
        <p:spPr bwMode="auto">
          <a:xfrm>
            <a:off x="1788001" y="2517747"/>
            <a:ext cx="4244229" cy="70208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en-US" sz="900" dirty="0"/>
              <a:t>Reduction of nearby Front Office based in Montreuil through a rapid and efficient ramp up competencies of the Back-Office team.</a:t>
            </a:r>
          </a:p>
        </p:txBody>
      </p:sp>
      <p:sp>
        <p:nvSpPr>
          <p:cNvPr id="10" name="Zone de texte 2"/>
          <p:cNvSpPr txBox="1">
            <a:spLocks noChangeArrowheads="1"/>
          </p:cNvSpPr>
          <p:nvPr/>
        </p:nvSpPr>
        <p:spPr bwMode="auto">
          <a:xfrm>
            <a:off x="1788002" y="951566"/>
            <a:ext cx="5948108" cy="918107"/>
          </a:xfrm>
          <a:prstGeom prst="roundRect">
            <a:avLst>
              <a:gd name="adj" fmla="val 9772"/>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La direction générale des douanes et droits indirects DGDDI fait évoluer son SI au travers du Plan Stratégique Douanier (PSD) 2018. Les principales actions résident dans la dématérialisation des processus de déclaration et de règlement des taxes.</a:t>
            </a:r>
          </a:p>
          <a:p>
            <a:r>
              <a:rPr lang="fr-FR" sz="900" dirty="0"/>
              <a:t>Le NSTI permet  le suivi de la partie du trajet réalisée dans l'Union européenne (point d'entrée/départ, point de sortie/destination). </a:t>
            </a:r>
          </a:p>
          <a:p>
            <a:r>
              <a:rPr lang="en-US" sz="900" dirty="0"/>
              <a:t>Technologies: Unix, Oracle, JAVA – </a:t>
            </a:r>
            <a:r>
              <a:rPr lang="fr-FR" sz="900" dirty="0"/>
              <a:t>Équipe constituée de 8 ressources</a:t>
            </a:r>
          </a:p>
        </p:txBody>
      </p:sp>
      <p:sp>
        <p:nvSpPr>
          <p:cNvPr id="22" name="Zone de texte 2"/>
          <p:cNvSpPr txBox="1">
            <a:spLocks noChangeArrowheads="1"/>
          </p:cNvSpPr>
          <p:nvPr/>
        </p:nvSpPr>
        <p:spPr bwMode="auto">
          <a:xfrm>
            <a:off x="1788001" y="3327835"/>
            <a:ext cx="4244229" cy="1254784"/>
          </a:xfrm>
          <a:prstGeom prst="roundRect">
            <a:avLst>
              <a:gd name="adj" fmla="val 9230"/>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pPr marL="0" indent="0">
              <a:buNone/>
            </a:pPr>
            <a:r>
              <a:rPr lang="fr-FR" sz="900" dirty="0" err="1">
                <a:solidFill>
                  <a:schemeClr val="tx1"/>
                </a:solidFill>
              </a:rPr>
              <a:t>Sopra</a:t>
            </a:r>
            <a:r>
              <a:rPr lang="fr-FR" sz="900" dirty="0">
                <a:solidFill>
                  <a:schemeClr val="tx1"/>
                </a:solidFill>
              </a:rPr>
              <a:t> </a:t>
            </a:r>
            <a:r>
              <a:rPr lang="fr-FR" sz="900" dirty="0" err="1">
                <a:solidFill>
                  <a:schemeClr val="tx1"/>
                </a:solidFill>
              </a:rPr>
              <a:t>Steria</a:t>
            </a:r>
            <a:r>
              <a:rPr lang="fr-FR" sz="900" dirty="0">
                <a:solidFill>
                  <a:schemeClr val="tx1"/>
                </a:solidFill>
              </a:rPr>
              <a:t> apporte sur ce marché :</a:t>
            </a:r>
          </a:p>
          <a:p>
            <a:r>
              <a:rPr lang="fr-FR" sz="900" dirty="0">
                <a:solidFill>
                  <a:schemeClr val="tx1"/>
                </a:solidFill>
              </a:rPr>
              <a:t>sa connaissance acquise de la Douane sur des marchés précédents,</a:t>
            </a:r>
          </a:p>
          <a:p>
            <a:r>
              <a:rPr lang="fr-FR" sz="900" dirty="0">
                <a:solidFill>
                  <a:schemeClr val="tx1"/>
                </a:solidFill>
              </a:rPr>
              <a:t>sa capacité démontrée à produire et livrer en temps et en heure,</a:t>
            </a:r>
          </a:p>
          <a:p>
            <a:r>
              <a:rPr lang="fr-FR" sz="900" dirty="0">
                <a:solidFill>
                  <a:schemeClr val="tx1"/>
                </a:solidFill>
              </a:rPr>
              <a:t>sa compréhension des besoins métier du client et les apports méthodologiques de ses équipes.</a:t>
            </a:r>
          </a:p>
        </p:txBody>
      </p:sp>
      <p:sp>
        <p:nvSpPr>
          <p:cNvPr id="17" name="Ellipse 18"/>
          <p:cNvSpPr/>
          <p:nvPr/>
        </p:nvSpPr>
        <p:spPr>
          <a:xfrm rot="5400000">
            <a:off x="1408491" y="2008852"/>
            <a:ext cx="1242141" cy="1179817"/>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Enjeux</a:t>
            </a:r>
          </a:p>
        </p:txBody>
      </p:sp>
      <p:sp>
        <p:nvSpPr>
          <p:cNvPr id="20" name="Zone de texte 2"/>
          <p:cNvSpPr txBox="1">
            <a:spLocks noChangeArrowheads="1"/>
          </p:cNvSpPr>
          <p:nvPr/>
        </p:nvSpPr>
        <p:spPr bwMode="auto">
          <a:xfrm>
            <a:off x="1788001" y="1977685"/>
            <a:ext cx="5948108" cy="124214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Accélérer les flux en dématérialisant les transactions,</a:t>
            </a:r>
          </a:p>
          <a:p>
            <a:r>
              <a:rPr lang="fr-FR" sz="900" dirty="0"/>
              <a:t>Lutter contre la fraude préjudiciable aux ressources de l ’UE.</a:t>
            </a:r>
          </a:p>
          <a:p>
            <a:r>
              <a:rPr lang="fr-FR" sz="900" dirty="0"/>
              <a:t>Amélioration du suivi et de l ’apurement des titres de transit. </a:t>
            </a:r>
          </a:p>
          <a:p>
            <a:r>
              <a:rPr lang="fr-FR" sz="900" dirty="0"/>
              <a:t>Libération beaucoup plus rapide de la garantie</a:t>
            </a:r>
          </a:p>
          <a:p>
            <a:r>
              <a:rPr lang="fr-FR" sz="900" dirty="0"/>
              <a:t>Améliorer l'efficacité et la sécurité du régime TIR, tout en simplifiant et en facilitant les formalités à accomplir par les opérateurs et les douaniers</a:t>
            </a:r>
          </a:p>
        </p:txBody>
      </p:sp>
      <p:pic>
        <p:nvPicPr>
          <p:cNvPr id="21" name="Picture 5"/>
          <p:cNvPicPr>
            <a:picLocks noChangeAspect="1" noChangeArrowheads="1"/>
          </p:cNvPicPr>
          <p:nvPr/>
        </p:nvPicPr>
        <p:blipFill>
          <a:blip r:embed="rId2" cstate="email">
            <a:lum/>
            <a:extLst>
              <a:ext uri="{28A0092B-C50C-407E-A947-70E740481C1C}">
                <a14:useLocalDpi xmlns:a14="http://schemas.microsoft.com/office/drawing/2010/main"/>
              </a:ext>
            </a:extLst>
          </a:blip>
          <a:srcRect/>
          <a:stretch>
            <a:fillRect/>
          </a:stretch>
        </p:blipFill>
        <p:spPr bwMode="auto">
          <a:xfrm>
            <a:off x="7313977" y="196541"/>
            <a:ext cx="391770" cy="540059"/>
          </a:xfrm>
          <a:prstGeom prst="rect">
            <a:avLst/>
          </a:prstGeom>
          <a:ln>
            <a:noFill/>
          </a:ln>
          <a:effectLst>
            <a:outerShdw blurRad="292100" dist="139700" dir="2700000" algn="tl" rotWithShape="0">
              <a:srgbClr val="333333">
                <a:alpha val="65000"/>
              </a:srgbClr>
            </a:outerShdw>
          </a:effectLst>
        </p:spPr>
      </p:pic>
      <p:pic>
        <p:nvPicPr>
          <p:cNvPr id="23" name="Picture 2"/>
          <p:cNvPicPr>
            <a:picLocks noChangeAspect="1" noChangeArrowheads="1"/>
          </p:cNvPicPr>
          <p:nvPr/>
        </p:nvPicPr>
        <p:blipFill>
          <a:blip r:embed="rId3"/>
          <a:srcRect/>
          <a:stretch>
            <a:fillRect/>
          </a:stretch>
        </p:blipFill>
        <p:spPr bwMode="auto">
          <a:xfrm>
            <a:off x="6138175" y="3327834"/>
            <a:ext cx="1597935" cy="1248527"/>
          </a:xfrm>
          <a:prstGeom prst="rect">
            <a:avLst/>
          </a:prstGeom>
          <a:noFill/>
          <a:ln w="9525">
            <a:noFill/>
            <a:miter lim="800000"/>
            <a:headEnd/>
            <a:tailEnd/>
          </a:ln>
        </p:spPr>
      </p:pic>
    </p:spTree>
    <p:extLst>
      <p:ext uri="{BB962C8B-B14F-4D97-AF65-F5344CB8AC3E}">
        <p14:creationId xmlns:p14="http://schemas.microsoft.com/office/powerpoint/2010/main" val="2765603773"/>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pour une image  11"/>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t="12379" b="12379"/>
          <a:stretch>
            <a:fillRect/>
          </a:stretch>
        </p:blipFill>
        <p:spPr/>
      </p:pic>
      <p:sp>
        <p:nvSpPr>
          <p:cNvPr id="5" name="Titre 4"/>
          <p:cNvSpPr>
            <a:spLocks noGrp="1"/>
          </p:cNvSpPr>
          <p:nvPr>
            <p:ph type="ctrTitle"/>
          </p:nvPr>
        </p:nvSpPr>
        <p:spPr/>
        <p:txBody>
          <a:bodyPr/>
          <a:lstStyle/>
          <a:p>
            <a:r>
              <a:rPr lang="en-GB" dirty="0" smtClean="0"/>
              <a:t>REFERENCES du CSE </a:t>
            </a:r>
            <a:endParaRPr lang="en-GB" dirty="0"/>
          </a:p>
        </p:txBody>
      </p:sp>
      <p:sp>
        <p:nvSpPr>
          <p:cNvPr id="10" name="Sous-titre 9"/>
          <p:cNvSpPr>
            <a:spLocks noGrp="1"/>
          </p:cNvSpPr>
          <p:nvPr>
            <p:ph type="subTitle" idx="1"/>
          </p:nvPr>
        </p:nvSpPr>
        <p:spPr>
          <a:xfrm>
            <a:off x="546100" y="3490915"/>
            <a:ext cx="6457215" cy="666849"/>
          </a:xfrm>
        </p:spPr>
        <p:txBody>
          <a:bodyPr/>
          <a:lstStyle/>
          <a:p>
            <a:r>
              <a:rPr lang="fr-FR" dirty="0" smtClean="0"/>
              <a:t>Références projet en mode agile</a:t>
            </a:r>
          </a:p>
          <a:p>
            <a:endParaRPr lang="fr-FR" dirty="0"/>
          </a:p>
        </p:txBody>
      </p:sp>
      <p:sp>
        <p:nvSpPr>
          <p:cNvPr id="4" name="Espace réservé du numéro de diapositive 3"/>
          <p:cNvSpPr>
            <a:spLocks noGrp="1"/>
          </p:cNvSpPr>
          <p:nvPr>
            <p:ph type="sldNum" sz="quarter" idx="17"/>
          </p:nvPr>
        </p:nvSpPr>
        <p:spPr/>
        <p:txBody>
          <a:bodyPr/>
          <a:lstStyle/>
          <a:p>
            <a:fld id="{AF43E6FD-AB27-4108-A2FC-346BB5F75E3F}" type="slidenum">
              <a:rPr lang="fr-FR" smtClean="0"/>
              <a:pPr/>
              <a:t>41</a:t>
            </a:fld>
            <a:endParaRPr lang="fr-FR" dirty="0"/>
          </a:p>
        </p:txBody>
      </p:sp>
      <p:sp>
        <p:nvSpPr>
          <p:cNvPr id="6" name="Espace réservé du pied de page 2"/>
          <p:cNvSpPr txBox="1">
            <a:spLocks/>
          </p:cNvSpPr>
          <p:nvPr/>
        </p:nvSpPr>
        <p:spPr bwMode="gray">
          <a:xfrm>
            <a:off x="577321" y="4876800"/>
            <a:ext cx="3408363"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smtClean="0"/>
              <a:t>Centre de Services Espagne</a:t>
            </a:r>
            <a:endParaRPr lang="en-GB" dirty="0"/>
          </a:p>
        </p:txBody>
      </p:sp>
    </p:spTree>
    <p:extLst>
      <p:ext uri="{BB962C8B-B14F-4D97-AF65-F5344CB8AC3E}">
        <p14:creationId xmlns:p14="http://schemas.microsoft.com/office/powerpoint/2010/main" val="457671510"/>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p:cNvSpPr/>
          <p:nvPr/>
        </p:nvSpPr>
        <p:spPr>
          <a:xfrm rot="5400000">
            <a:off x="1131496" y="1259723"/>
            <a:ext cx="1458167"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Contexte</a:t>
            </a:r>
          </a:p>
        </p:txBody>
      </p:sp>
      <p:sp>
        <p:nvSpPr>
          <p:cNvPr id="15" name="Ellipse 18"/>
          <p:cNvSpPr/>
          <p:nvPr/>
        </p:nvSpPr>
        <p:spPr>
          <a:xfrm rot="5400000">
            <a:off x="890164" y="3185023"/>
            <a:ext cx="1940828"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Enjeux</a:t>
            </a:r>
          </a:p>
        </p:txBody>
      </p:sp>
      <p:sp>
        <p:nvSpPr>
          <p:cNvPr id="6" name="Titre 5"/>
          <p:cNvSpPr>
            <a:spLocks noGrp="1"/>
          </p:cNvSpPr>
          <p:nvPr>
            <p:ph type="title"/>
          </p:nvPr>
        </p:nvSpPr>
        <p:spPr>
          <a:xfrm>
            <a:off x="577321" y="83054"/>
            <a:ext cx="8045450" cy="593725"/>
          </a:xfrm>
        </p:spPr>
        <p:txBody>
          <a:bodyPr/>
          <a:lstStyle/>
          <a:p>
            <a:r>
              <a:rPr lang="fr-FR" dirty="0" smtClean="0">
                <a:latin typeface="Calibri" pitchFamily="34" charset="0"/>
              </a:rPr>
              <a:t>REX projets en mode agile: </a:t>
            </a:r>
            <a:r>
              <a:rPr lang="fr-FR" dirty="0" err="1" smtClean="0">
                <a:latin typeface="Calibri" pitchFamily="34" charset="0"/>
              </a:rPr>
              <a:t>limagrain</a:t>
            </a:r>
            <a:r>
              <a:rPr lang="fr-FR" dirty="0" smtClean="0">
                <a:latin typeface="Calibri" pitchFamily="34" charset="0"/>
              </a:rPr>
              <a:t> </a:t>
            </a:r>
            <a:r>
              <a:rPr lang="fr-FR" dirty="0" err="1" smtClean="0">
                <a:latin typeface="Calibri" pitchFamily="34" charset="0"/>
              </a:rPr>
              <a:t>bos</a:t>
            </a:r>
            <a:endParaRPr lang="fr-FR" dirty="0"/>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42</a:t>
            </a:fld>
            <a:endParaRPr lang="fr-FR" dirty="0"/>
          </a:p>
        </p:txBody>
      </p:sp>
      <p:sp>
        <p:nvSpPr>
          <p:cNvPr id="18" name="Espace réservé du pied de page 2"/>
          <p:cNvSpPr>
            <a:spLocks noGrp="1"/>
          </p:cNvSpPr>
          <p:nvPr>
            <p:ph type="ftr" sz="quarter" idx="4294967295"/>
          </p:nvPr>
        </p:nvSpPr>
        <p:spPr>
          <a:xfrm>
            <a:off x="577321" y="4876800"/>
            <a:ext cx="3408363" cy="122238"/>
          </a:xfrm>
        </p:spPr>
        <p:txBody>
          <a:bodyPr/>
          <a:lstStyle/>
          <a:p>
            <a:r>
              <a:rPr lang="fr-FR" dirty="0"/>
              <a:t>Centre de Services Espagne</a:t>
            </a:r>
            <a:endParaRPr lang="en-GB" dirty="0"/>
          </a:p>
        </p:txBody>
      </p:sp>
      <p:sp>
        <p:nvSpPr>
          <p:cNvPr id="10" name="Zone de texte 2"/>
          <p:cNvSpPr txBox="1">
            <a:spLocks noChangeArrowheads="1"/>
          </p:cNvSpPr>
          <p:nvPr/>
        </p:nvSpPr>
        <p:spPr bwMode="auto">
          <a:xfrm>
            <a:off x="1788002" y="951565"/>
            <a:ext cx="5948108" cy="1458163"/>
          </a:xfrm>
          <a:prstGeom prst="roundRect">
            <a:avLst>
              <a:gd name="adj" fmla="val 9772"/>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Société européenne de semences agricole qui souhaite mettre en place une application centralisée de gestion des sélections de semences d’agriculture dénommée « </a:t>
            </a:r>
            <a:r>
              <a:rPr lang="fr-FR" sz="900" dirty="0" err="1"/>
              <a:t>Breeding</a:t>
            </a:r>
            <a:r>
              <a:rPr lang="fr-FR" sz="900" dirty="0"/>
              <a:t> Operating System » (BOS).</a:t>
            </a:r>
          </a:p>
          <a:p>
            <a:r>
              <a:rPr lang="fr-FR" sz="900" dirty="0"/>
              <a:t>Système destiné à gérer des données propres au métier, à savoir des données phénotypiques, génotypiques et génomiques mais aussi des données opérationnelles spécifiques. </a:t>
            </a:r>
          </a:p>
          <a:p>
            <a:r>
              <a:rPr lang="fr-FR" sz="900" dirty="0"/>
              <a:t>Projet  mené par une petite équipe en </a:t>
            </a:r>
            <a:r>
              <a:rPr lang="fr-FR" sz="900" dirty="0" err="1"/>
              <a:t>Front-Office</a:t>
            </a:r>
            <a:r>
              <a:rPr lang="fr-FR" sz="900" dirty="0"/>
              <a:t> et une équipe back-office de 16 collaborateurs du CSE depuis trois ans (2012)</a:t>
            </a:r>
          </a:p>
          <a:p>
            <a:r>
              <a:rPr lang="en-US" sz="900" dirty="0"/>
              <a:t>Technologies: MS .NET, SQL Server</a:t>
            </a:r>
          </a:p>
        </p:txBody>
      </p:sp>
      <p:sp>
        <p:nvSpPr>
          <p:cNvPr id="22" name="Zone de texte 2"/>
          <p:cNvSpPr txBox="1">
            <a:spLocks noChangeArrowheads="1"/>
          </p:cNvSpPr>
          <p:nvPr/>
        </p:nvSpPr>
        <p:spPr bwMode="auto">
          <a:xfrm>
            <a:off x="1788001" y="2630970"/>
            <a:ext cx="4296167" cy="1951649"/>
          </a:xfrm>
          <a:prstGeom prst="roundRect">
            <a:avLst>
              <a:gd name="adj" fmla="val 9230"/>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Accompagnement  en transformant le modèle de Delivery basé sur la méthodologie en cascade vers un modèle Agile SCRUM. </a:t>
            </a:r>
          </a:p>
          <a:p>
            <a:r>
              <a:rPr lang="fr-FR" sz="900" dirty="0"/>
              <a:t>Projet BOS  très proche du métier du client et requiert une interaction forte avec la MOA pour une bonne compréhension des besoins et des itérations rapides pour valider les solutions. </a:t>
            </a:r>
          </a:p>
          <a:p>
            <a:r>
              <a:rPr lang="fr-FR" sz="900" dirty="0"/>
              <a:t>Le passage à l´agile a permis d´avoir </a:t>
            </a:r>
          </a:p>
          <a:p>
            <a:pPr marL="409500" lvl="1" indent="-66675" defTabSz="470185">
              <a:spcBef>
                <a:spcPts val="225"/>
              </a:spcBef>
              <a:buClr>
                <a:srgbClr val="CF032B"/>
              </a:buClr>
              <a:buFont typeface="Arial" panose="020B0604020202020204" pitchFamily="34" charset="0"/>
              <a:buChar char="•"/>
              <a:tabLst>
                <a:tab pos="171450" algn="l"/>
                <a:tab pos="337185" algn="l"/>
              </a:tabLst>
            </a:pPr>
            <a:r>
              <a:rPr lang="fr-FR" sz="1050" dirty="0"/>
              <a:t>Planning orienté sur les enjeux métiers, </a:t>
            </a:r>
          </a:p>
          <a:p>
            <a:pPr marL="409500" lvl="1" indent="-66675" defTabSz="470185">
              <a:spcBef>
                <a:spcPts val="225"/>
              </a:spcBef>
              <a:buClr>
                <a:srgbClr val="CF032B"/>
              </a:buClr>
              <a:buFont typeface="Arial" panose="020B0604020202020204" pitchFamily="34" charset="0"/>
              <a:buChar char="•"/>
              <a:tabLst>
                <a:tab pos="171450" algn="l"/>
                <a:tab pos="337185" algn="l"/>
              </a:tabLst>
            </a:pPr>
            <a:r>
              <a:rPr lang="fr-FR" sz="1050" dirty="0"/>
              <a:t>Gestion dynamique des bugs et des évolutions, </a:t>
            </a:r>
          </a:p>
          <a:p>
            <a:pPr marL="409500" lvl="1" indent="-66675" defTabSz="470185">
              <a:spcBef>
                <a:spcPts val="225"/>
              </a:spcBef>
              <a:buClr>
                <a:srgbClr val="CF032B"/>
              </a:buClr>
              <a:buFont typeface="Arial" panose="020B0604020202020204" pitchFamily="34" charset="0"/>
              <a:buChar char="•"/>
              <a:tabLst>
                <a:tab pos="171450" algn="l"/>
                <a:tab pos="337185" algn="l"/>
              </a:tabLst>
            </a:pPr>
            <a:r>
              <a:rPr lang="fr-FR" sz="1050" dirty="0"/>
              <a:t>Ressources client et intégrateur impliquées dans le projet</a:t>
            </a:r>
          </a:p>
          <a:p>
            <a:pPr marL="409500" lvl="1" indent="-66675" defTabSz="470185">
              <a:spcBef>
                <a:spcPts val="225"/>
              </a:spcBef>
              <a:buClr>
                <a:srgbClr val="CF032B"/>
              </a:buClr>
              <a:buFont typeface="Arial" panose="020B0604020202020204" pitchFamily="34" charset="0"/>
              <a:buChar char="•"/>
              <a:tabLst>
                <a:tab pos="171450" algn="l"/>
                <a:tab pos="337185" algn="l"/>
              </a:tabLst>
            </a:pPr>
            <a:r>
              <a:rPr lang="fr-FR" sz="1050" dirty="0"/>
              <a:t> Gestion de projet orientée vers les besoins métiers pour produire chaque release.</a:t>
            </a:r>
          </a:p>
        </p:txBody>
      </p:sp>
      <p:pic>
        <p:nvPicPr>
          <p:cNvPr id="21" name="Picture 45" descr="http://www.nutravita.fr/IMG/jpg/Limagrain_RVB_Ver_FR.jpg"/>
          <p:cNvPicPr>
            <a:picLocks noChangeAspect="1" noChangeArrowheads="1"/>
          </p:cNvPicPr>
          <p:nvPr/>
        </p:nvPicPr>
        <p:blipFill>
          <a:blip r:embed="rId2" r:link="rId3" cstate="email">
            <a:extLst>
              <a:ext uri="{28A0092B-C50C-407E-A947-70E740481C1C}">
                <a14:useLocalDpi xmlns:a14="http://schemas.microsoft.com/office/drawing/2010/main"/>
              </a:ext>
            </a:extLst>
          </a:blip>
          <a:srcRect/>
          <a:stretch>
            <a:fillRect/>
          </a:stretch>
        </p:blipFill>
        <p:spPr bwMode="auto">
          <a:xfrm>
            <a:off x="6624228" y="141480"/>
            <a:ext cx="1134126" cy="535299"/>
          </a:xfrm>
          <a:prstGeom prst="rect">
            <a:avLst/>
          </a:prstGeom>
          <a:noFill/>
          <a:ln w="9525">
            <a:noFill/>
            <a:miter lim="800000"/>
            <a:headEnd/>
            <a:tailEnd/>
          </a:ln>
        </p:spPr>
      </p:pic>
      <p:pic>
        <p:nvPicPr>
          <p:cNvPr id="23"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98133" y="2571750"/>
            <a:ext cx="1560467" cy="1945392"/>
          </a:xfrm>
          <a:prstGeom prst="rect">
            <a:avLst/>
          </a:prstGeom>
          <a:noFill/>
          <a:ln w="9525">
            <a:noFill/>
            <a:miter lim="800000"/>
            <a:headEnd/>
            <a:tailEnd/>
          </a:ln>
          <a:effectLst/>
        </p:spPr>
      </p:pic>
    </p:spTree>
    <p:extLst>
      <p:ext uri="{BB962C8B-B14F-4D97-AF65-F5344CB8AC3E}">
        <p14:creationId xmlns:p14="http://schemas.microsoft.com/office/powerpoint/2010/main" val="3462111653"/>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p:cNvSpPr/>
          <p:nvPr/>
        </p:nvSpPr>
        <p:spPr>
          <a:xfrm rot="5400000">
            <a:off x="1401521" y="989699"/>
            <a:ext cx="918114"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Contexte</a:t>
            </a:r>
          </a:p>
        </p:txBody>
      </p:sp>
      <p:sp>
        <p:nvSpPr>
          <p:cNvPr id="14" name="Ellipse 18"/>
          <p:cNvSpPr/>
          <p:nvPr/>
        </p:nvSpPr>
        <p:spPr>
          <a:xfrm rot="5400000">
            <a:off x="1509537" y="2447865"/>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err="1">
                <a:solidFill>
                  <a:schemeClr val="bg1"/>
                </a:solidFill>
                <a:effectLst>
                  <a:outerShdw blurRad="50800" dist="38100" dir="2700000" algn="tl" rotWithShape="0">
                    <a:prstClr val="black">
                      <a:alpha val="40000"/>
                    </a:prstClr>
                  </a:outerShdw>
                </a:effectLst>
              </a:rPr>
              <a:t>Stakes</a:t>
            </a:r>
            <a:endParaRPr lang="fr-FR" sz="1200" dirty="0">
              <a:solidFill>
                <a:schemeClr val="bg1"/>
              </a:solidFill>
              <a:effectLst>
                <a:outerShdw blurRad="50800" dist="38100" dir="2700000" algn="tl" rotWithShape="0">
                  <a:prstClr val="black">
                    <a:alpha val="40000"/>
                  </a:prstClr>
                </a:outerShdw>
              </a:effectLst>
            </a:endParaRPr>
          </a:p>
        </p:txBody>
      </p:sp>
      <p:sp>
        <p:nvSpPr>
          <p:cNvPr id="15" name="Ellipse 18"/>
          <p:cNvSpPr/>
          <p:nvPr/>
        </p:nvSpPr>
        <p:spPr>
          <a:xfrm rot="5400000">
            <a:off x="1263519" y="3558377"/>
            <a:ext cx="1194118"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Bénéfices</a:t>
            </a:r>
          </a:p>
        </p:txBody>
      </p:sp>
      <p:sp>
        <p:nvSpPr>
          <p:cNvPr id="6" name="Titre 5"/>
          <p:cNvSpPr>
            <a:spLocks noGrp="1"/>
          </p:cNvSpPr>
          <p:nvPr>
            <p:ph type="title"/>
          </p:nvPr>
        </p:nvSpPr>
        <p:spPr>
          <a:xfrm>
            <a:off x="544513" y="13458"/>
            <a:ext cx="8045450" cy="593725"/>
          </a:xfrm>
        </p:spPr>
        <p:txBody>
          <a:bodyPr>
            <a:normAutofit/>
          </a:bodyPr>
          <a:lstStyle/>
          <a:p>
            <a:r>
              <a:rPr lang="fr-FR" dirty="0" smtClean="0">
                <a:latin typeface="Calibri" pitchFamily="34" charset="0"/>
              </a:rPr>
              <a:t>Rex projets en mode agile:  BFC - SIRIF</a:t>
            </a:r>
            <a:endParaRPr lang="fr-FR" dirty="0"/>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43</a:t>
            </a:fld>
            <a:endParaRPr lang="fr-FR" dirty="0"/>
          </a:p>
        </p:txBody>
      </p:sp>
      <p:sp>
        <p:nvSpPr>
          <p:cNvPr id="18" name="Espace réservé du pied de page 2"/>
          <p:cNvSpPr>
            <a:spLocks noGrp="1"/>
          </p:cNvSpPr>
          <p:nvPr>
            <p:ph type="ftr" sz="quarter" idx="4294967295"/>
          </p:nvPr>
        </p:nvSpPr>
        <p:spPr>
          <a:xfrm>
            <a:off x="544513" y="4876800"/>
            <a:ext cx="3408363" cy="122238"/>
          </a:xfrm>
        </p:spPr>
        <p:txBody>
          <a:bodyPr/>
          <a:lstStyle/>
          <a:p>
            <a:r>
              <a:rPr lang="fr-FR" dirty="0"/>
              <a:t>Centre de Services Espagne</a:t>
            </a:r>
            <a:endParaRPr lang="en-GB" dirty="0"/>
          </a:p>
        </p:txBody>
      </p:sp>
      <p:sp>
        <p:nvSpPr>
          <p:cNvPr id="10" name="Zone de texte 2"/>
          <p:cNvSpPr txBox="1">
            <a:spLocks noChangeArrowheads="1"/>
          </p:cNvSpPr>
          <p:nvPr/>
        </p:nvSpPr>
        <p:spPr bwMode="auto">
          <a:xfrm>
            <a:off x="1788002" y="951566"/>
            <a:ext cx="5948108" cy="918107"/>
          </a:xfrm>
          <a:prstGeom prst="roundRect">
            <a:avLst>
              <a:gd name="adj" fmla="val 9772"/>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Le Business Solution Center (RESG/BSC), centre de services partagés, est destiné à doter les entités et filières (Finance, Risques, Ressources Humaines…) du Groupe Société Générale de solutions informatiques globales.</a:t>
            </a:r>
          </a:p>
          <a:p>
            <a:r>
              <a:rPr lang="fr-FR" sz="900" dirty="0"/>
              <a:t>Accompagnement de la transformation du modèle de </a:t>
            </a:r>
            <a:r>
              <a:rPr lang="fr-FR" sz="900" dirty="0" err="1"/>
              <a:t>sourcing</a:t>
            </a:r>
            <a:r>
              <a:rPr lang="fr-FR" sz="900" dirty="0"/>
              <a:t> en tant que Partenaire TMA sur les Centres de Services Finance et Risques.</a:t>
            </a:r>
          </a:p>
        </p:txBody>
      </p:sp>
      <p:sp>
        <p:nvSpPr>
          <p:cNvPr id="22" name="Zone de texte 2"/>
          <p:cNvSpPr txBox="1">
            <a:spLocks noChangeArrowheads="1"/>
          </p:cNvSpPr>
          <p:nvPr/>
        </p:nvSpPr>
        <p:spPr bwMode="auto">
          <a:xfrm>
            <a:off x="1788001" y="3381841"/>
            <a:ext cx="5948108" cy="1200778"/>
          </a:xfrm>
          <a:prstGeom prst="roundRect">
            <a:avLst>
              <a:gd name="adj" fmla="val 9230"/>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Difficultés initiales, liées à la taille des équipes</a:t>
            </a:r>
          </a:p>
          <a:p>
            <a:r>
              <a:rPr lang="fr-FR" sz="900" dirty="0"/>
              <a:t>Focus sur l´initialisation du </a:t>
            </a:r>
            <a:r>
              <a:rPr lang="fr-FR" sz="900" dirty="0" err="1"/>
              <a:t>Backlog</a:t>
            </a:r>
            <a:r>
              <a:rPr lang="fr-FR" sz="900" dirty="0"/>
              <a:t> avec le client pour définir les priorités, le nombre de sprints et les tâches. </a:t>
            </a:r>
          </a:p>
          <a:p>
            <a:r>
              <a:rPr lang="fr-FR" sz="900" dirty="0"/>
              <a:t>Focus sur l´animation du projet en Agile (utilisation d´outil de </a:t>
            </a:r>
            <a:r>
              <a:rPr lang="fr-FR" sz="900" dirty="0" err="1"/>
              <a:t>visual</a:t>
            </a:r>
            <a:r>
              <a:rPr lang="fr-FR" sz="900" dirty="0"/>
              <a:t> management).</a:t>
            </a:r>
          </a:p>
          <a:p>
            <a:r>
              <a:rPr lang="fr-FR" sz="900" dirty="0"/>
              <a:t>Implication des acteurs  - bonne relation client  - (Product </a:t>
            </a:r>
            <a:r>
              <a:rPr lang="fr-FR" sz="900" dirty="0" err="1"/>
              <a:t>Owner</a:t>
            </a:r>
            <a:r>
              <a:rPr lang="fr-FR" sz="900" dirty="0"/>
              <a:t> en France et le </a:t>
            </a:r>
            <a:r>
              <a:rPr lang="fr-FR" sz="900" dirty="0" err="1"/>
              <a:t>Scrum</a:t>
            </a:r>
            <a:r>
              <a:rPr lang="fr-FR" sz="900" dirty="0"/>
              <a:t> Master en Espagne)</a:t>
            </a:r>
          </a:p>
        </p:txBody>
      </p:sp>
      <p:sp>
        <p:nvSpPr>
          <p:cNvPr id="17" name="Ellipse 18"/>
          <p:cNvSpPr/>
          <p:nvPr/>
        </p:nvSpPr>
        <p:spPr>
          <a:xfrm rot="5400000">
            <a:off x="1408491" y="2062858"/>
            <a:ext cx="1242141" cy="1179817"/>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Enjeux</a:t>
            </a:r>
          </a:p>
        </p:txBody>
      </p:sp>
      <p:sp>
        <p:nvSpPr>
          <p:cNvPr id="20" name="Zone de texte 2"/>
          <p:cNvSpPr txBox="1">
            <a:spLocks noChangeArrowheads="1"/>
          </p:cNvSpPr>
          <p:nvPr/>
        </p:nvSpPr>
        <p:spPr bwMode="auto">
          <a:xfrm>
            <a:off x="1788002" y="2031691"/>
            <a:ext cx="3432071" cy="124214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Migration </a:t>
            </a:r>
            <a:r>
              <a:rPr lang="fr-FR" sz="900" dirty="0" err="1"/>
              <a:t>Teradata</a:t>
            </a:r>
            <a:r>
              <a:rPr lang="fr-FR" sz="900" dirty="0"/>
              <a:t> pour améliorer  la performance et la capacité de stockage</a:t>
            </a:r>
          </a:p>
          <a:p>
            <a:r>
              <a:rPr lang="fr-FR" sz="900" dirty="0"/>
              <a:t>Fusion de deux applications existantes  pour simplifier l’architecture</a:t>
            </a:r>
          </a:p>
          <a:p>
            <a:r>
              <a:rPr lang="fr-FR" sz="900" dirty="0"/>
              <a:t>Centralisation des fonctionnalités : Création d’une IHM sécurisée, plus conviviale, plus riche en fonctionnalités et adaptée aux besoins.</a:t>
            </a:r>
          </a:p>
          <a:p>
            <a:endParaRPr lang="en-US" sz="900" dirty="0"/>
          </a:p>
        </p:txBody>
      </p:sp>
      <p:pic>
        <p:nvPicPr>
          <p:cNvPr id="21"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58572" y="272815"/>
            <a:ext cx="391770" cy="385403"/>
          </a:xfrm>
          <a:prstGeom prst="rect">
            <a:avLst/>
          </a:prstGeom>
          <a:ln>
            <a:noFill/>
          </a:ln>
          <a:effectLst>
            <a:outerShdw blurRad="292100" dist="139700" dir="2700000" algn="tl" rotWithShape="0">
              <a:srgbClr val="333333">
                <a:alpha val="65000"/>
              </a:srgbClr>
            </a:outerShdw>
          </a:effectLst>
        </p:spPr>
      </p:pic>
      <p:pic>
        <p:nvPicPr>
          <p:cNvPr id="1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46575" y="1990529"/>
            <a:ext cx="2092589" cy="1296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7626382"/>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p:cNvSpPr/>
          <p:nvPr/>
        </p:nvSpPr>
        <p:spPr>
          <a:xfrm rot="5400000">
            <a:off x="1482535" y="908686"/>
            <a:ext cx="756087"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Contexte</a:t>
            </a:r>
          </a:p>
        </p:txBody>
      </p:sp>
      <p:sp>
        <p:nvSpPr>
          <p:cNvPr id="14" name="Ellipse 18"/>
          <p:cNvSpPr/>
          <p:nvPr/>
        </p:nvSpPr>
        <p:spPr>
          <a:xfrm rot="5400000">
            <a:off x="1509537" y="2285842"/>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en-GB" sz="1200" dirty="0">
                <a:solidFill>
                  <a:schemeClr val="bg1"/>
                </a:solidFill>
                <a:effectLst>
                  <a:outerShdw blurRad="50800" dist="38100" dir="2700000" algn="tl" rotWithShape="0">
                    <a:prstClr val="black">
                      <a:alpha val="40000"/>
                    </a:prstClr>
                  </a:outerShdw>
                </a:effectLst>
              </a:rPr>
              <a:t>Stakes</a:t>
            </a:r>
          </a:p>
        </p:txBody>
      </p:sp>
      <p:sp>
        <p:nvSpPr>
          <p:cNvPr id="15" name="Ellipse 18"/>
          <p:cNvSpPr/>
          <p:nvPr/>
        </p:nvSpPr>
        <p:spPr>
          <a:xfrm rot="5400000">
            <a:off x="1125677" y="3522157"/>
            <a:ext cx="1469803"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Bénéfices</a:t>
            </a:r>
          </a:p>
        </p:txBody>
      </p:sp>
      <p:sp>
        <p:nvSpPr>
          <p:cNvPr id="6" name="Titre 5"/>
          <p:cNvSpPr>
            <a:spLocks noGrp="1"/>
          </p:cNvSpPr>
          <p:nvPr>
            <p:ph type="title"/>
          </p:nvPr>
        </p:nvSpPr>
        <p:spPr/>
        <p:txBody>
          <a:bodyPr/>
          <a:lstStyle/>
          <a:p>
            <a:r>
              <a:rPr lang="fr-FR" dirty="0" err="1" smtClean="0">
                <a:latin typeface="Calibri" pitchFamily="34" charset="0"/>
              </a:rPr>
              <a:t>rex</a:t>
            </a:r>
            <a:r>
              <a:rPr lang="fr-FR" dirty="0" smtClean="0">
                <a:latin typeface="Calibri" pitchFamily="34" charset="0"/>
              </a:rPr>
              <a:t> projets en mode agile SCRUM:</a:t>
            </a:r>
            <a:br>
              <a:rPr lang="fr-FR" dirty="0" smtClean="0">
                <a:latin typeface="Calibri" pitchFamily="34" charset="0"/>
              </a:rPr>
            </a:br>
            <a:r>
              <a:rPr lang="fr-FR" dirty="0" smtClean="0">
                <a:latin typeface="Calibri" pitchFamily="34" charset="0"/>
              </a:rPr>
              <a:t> EUROVION - </a:t>
            </a:r>
            <a:r>
              <a:rPr lang="fr-FR" dirty="0" err="1" smtClean="0">
                <a:latin typeface="Calibri" pitchFamily="34" charset="0"/>
              </a:rPr>
              <a:t>neos</a:t>
            </a:r>
            <a:r>
              <a:rPr lang="fr-FR" dirty="0" smtClean="0">
                <a:latin typeface="Calibri" pitchFamily="34" charset="0"/>
              </a:rPr>
              <a:t> </a:t>
            </a:r>
            <a:endParaRPr lang="fr-FR" dirty="0"/>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44</a:t>
            </a:fld>
            <a:endParaRPr lang="fr-FR" dirty="0"/>
          </a:p>
        </p:txBody>
      </p:sp>
      <p:sp>
        <p:nvSpPr>
          <p:cNvPr id="18" name="Espace réservé du pied de page 2"/>
          <p:cNvSpPr>
            <a:spLocks noGrp="1"/>
          </p:cNvSpPr>
          <p:nvPr>
            <p:ph type="ftr" sz="quarter" idx="4294967295"/>
          </p:nvPr>
        </p:nvSpPr>
        <p:spPr>
          <a:xfrm>
            <a:off x="544513" y="4876800"/>
            <a:ext cx="3408363" cy="122238"/>
          </a:xfrm>
        </p:spPr>
        <p:txBody>
          <a:bodyPr/>
          <a:lstStyle/>
          <a:p>
            <a:r>
              <a:rPr lang="fr-FR" dirty="0"/>
              <a:t>Centre de Services Espagne</a:t>
            </a:r>
            <a:endParaRPr lang="en-GB" dirty="0"/>
          </a:p>
        </p:txBody>
      </p:sp>
      <p:sp>
        <p:nvSpPr>
          <p:cNvPr id="10" name="Zone de texte 2"/>
          <p:cNvSpPr txBox="1">
            <a:spLocks noChangeArrowheads="1"/>
          </p:cNvSpPr>
          <p:nvPr/>
        </p:nvSpPr>
        <p:spPr bwMode="auto">
          <a:xfrm>
            <a:off x="1788002" y="951572"/>
            <a:ext cx="5948108" cy="756083"/>
          </a:xfrm>
          <a:prstGeom prst="roundRect">
            <a:avLst>
              <a:gd name="adj" fmla="val 9772"/>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L'Union européenne de radio-télévision est la plus importante association professionnelle de radiodiffuseurs nationaux dans le monde </a:t>
            </a:r>
          </a:p>
          <a:p>
            <a:r>
              <a:rPr lang="fr-FR" sz="900" dirty="0"/>
              <a:t>L´application </a:t>
            </a:r>
            <a:r>
              <a:rPr lang="fr-FR" sz="900" dirty="0" err="1"/>
              <a:t>core</a:t>
            </a:r>
            <a:r>
              <a:rPr lang="fr-FR" sz="900" dirty="0"/>
              <a:t> actuelle est devenue obsolète et complexe à maintenir. Projet de  refonte avec une architecture  moderne .</a:t>
            </a:r>
          </a:p>
        </p:txBody>
      </p:sp>
      <p:sp>
        <p:nvSpPr>
          <p:cNvPr id="22" name="Zone de texte 2"/>
          <p:cNvSpPr txBox="1">
            <a:spLocks noChangeArrowheads="1"/>
          </p:cNvSpPr>
          <p:nvPr/>
        </p:nvSpPr>
        <p:spPr bwMode="auto">
          <a:xfrm>
            <a:off x="1788001" y="3207177"/>
            <a:ext cx="4026138" cy="1470808"/>
          </a:xfrm>
          <a:prstGeom prst="roundRect">
            <a:avLst>
              <a:gd name="adj" fmla="val 9230"/>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Maîtrise  des  technologies  et de l’architecture: </a:t>
            </a:r>
            <a:r>
              <a:rPr lang="fr-FR" sz="900" dirty="0" err="1"/>
              <a:t>JavaFx</a:t>
            </a:r>
            <a:r>
              <a:rPr lang="fr-FR" sz="900" dirty="0"/>
              <a:t> 8, Java 8, </a:t>
            </a:r>
            <a:r>
              <a:rPr lang="fr-FR" sz="900" dirty="0" err="1"/>
              <a:t>Json</a:t>
            </a:r>
            <a:r>
              <a:rPr lang="fr-FR" sz="900" dirty="0"/>
              <a:t>, </a:t>
            </a:r>
            <a:r>
              <a:rPr lang="fr-FR" sz="900" dirty="0" err="1"/>
              <a:t>Rest</a:t>
            </a:r>
            <a:r>
              <a:rPr lang="fr-FR" sz="900" dirty="0"/>
              <a:t>, </a:t>
            </a:r>
            <a:r>
              <a:rPr lang="fr-FR" sz="900" dirty="0" err="1"/>
              <a:t>Dozer</a:t>
            </a:r>
            <a:r>
              <a:rPr lang="fr-FR" sz="900" dirty="0"/>
              <a:t>, </a:t>
            </a:r>
            <a:r>
              <a:rPr lang="fr-FR" sz="900" dirty="0" err="1"/>
              <a:t>MapStruts</a:t>
            </a:r>
            <a:r>
              <a:rPr lang="fr-FR" sz="900" dirty="0"/>
              <a:t>, </a:t>
            </a:r>
            <a:r>
              <a:rPr lang="fr-FR" sz="900" dirty="0" err="1"/>
              <a:t>Hibernate</a:t>
            </a:r>
            <a:r>
              <a:rPr lang="fr-FR" sz="900" dirty="0"/>
              <a:t>, </a:t>
            </a:r>
            <a:r>
              <a:rPr lang="fr-FR" sz="900" dirty="0" err="1"/>
              <a:t>Spring</a:t>
            </a:r>
            <a:r>
              <a:rPr lang="fr-FR" sz="900" dirty="0"/>
              <a:t>. </a:t>
            </a:r>
          </a:p>
          <a:p>
            <a:r>
              <a:rPr lang="fr-FR" sz="900" dirty="0"/>
              <a:t>Capacité à fournir des experts techniques à la demande </a:t>
            </a:r>
          </a:p>
          <a:p>
            <a:r>
              <a:rPr lang="fr-FR" sz="900" dirty="0"/>
              <a:t>Equipe autonome et impliquée  travaillant en mode agile multi site</a:t>
            </a:r>
          </a:p>
          <a:p>
            <a:r>
              <a:rPr lang="fr-FR" sz="900" dirty="0"/>
              <a:t>Réduction de coût grâce à une équipe en </a:t>
            </a:r>
            <a:r>
              <a:rPr lang="fr-FR" sz="900" dirty="0" err="1"/>
              <a:t>nearshore</a:t>
            </a:r>
            <a:r>
              <a:rPr lang="fr-FR" sz="900" dirty="0"/>
              <a:t>.</a:t>
            </a:r>
          </a:p>
          <a:p>
            <a:r>
              <a:rPr lang="fr-FR" sz="900" dirty="0"/>
              <a:t>Flexibilité pour fournir une taille  d’équipe toujours adaptée au besoin du client grâce à la souplesse que facilite l´organisation en mode centre de service</a:t>
            </a:r>
          </a:p>
        </p:txBody>
      </p:sp>
      <p:sp>
        <p:nvSpPr>
          <p:cNvPr id="17" name="Ellipse 18"/>
          <p:cNvSpPr/>
          <p:nvPr/>
        </p:nvSpPr>
        <p:spPr>
          <a:xfrm rot="5400000">
            <a:off x="1408491" y="1846834"/>
            <a:ext cx="1242141" cy="1179817"/>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Enjeux</a:t>
            </a:r>
          </a:p>
        </p:txBody>
      </p:sp>
      <p:sp>
        <p:nvSpPr>
          <p:cNvPr id="20" name="Zone de texte 2"/>
          <p:cNvSpPr txBox="1">
            <a:spLocks noChangeArrowheads="1"/>
          </p:cNvSpPr>
          <p:nvPr/>
        </p:nvSpPr>
        <p:spPr bwMode="auto">
          <a:xfrm>
            <a:off x="1788001" y="1815667"/>
            <a:ext cx="5948108" cy="1242140"/>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Faciliter la facturation des  produits </a:t>
            </a:r>
          </a:p>
          <a:p>
            <a:r>
              <a:rPr lang="fr-FR" sz="900" dirty="0"/>
              <a:t>Réduction des  coûts de développement et postérieurement de maintenance.</a:t>
            </a:r>
          </a:p>
          <a:p>
            <a:r>
              <a:rPr lang="fr-FR" sz="900" dirty="0"/>
              <a:t>Application performante, innovante, agile  en capacité d’apporter une plus  grande flexibilité et efficacité</a:t>
            </a:r>
          </a:p>
          <a:p>
            <a:r>
              <a:rPr lang="fr-FR" sz="900" dirty="0"/>
              <a:t>Gestion plus efficace du réseau. Application  qui permettra la planification et ordonnancement des flux de diffusion (TV/Radio) et les ressources planifiées</a:t>
            </a:r>
          </a:p>
        </p:txBody>
      </p:sp>
      <p:pic>
        <p:nvPicPr>
          <p:cNvPr id="23" name="Picture 1" descr="Description: EBU"/>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07334" y="107099"/>
            <a:ext cx="1628775" cy="29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1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76157" y="3208180"/>
            <a:ext cx="1687895" cy="14006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14492704"/>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pour une image  11"/>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2552" b="12552"/>
          <a:stretch>
            <a:fillRect/>
          </a:stretch>
        </p:blipFill>
        <p:spPr/>
      </p:pic>
      <p:sp>
        <p:nvSpPr>
          <p:cNvPr id="5" name="Titre 4"/>
          <p:cNvSpPr>
            <a:spLocks noGrp="1"/>
          </p:cNvSpPr>
          <p:nvPr>
            <p:ph type="ctrTitle"/>
          </p:nvPr>
        </p:nvSpPr>
        <p:spPr/>
        <p:txBody>
          <a:bodyPr/>
          <a:lstStyle/>
          <a:p>
            <a:r>
              <a:rPr lang="fr-FR" dirty="0" smtClean="0"/>
              <a:t>Références filiale Espagne</a:t>
            </a:r>
            <a:endParaRPr lang="fr-FR" dirty="0"/>
          </a:p>
        </p:txBody>
      </p:sp>
      <p:sp>
        <p:nvSpPr>
          <p:cNvPr id="10" name="Sous-titre 9"/>
          <p:cNvSpPr>
            <a:spLocks noGrp="1"/>
          </p:cNvSpPr>
          <p:nvPr>
            <p:ph type="subTitle" idx="1"/>
          </p:nvPr>
        </p:nvSpPr>
        <p:spPr/>
        <p:txBody>
          <a:bodyPr/>
          <a:lstStyle/>
          <a:p>
            <a:r>
              <a:rPr lang="fr-FR" dirty="0" smtClean="0"/>
              <a:t>Expertise en </a:t>
            </a:r>
            <a:r>
              <a:rPr lang="fr-FR" dirty="0" err="1" smtClean="0"/>
              <a:t>Testing</a:t>
            </a:r>
            <a:endParaRPr lang="fr-FR" dirty="0" smtClean="0"/>
          </a:p>
          <a:p>
            <a:endParaRPr lang="fr-FR" dirty="0"/>
          </a:p>
        </p:txBody>
      </p:sp>
      <p:sp>
        <p:nvSpPr>
          <p:cNvPr id="4" name="Espace réservé du numéro de diapositive 3"/>
          <p:cNvSpPr>
            <a:spLocks noGrp="1"/>
          </p:cNvSpPr>
          <p:nvPr>
            <p:ph type="sldNum" sz="quarter" idx="17"/>
          </p:nvPr>
        </p:nvSpPr>
        <p:spPr/>
        <p:txBody>
          <a:bodyPr/>
          <a:lstStyle/>
          <a:p>
            <a:fld id="{AF43E6FD-AB27-4108-A2FC-346BB5F75E3F}" type="slidenum">
              <a:rPr lang="fr-FR" smtClean="0"/>
              <a:pPr/>
              <a:t>45</a:t>
            </a:fld>
            <a:endParaRPr lang="fr-FR" dirty="0"/>
          </a:p>
        </p:txBody>
      </p:sp>
      <p:sp>
        <p:nvSpPr>
          <p:cNvPr id="6" name="Espace réservé du pied de page 2"/>
          <p:cNvSpPr txBox="1">
            <a:spLocks/>
          </p:cNvSpPr>
          <p:nvPr/>
        </p:nvSpPr>
        <p:spPr bwMode="gray">
          <a:xfrm>
            <a:off x="544513" y="4876800"/>
            <a:ext cx="3408363"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dirty="0" smtClean="0"/>
              <a:t>Centre de Services Espagne</a:t>
            </a:r>
            <a:endParaRPr lang="en-GB" dirty="0"/>
          </a:p>
        </p:txBody>
      </p:sp>
    </p:spTree>
    <p:extLst>
      <p:ext uri="{BB962C8B-B14F-4D97-AF65-F5344CB8AC3E}">
        <p14:creationId xmlns:p14="http://schemas.microsoft.com/office/powerpoint/2010/main" val="2034965739"/>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p:cNvSpPr/>
          <p:nvPr/>
        </p:nvSpPr>
        <p:spPr>
          <a:xfrm rot="5400000">
            <a:off x="1509534" y="773680"/>
            <a:ext cx="702089"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Contexte</a:t>
            </a:r>
          </a:p>
        </p:txBody>
      </p:sp>
      <p:sp>
        <p:nvSpPr>
          <p:cNvPr id="14" name="Ellipse 18"/>
          <p:cNvSpPr/>
          <p:nvPr/>
        </p:nvSpPr>
        <p:spPr>
          <a:xfrm rot="5400000">
            <a:off x="1509537" y="2447865"/>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en-GB" sz="1200" dirty="0">
                <a:solidFill>
                  <a:schemeClr val="bg1"/>
                </a:solidFill>
                <a:effectLst>
                  <a:outerShdw blurRad="50800" dist="38100" dir="2700000" algn="tl" rotWithShape="0">
                    <a:prstClr val="black">
                      <a:alpha val="40000"/>
                    </a:prstClr>
                  </a:outerShdw>
                </a:effectLst>
              </a:rPr>
              <a:t>Stakes</a:t>
            </a:r>
          </a:p>
        </p:txBody>
      </p:sp>
      <p:sp>
        <p:nvSpPr>
          <p:cNvPr id="15" name="Ellipse 18"/>
          <p:cNvSpPr/>
          <p:nvPr/>
        </p:nvSpPr>
        <p:spPr>
          <a:xfrm rot="5400000">
            <a:off x="1377221" y="3822315"/>
            <a:ext cx="966715"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Bénéfices</a:t>
            </a:r>
          </a:p>
        </p:txBody>
      </p:sp>
      <p:sp>
        <p:nvSpPr>
          <p:cNvPr id="6" name="Titre 5"/>
          <p:cNvSpPr>
            <a:spLocks noGrp="1"/>
          </p:cNvSpPr>
          <p:nvPr>
            <p:ph type="title"/>
          </p:nvPr>
        </p:nvSpPr>
        <p:spPr/>
        <p:txBody>
          <a:bodyPr/>
          <a:lstStyle/>
          <a:p>
            <a:r>
              <a:rPr lang="en-GB" dirty="0" smtClean="0">
                <a:latin typeface="Calibri" pitchFamily="34" charset="0"/>
              </a:rPr>
              <a:t>OHMI</a:t>
            </a:r>
            <a:r>
              <a:rPr lang="en-GB" dirty="0">
                <a:latin typeface="Calibri" pitchFamily="34" charset="0"/>
              </a:rPr>
              <a:t/>
            </a:r>
            <a:br>
              <a:rPr lang="en-GB" dirty="0">
                <a:latin typeface="Calibri" pitchFamily="34" charset="0"/>
              </a:rPr>
            </a:br>
            <a:r>
              <a:rPr lang="fr-FR" dirty="0">
                <a:latin typeface="Calibri" pitchFamily="34" charset="0"/>
              </a:rPr>
              <a:t>Centre de service test fonctionnel et technique</a:t>
            </a:r>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46</a:t>
            </a:fld>
            <a:endParaRPr lang="fr-FR" dirty="0"/>
          </a:p>
        </p:txBody>
      </p:sp>
      <p:sp>
        <p:nvSpPr>
          <p:cNvPr id="18" name="Espace réservé du pied de page 2"/>
          <p:cNvSpPr>
            <a:spLocks noGrp="1"/>
          </p:cNvSpPr>
          <p:nvPr>
            <p:ph type="ftr" sz="quarter" idx="4294967295"/>
          </p:nvPr>
        </p:nvSpPr>
        <p:spPr>
          <a:xfrm>
            <a:off x="577321" y="4876800"/>
            <a:ext cx="3408363" cy="122238"/>
          </a:xfrm>
        </p:spPr>
        <p:txBody>
          <a:bodyPr/>
          <a:lstStyle/>
          <a:p>
            <a:r>
              <a:rPr lang="fr-FR" dirty="0"/>
              <a:t>Centre de Services Espagne</a:t>
            </a:r>
            <a:endParaRPr lang="en-GB" dirty="0"/>
          </a:p>
        </p:txBody>
      </p:sp>
      <p:sp>
        <p:nvSpPr>
          <p:cNvPr id="10" name="Zone de texte 2"/>
          <p:cNvSpPr txBox="1">
            <a:spLocks noChangeArrowheads="1"/>
          </p:cNvSpPr>
          <p:nvPr/>
        </p:nvSpPr>
        <p:spPr bwMode="auto">
          <a:xfrm>
            <a:off x="1788002" y="843559"/>
            <a:ext cx="5948108" cy="702083"/>
          </a:xfrm>
          <a:prstGeom prst="roundRect">
            <a:avLst>
              <a:gd name="adj" fmla="val 9772"/>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Pour l’Office, la qualité de ses systèmes informatiques est une véritable priorité business, car cet organisation travaille en étroite collaboration avec les offices nationaux de la propriété intellectuelle des États membres de l’Union européenne, les offices internationaux et la Commission européenne, sur un large éventail de questions affectant les titulaires et les utilisateurs de droits de propriété intellectuelle. </a:t>
            </a:r>
          </a:p>
        </p:txBody>
      </p:sp>
      <p:sp>
        <p:nvSpPr>
          <p:cNvPr id="22" name="Zone de texte 2"/>
          <p:cNvSpPr txBox="1">
            <a:spLocks noChangeArrowheads="1"/>
          </p:cNvSpPr>
          <p:nvPr/>
        </p:nvSpPr>
        <p:spPr bwMode="auto">
          <a:xfrm>
            <a:off x="1788001" y="3760746"/>
            <a:ext cx="5948108" cy="972108"/>
          </a:xfrm>
          <a:prstGeom prst="roundRect">
            <a:avLst>
              <a:gd name="adj" fmla="val 9230"/>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Diminution du volume de livraisons générés par le développement.</a:t>
            </a:r>
          </a:p>
          <a:p>
            <a:r>
              <a:rPr lang="fr-FR" sz="900" dirty="0"/>
              <a:t>Des économies de coûts provenant de la baisse des livraisons.</a:t>
            </a:r>
          </a:p>
          <a:p>
            <a:r>
              <a:rPr lang="fr-FR" sz="900" dirty="0"/>
              <a:t>Une stabilité accrue lors de la postproduction, et une réduction du «stress des lundis» après la mise en production des applications.</a:t>
            </a:r>
          </a:p>
          <a:p>
            <a:r>
              <a:rPr lang="fr-FR" sz="900" dirty="0"/>
              <a:t>Un retour sur investissement de 353% après la première année de service, dû à la diminution des anomalies en production.</a:t>
            </a:r>
          </a:p>
        </p:txBody>
      </p:sp>
      <p:sp>
        <p:nvSpPr>
          <p:cNvPr id="17" name="Ellipse 18"/>
          <p:cNvSpPr/>
          <p:nvPr/>
        </p:nvSpPr>
        <p:spPr>
          <a:xfrm rot="5400000">
            <a:off x="1030448" y="2062857"/>
            <a:ext cx="1998225" cy="1179817"/>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Enjeux</a:t>
            </a:r>
          </a:p>
        </p:txBody>
      </p:sp>
      <p:sp>
        <p:nvSpPr>
          <p:cNvPr id="20" name="Zone de texte 2"/>
          <p:cNvSpPr txBox="1">
            <a:spLocks noChangeArrowheads="1"/>
          </p:cNvSpPr>
          <p:nvPr/>
        </p:nvSpPr>
        <p:spPr bwMode="auto">
          <a:xfrm>
            <a:off x="1788002" y="1653648"/>
            <a:ext cx="5948106" cy="1998222"/>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2010: Contrat de quatre ans sur le site (Alicante) et le Centre de Service de Valence</a:t>
            </a:r>
          </a:p>
          <a:p>
            <a:r>
              <a:rPr lang="fr-FR" sz="900" dirty="0"/>
              <a:t>Équipe socle de 30-40 personnes, ainsi qu’une équipe variable de 10-20 personnes</a:t>
            </a:r>
          </a:p>
          <a:p>
            <a:r>
              <a:rPr lang="fr-FR" sz="900" dirty="0"/>
              <a:t>Définition et déploiement de la stratégie générale de test</a:t>
            </a:r>
          </a:p>
          <a:p>
            <a:r>
              <a:rPr lang="fr-FR" sz="900" dirty="0"/>
              <a:t>Sélection, déploiement et gestion d’outils</a:t>
            </a:r>
          </a:p>
          <a:p>
            <a:r>
              <a:rPr lang="fr-FR" sz="900" dirty="0"/>
              <a:t>Définition et mise en œuvre de tests sur une flotte de 90 applications</a:t>
            </a:r>
          </a:p>
          <a:p>
            <a:pPr marL="409500" lvl="1" indent="-66675" defTabSz="470185">
              <a:spcBef>
                <a:spcPts val="225"/>
              </a:spcBef>
              <a:buClr>
                <a:srgbClr val="CF032B"/>
              </a:buClr>
              <a:buFont typeface="Arial" panose="020B0604020202020204" pitchFamily="34" charset="0"/>
              <a:buChar char="•"/>
              <a:tabLst>
                <a:tab pos="171450" algn="l"/>
                <a:tab pos="337185" algn="l"/>
              </a:tabLst>
            </a:pPr>
            <a:r>
              <a:rPr lang="fr-FR" sz="1050" dirty="0"/>
              <a:t>Tests fonctionnels, de non régression et automatisation de tests (</a:t>
            </a:r>
            <a:r>
              <a:rPr lang="fr-FR" sz="1050" dirty="0" err="1"/>
              <a:t>TestLink</a:t>
            </a:r>
            <a:r>
              <a:rPr lang="fr-FR" sz="1050" dirty="0"/>
              <a:t>, </a:t>
            </a:r>
            <a:r>
              <a:rPr lang="fr-FR" sz="1050" dirty="0" err="1"/>
              <a:t>TMArt</a:t>
            </a:r>
            <a:r>
              <a:rPr lang="fr-FR" sz="1050" dirty="0"/>
              <a:t>, SAHI)</a:t>
            </a:r>
          </a:p>
          <a:p>
            <a:pPr marL="409500" lvl="1" indent="-66675" defTabSz="470185">
              <a:spcBef>
                <a:spcPts val="225"/>
              </a:spcBef>
              <a:buClr>
                <a:srgbClr val="CF032B"/>
              </a:buClr>
              <a:buFont typeface="Arial" panose="020B0604020202020204" pitchFamily="34" charset="0"/>
              <a:buChar char="•"/>
              <a:tabLst>
                <a:tab pos="171450" algn="l"/>
                <a:tab pos="337185" algn="l"/>
              </a:tabLst>
            </a:pPr>
            <a:r>
              <a:rPr lang="fr-FR" sz="1050" dirty="0"/>
              <a:t>Tests de performance et de sécurité (</a:t>
            </a:r>
            <a:r>
              <a:rPr lang="fr-FR" sz="1050" dirty="0" err="1"/>
              <a:t>Jmeter</a:t>
            </a:r>
            <a:r>
              <a:rPr lang="fr-FR" sz="1050" dirty="0"/>
              <a:t> et HP Diagnostics)</a:t>
            </a:r>
          </a:p>
          <a:p>
            <a:pPr marL="409500" lvl="1" indent="-66675" defTabSz="470185">
              <a:spcBef>
                <a:spcPts val="225"/>
              </a:spcBef>
              <a:buClr>
                <a:srgbClr val="CF032B"/>
              </a:buClr>
              <a:buFont typeface="Arial" panose="020B0604020202020204" pitchFamily="34" charset="0"/>
              <a:buChar char="•"/>
              <a:tabLst>
                <a:tab pos="171450" algn="l"/>
                <a:tab pos="337185" algn="l"/>
              </a:tabLst>
            </a:pPr>
            <a:r>
              <a:rPr lang="fr-FR" sz="1050" dirty="0"/>
              <a:t>Tests de qualité et sécurité de code et de qualité de documents (</a:t>
            </a:r>
            <a:r>
              <a:rPr lang="fr-FR" sz="1050" dirty="0" err="1"/>
              <a:t>Acunetix</a:t>
            </a:r>
            <a:r>
              <a:rPr lang="fr-FR" sz="1050" dirty="0"/>
              <a:t>,  ZAP Proxy et </a:t>
            </a:r>
            <a:r>
              <a:rPr lang="fr-FR" sz="1050" dirty="0" err="1"/>
              <a:t>Yasca</a:t>
            </a:r>
            <a:r>
              <a:rPr lang="fr-FR" sz="1050" dirty="0"/>
              <a:t>)</a:t>
            </a:r>
          </a:p>
        </p:txBody>
      </p:sp>
      <p:pic>
        <p:nvPicPr>
          <p:cNvPr id="23" name="Picture 6" descr="http://www.cncpi.fr/fckupload/Image/Illustrations%20generales/logo_OHMI_20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99814" y="195566"/>
            <a:ext cx="777240" cy="512978"/>
          </a:xfrm>
          <a:prstGeom prst="rect">
            <a:avLst/>
          </a:prstGeom>
          <a:noFill/>
        </p:spPr>
      </p:pic>
    </p:spTree>
    <p:extLst>
      <p:ext uri="{BB962C8B-B14F-4D97-AF65-F5344CB8AC3E}">
        <p14:creationId xmlns:p14="http://schemas.microsoft.com/office/powerpoint/2010/main" val="1911285447"/>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p:cNvSpPr/>
          <p:nvPr/>
        </p:nvSpPr>
        <p:spPr>
          <a:xfrm rot="5400000">
            <a:off x="1509534" y="881686"/>
            <a:ext cx="702089"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defTabSz="685649"/>
            <a:r>
              <a:rPr lang="fr-FR" sz="1200" dirty="0">
                <a:solidFill>
                  <a:schemeClr val="bg1"/>
                </a:solidFill>
                <a:effectLst>
                  <a:outerShdw blurRad="50800" dist="38100" dir="2700000" algn="tl" rotWithShape="0">
                    <a:prstClr val="black">
                      <a:alpha val="40000"/>
                    </a:prstClr>
                  </a:outerShdw>
                </a:effectLst>
              </a:rPr>
              <a:t>Contexte</a:t>
            </a:r>
          </a:p>
        </p:txBody>
      </p:sp>
      <p:sp>
        <p:nvSpPr>
          <p:cNvPr id="14" name="Ellipse 18"/>
          <p:cNvSpPr/>
          <p:nvPr/>
        </p:nvSpPr>
        <p:spPr>
          <a:xfrm rot="5400000">
            <a:off x="1509537" y="2447865"/>
            <a:ext cx="702082"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err="1">
                <a:solidFill>
                  <a:schemeClr val="bg1"/>
                </a:solidFill>
                <a:effectLst>
                  <a:outerShdw blurRad="50800" dist="38100" dir="2700000" algn="tl" rotWithShape="0">
                    <a:prstClr val="black">
                      <a:alpha val="40000"/>
                    </a:prstClr>
                  </a:outerShdw>
                </a:effectLst>
              </a:rPr>
              <a:t>Stakes</a:t>
            </a:r>
            <a:endParaRPr lang="fr-FR" sz="1200" dirty="0">
              <a:solidFill>
                <a:schemeClr val="bg1"/>
              </a:solidFill>
              <a:effectLst>
                <a:outerShdw blurRad="50800" dist="38100" dir="2700000" algn="tl" rotWithShape="0">
                  <a:prstClr val="black">
                    <a:alpha val="40000"/>
                  </a:prstClr>
                </a:outerShdw>
              </a:effectLst>
            </a:endParaRPr>
          </a:p>
        </p:txBody>
      </p:sp>
      <p:sp>
        <p:nvSpPr>
          <p:cNvPr id="15" name="Ellipse 18"/>
          <p:cNvSpPr/>
          <p:nvPr/>
        </p:nvSpPr>
        <p:spPr>
          <a:xfrm rot="5400000">
            <a:off x="1457781" y="3902013"/>
            <a:ext cx="805593" cy="841850"/>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Bénéfices</a:t>
            </a:r>
          </a:p>
        </p:txBody>
      </p:sp>
      <p:sp>
        <p:nvSpPr>
          <p:cNvPr id="6" name="Titre 5"/>
          <p:cNvSpPr>
            <a:spLocks noGrp="1"/>
          </p:cNvSpPr>
          <p:nvPr>
            <p:ph type="title"/>
          </p:nvPr>
        </p:nvSpPr>
        <p:spPr/>
        <p:txBody>
          <a:bodyPr/>
          <a:lstStyle/>
          <a:p>
            <a:r>
              <a:rPr lang="en-GB" dirty="0" err="1" smtClean="0"/>
              <a:t>Mercadona</a:t>
            </a:r>
            <a:r>
              <a:rPr lang="en-GB" dirty="0" smtClean="0"/>
              <a:t/>
            </a:r>
            <a:br>
              <a:rPr lang="en-GB" dirty="0" smtClean="0"/>
            </a:br>
            <a:r>
              <a:rPr lang="fr-FR" sz="1350" dirty="0"/>
              <a:t>Recette fonctionnelle et de performance industrialisé</a:t>
            </a:r>
          </a:p>
        </p:txBody>
      </p:sp>
      <p:sp>
        <p:nvSpPr>
          <p:cNvPr id="5" name="Espace réservé du numéro de diapositive 4"/>
          <p:cNvSpPr>
            <a:spLocks noGrp="1"/>
          </p:cNvSpPr>
          <p:nvPr>
            <p:ph type="sldNum" sz="quarter" idx="15"/>
          </p:nvPr>
        </p:nvSpPr>
        <p:spPr>
          <a:prstGeom prst="rect">
            <a:avLst/>
          </a:prstGeom>
        </p:spPr>
        <p:txBody>
          <a:bodyPr/>
          <a:lstStyle/>
          <a:p>
            <a:fld id="{AF43E6FD-AB27-4108-A2FC-346BB5F75E3F}" type="slidenum">
              <a:rPr lang="fr-FR" smtClean="0"/>
              <a:pPr/>
              <a:t>47</a:t>
            </a:fld>
            <a:endParaRPr lang="fr-FR" dirty="0"/>
          </a:p>
        </p:txBody>
      </p:sp>
      <p:sp>
        <p:nvSpPr>
          <p:cNvPr id="18" name="Espace réservé du pied de page 2"/>
          <p:cNvSpPr>
            <a:spLocks noGrp="1"/>
          </p:cNvSpPr>
          <p:nvPr>
            <p:ph type="ftr" sz="quarter" idx="4294967295"/>
          </p:nvPr>
        </p:nvSpPr>
        <p:spPr>
          <a:xfrm>
            <a:off x="577321" y="4876800"/>
            <a:ext cx="3408363" cy="122238"/>
          </a:xfrm>
        </p:spPr>
        <p:txBody>
          <a:bodyPr/>
          <a:lstStyle/>
          <a:p>
            <a:r>
              <a:rPr lang="fr-FR" dirty="0"/>
              <a:t>Centre de Services Espagne</a:t>
            </a:r>
            <a:endParaRPr lang="en-GB" dirty="0"/>
          </a:p>
        </p:txBody>
      </p:sp>
      <p:sp>
        <p:nvSpPr>
          <p:cNvPr id="10" name="Zone de texte 2"/>
          <p:cNvSpPr txBox="1">
            <a:spLocks noChangeArrowheads="1"/>
          </p:cNvSpPr>
          <p:nvPr/>
        </p:nvSpPr>
        <p:spPr bwMode="auto">
          <a:xfrm>
            <a:off x="1788001" y="951565"/>
            <a:ext cx="5948108" cy="702083"/>
          </a:xfrm>
          <a:prstGeom prst="roundRect">
            <a:avLst>
              <a:gd name="adj" fmla="val 9772"/>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Comme levier pour soutenir la croissance et les nouveaux défis de l’entreprise, </a:t>
            </a:r>
            <a:r>
              <a:rPr lang="fr-FR" sz="900" dirty="0" err="1"/>
              <a:t>Mercadona</a:t>
            </a:r>
            <a:r>
              <a:rPr lang="fr-FR" sz="900" dirty="0"/>
              <a:t> a décidé de lancer un projet de réingénierie des processus d'affaires, qui soutiendra une nouvelle architecture basée sur les services (SOA). Cela signifie le renouvellement de tous leurs systèmes d'information à partir de zéro dans un court laps de temps</a:t>
            </a:r>
            <a:endParaRPr lang="en-US" sz="900" dirty="0"/>
          </a:p>
        </p:txBody>
      </p:sp>
      <p:sp>
        <p:nvSpPr>
          <p:cNvPr id="22" name="Zone de texte 2"/>
          <p:cNvSpPr txBox="1">
            <a:spLocks noChangeArrowheads="1"/>
          </p:cNvSpPr>
          <p:nvPr/>
        </p:nvSpPr>
        <p:spPr bwMode="auto">
          <a:xfrm>
            <a:off x="1788001" y="3921900"/>
            <a:ext cx="5948108" cy="810090"/>
          </a:xfrm>
          <a:prstGeom prst="roundRect">
            <a:avLst>
              <a:gd name="adj" fmla="val 9230"/>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Processus de test optimisé, mise en place avec succès, basé sur les meilleures pratiques</a:t>
            </a:r>
          </a:p>
          <a:p>
            <a:r>
              <a:rPr lang="fr-FR" sz="900" dirty="0"/>
              <a:t>Haut degré d'automatisation du processus </a:t>
            </a:r>
          </a:p>
          <a:p>
            <a:r>
              <a:rPr lang="fr-FR" sz="900" dirty="0"/>
              <a:t>Coûts compétitifs grâce à des économies d'échelle et un haut degré de spécialisation</a:t>
            </a:r>
          </a:p>
          <a:p>
            <a:endParaRPr lang="fr-FR" sz="900" dirty="0"/>
          </a:p>
        </p:txBody>
      </p:sp>
      <p:sp>
        <p:nvSpPr>
          <p:cNvPr id="17" name="Ellipse 18"/>
          <p:cNvSpPr/>
          <p:nvPr/>
        </p:nvSpPr>
        <p:spPr>
          <a:xfrm rot="5400000">
            <a:off x="1030447" y="2170869"/>
            <a:ext cx="1998227" cy="1179817"/>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000" tIns="162000" rIns="27000" rtlCol="0" anchor="b"/>
          <a:lstStyle/>
          <a:p>
            <a:pPr algn="ctr"/>
            <a:r>
              <a:rPr lang="fr-FR" sz="1200" dirty="0">
                <a:solidFill>
                  <a:schemeClr val="bg1"/>
                </a:solidFill>
                <a:effectLst>
                  <a:outerShdw blurRad="50800" dist="38100" dir="2700000" algn="tl" rotWithShape="0">
                    <a:prstClr val="black">
                      <a:alpha val="40000"/>
                    </a:prstClr>
                  </a:outerShdw>
                </a:effectLst>
              </a:rPr>
              <a:t>Enjeux</a:t>
            </a:r>
          </a:p>
        </p:txBody>
      </p:sp>
      <p:sp>
        <p:nvSpPr>
          <p:cNvPr id="20" name="Zone de texte 2"/>
          <p:cNvSpPr txBox="1">
            <a:spLocks noChangeArrowheads="1"/>
          </p:cNvSpPr>
          <p:nvPr/>
        </p:nvSpPr>
        <p:spPr bwMode="auto">
          <a:xfrm>
            <a:off x="1788002" y="1761660"/>
            <a:ext cx="5948106" cy="1998222"/>
          </a:xfrm>
          <a:prstGeom prst="roundRect">
            <a:avLst>
              <a:gd name="adj" fmla="val 10081"/>
            </a:avLst>
          </a:prstGeom>
          <a:solidFill>
            <a:schemeClr val="bg1">
              <a:lumMod val="95000"/>
            </a:schemeClr>
          </a:solidFill>
          <a:ln w="9525">
            <a:noFill/>
            <a:miter lim="800000"/>
            <a:headEnd/>
            <a:tailEnd/>
          </a:ln>
          <a:effectLst>
            <a:outerShdw blurRad="50800" dist="38100" dir="10800000" algn="r" rotWithShape="0">
              <a:prstClr val="black">
                <a:alpha val="27000"/>
              </a:prstClr>
            </a:outerShdw>
          </a:effectLst>
        </p:spPr>
        <p:txBody>
          <a:bodyPr rot="0" vert="horz" wrap="square" lIns="68580" tIns="34290" rIns="68580" bIns="34290" anchor="ctr" anchorCtr="0">
            <a:noAutofit/>
          </a:bodyPr>
          <a:lstStyle>
            <a:defPPr>
              <a:defRPr lang="fr-FR"/>
            </a:defPPr>
            <a:lvl1pPr marL="134938" indent="-134938">
              <a:spcBef>
                <a:spcPts val="300"/>
              </a:spcBef>
              <a:buClr>
                <a:srgbClr val="E51519"/>
              </a:buClr>
              <a:buSzPts val="900"/>
              <a:buFont typeface="Arial" charset="0"/>
              <a:buChar char="•"/>
              <a:tabLst>
                <a:tab pos="228600" algn="l"/>
              </a:tabLst>
              <a:defRPr sz="1200">
                <a:solidFill>
                  <a:srgbClr val="232323"/>
                </a:solidFill>
                <a:latin typeface="Verdana"/>
                <a:ea typeface="Times New Roman"/>
                <a:cs typeface="Times New Roman"/>
              </a:defRPr>
            </a:lvl1pPr>
          </a:lstStyle>
          <a:p>
            <a:r>
              <a:rPr lang="fr-FR" sz="900" dirty="0"/>
              <a:t>2012: Contrat de deux ans, renouvelable chaque année pour la mise en œuvre du service de test sur le Centre de Service de Valence</a:t>
            </a:r>
          </a:p>
          <a:p>
            <a:r>
              <a:rPr lang="fr-FR" sz="900" dirty="0"/>
              <a:t>Équipe socle de 10 personnes, avec une croissance prévue de 20-30 personnes  à partir de la 2ème moitié de l'année 2013</a:t>
            </a:r>
          </a:p>
          <a:p>
            <a:r>
              <a:rPr lang="fr-FR" sz="900" dirty="0"/>
              <a:t>Définition de la stratégie et processus de test</a:t>
            </a:r>
          </a:p>
          <a:p>
            <a:r>
              <a:rPr lang="fr-FR" sz="900" dirty="0"/>
              <a:t>Définition et exécution de tests sur tous les développements, évolutions et corrections de composants</a:t>
            </a:r>
          </a:p>
          <a:p>
            <a:pPr marL="409500" lvl="1" indent="-66675" defTabSz="470185">
              <a:spcBef>
                <a:spcPts val="225"/>
              </a:spcBef>
              <a:buClr>
                <a:srgbClr val="CF032B"/>
              </a:buClr>
              <a:buFont typeface="Arial" panose="020B0604020202020204" pitchFamily="34" charset="0"/>
              <a:buChar char="•"/>
              <a:tabLst>
                <a:tab pos="171450" algn="l"/>
                <a:tab pos="337185" algn="l"/>
              </a:tabLst>
            </a:pPr>
            <a:r>
              <a:rPr lang="fr-FR" sz="1050" dirty="0"/>
              <a:t>Tests fonctionnels, de non régression et automatisation de tests (Rational </a:t>
            </a:r>
            <a:r>
              <a:rPr lang="fr-FR" sz="1050" dirty="0" err="1"/>
              <a:t>Quality</a:t>
            </a:r>
            <a:r>
              <a:rPr lang="fr-FR" sz="1050" dirty="0"/>
              <a:t> Manager et Rational </a:t>
            </a:r>
            <a:r>
              <a:rPr lang="fr-FR" sz="1050" dirty="0" err="1"/>
              <a:t>Functional</a:t>
            </a:r>
            <a:r>
              <a:rPr lang="fr-FR" sz="1050" dirty="0"/>
              <a:t> Tester)</a:t>
            </a:r>
          </a:p>
          <a:p>
            <a:pPr marL="409500" lvl="1" indent="-66675" defTabSz="470185">
              <a:spcBef>
                <a:spcPts val="225"/>
              </a:spcBef>
              <a:buClr>
                <a:srgbClr val="CF032B"/>
              </a:buClr>
              <a:buFont typeface="Arial" panose="020B0604020202020204" pitchFamily="34" charset="0"/>
              <a:buChar char="•"/>
              <a:tabLst>
                <a:tab pos="171450" algn="l"/>
                <a:tab pos="337185" algn="l"/>
              </a:tabLst>
            </a:pPr>
            <a:r>
              <a:rPr lang="fr-FR" sz="1050" dirty="0"/>
              <a:t>Tests de performance (Rational Performance Tester)</a:t>
            </a:r>
          </a:p>
          <a:p>
            <a:pPr marL="409500" lvl="1" indent="-66675" defTabSz="470185">
              <a:spcBef>
                <a:spcPts val="225"/>
              </a:spcBef>
              <a:buClr>
                <a:srgbClr val="CF032B"/>
              </a:buClr>
              <a:buFont typeface="Arial" panose="020B0604020202020204" pitchFamily="34" charset="0"/>
              <a:buChar char="•"/>
              <a:tabLst>
                <a:tab pos="171450" algn="l"/>
                <a:tab pos="337185" algn="l"/>
              </a:tabLst>
            </a:pPr>
            <a:r>
              <a:rPr lang="fr-FR" sz="1050" dirty="0"/>
              <a:t>Tests de qualité de code et de qualité de documents.</a:t>
            </a:r>
          </a:p>
          <a:p>
            <a:r>
              <a:rPr lang="fr-FR" sz="900" dirty="0"/>
              <a:t>Test de composants: services Web et écrans mobiles</a:t>
            </a:r>
          </a:p>
        </p:txBody>
      </p:sp>
      <p:pic>
        <p:nvPicPr>
          <p:cNvPr id="13" name="Picture 4" descr="logocomerc"/>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94258" y="263342"/>
            <a:ext cx="937260" cy="409194"/>
          </a:xfrm>
          <a:prstGeom prst="rect">
            <a:avLst/>
          </a:prstGeom>
          <a:noFill/>
          <a:ln w="9525">
            <a:noFill/>
            <a:miter lim="800000"/>
            <a:headEnd/>
            <a:tailEnd/>
          </a:ln>
        </p:spPr>
      </p:pic>
    </p:spTree>
    <p:extLst>
      <p:ext uri="{BB962C8B-B14F-4D97-AF65-F5344CB8AC3E}">
        <p14:creationId xmlns:p14="http://schemas.microsoft.com/office/powerpoint/2010/main" val="2164908750"/>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osición de imagen 8"/>
          <p:cNvSpPr>
            <a:spLocks noGrp="1"/>
          </p:cNvSpPr>
          <p:nvPr>
            <p:ph type="pic" sz="quarter" idx="15"/>
          </p:nvPr>
        </p:nvSpPr>
        <p:spPr/>
      </p:sp>
      <p:sp>
        <p:nvSpPr>
          <p:cNvPr id="4" name="3 Título"/>
          <p:cNvSpPr>
            <a:spLocks noGrp="1"/>
          </p:cNvSpPr>
          <p:nvPr>
            <p:ph type="ctrTitle"/>
          </p:nvPr>
        </p:nvSpPr>
        <p:spPr/>
        <p:txBody>
          <a:bodyPr/>
          <a:lstStyle/>
          <a:p>
            <a:r>
              <a:rPr lang="fr-FR" dirty="0" smtClean="0"/>
              <a:t>Références filiale Espagne</a:t>
            </a:r>
            <a:endParaRPr lang="fr-FR" dirty="0"/>
          </a:p>
        </p:txBody>
      </p:sp>
      <p:sp>
        <p:nvSpPr>
          <p:cNvPr id="5" name="4 Subtítulo"/>
          <p:cNvSpPr>
            <a:spLocks noGrp="1"/>
          </p:cNvSpPr>
          <p:nvPr>
            <p:ph type="subTitle" idx="1"/>
          </p:nvPr>
        </p:nvSpPr>
        <p:spPr/>
        <p:txBody>
          <a:bodyPr/>
          <a:lstStyle/>
          <a:p>
            <a:r>
              <a:rPr lang="fr-FR" dirty="0"/>
              <a:t>Expertise en </a:t>
            </a:r>
            <a:r>
              <a:rPr lang="fr-FR" dirty="0" smtClean="0"/>
              <a:t>Mobilité</a:t>
            </a:r>
            <a:endParaRPr lang="fr-FR" dirty="0"/>
          </a:p>
        </p:txBody>
      </p:sp>
      <p:sp>
        <p:nvSpPr>
          <p:cNvPr id="3" name="2 Marcador de número de diapositiva"/>
          <p:cNvSpPr>
            <a:spLocks noGrp="1"/>
          </p:cNvSpPr>
          <p:nvPr>
            <p:ph type="sldNum" sz="quarter" idx="17"/>
          </p:nvPr>
        </p:nvSpPr>
        <p:spPr/>
        <p:txBody>
          <a:bodyPr/>
          <a:lstStyle/>
          <a:p>
            <a:fld id="{AF43E6FD-AB27-4108-A2FC-346BB5F75E3F}" type="slidenum">
              <a:rPr lang="fr-FR" smtClean="0"/>
              <a:pPr/>
              <a:t>48</a:t>
            </a:fld>
            <a:endParaRPr lang="fr-FR" dirty="0"/>
          </a:p>
        </p:txBody>
      </p:sp>
      <p:sp>
        <p:nvSpPr>
          <p:cNvPr id="7" name="Espace réservé du pied de page 2"/>
          <p:cNvSpPr>
            <a:spLocks noGrp="1"/>
          </p:cNvSpPr>
          <p:nvPr>
            <p:ph type="ftr" sz="quarter" idx="4294967295"/>
          </p:nvPr>
        </p:nvSpPr>
        <p:spPr>
          <a:xfrm>
            <a:off x="545579" y="4831556"/>
            <a:ext cx="3408363" cy="212725"/>
          </a:xfrm>
          <a:prstGeom prst="rect">
            <a:avLst/>
          </a:prstGeom>
        </p:spPr>
        <p:txBody>
          <a:bodyPr/>
          <a:lstStyle/>
          <a:p>
            <a:r>
              <a:rPr lang="fr-FR" dirty="0"/>
              <a:t>Centre de Services Espagne</a:t>
            </a:r>
            <a:endParaRPr lang="en-GB" dirty="0"/>
          </a:p>
        </p:txBody>
      </p:sp>
      <p:pic>
        <p:nvPicPr>
          <p:cNvPr id="6" name="Espace réservé pour une image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1"/>
            <a:ext cx="9144000" cy="257365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Tree>
    <p:extLst>
      <p:ext uri="{BB962C8B-B14F-4D97-AF65-F5344CB8AC3E}">
        <p14:creationId xmlns:p14="http://schemas.microsoft.com/office/powerpoint/2010/main" val="4217075072"/>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p:cNvSpPr>
            <a:spLocks noChangeArrowheads="1"/>
          </p:cNvSpPr>
          <p:nvPr/>
        </p:nvSpPr>
        <p:spPr bwMode="auto">
          <a:xfrm>
            <a:off x="6732241" y="789552"/>
            <a:ext cx="1268760" cy="4241817"/>
          </a:xfrm>
          <a:prstGeom prst="rect">
            <a:avLst/>
          </a:prstGeom>
          <a:gradFill flip="none" rotWithShape="0">
            <a:gsLst>
              <a:gs pos="0">
                <a:srgbClr val="DCD6D2">
                  <a:alpha val="46000"/>
                </a:srgbClr>
              </a:gs>
              <a:gs pos="100000">
                <a:srgbClr val="FFFFFF">
                  <a:alpha val="46000"/>
                </a:srgbClr>
              </a:gs>
            </a:gsLst>
            <a:lin ang="0" scaled="1"/>
            <a:tileRect/>
          </a:gradFill>
          <a:ln>
            <a:noFill/>
          </a:ln>
          <a:extLst/>
        </p:spPr>
        <p:txBody>
          <a:bodyPr wrap="none"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ts val="141"/>
              </a:spcBef>
              <a:spcAft>
                <a:spcPts val="272"/>
              </a:spcAft>
            </a:pPr>
            <a:endParaRPr lang="fr-FR" altLang="fr-FR" dirty="0">
              <a:solidFill>
                <a:srgbClr val="5A5A5A"/>
              </a:solidFill>
              <a:latin typeface="Calibri" panose="020F0502020204030204" pitchFamily="34" charset="0"/>
            </a:endParaRPr>
          </a:p>
        </p:txBody>
      </p:sp>
      <p:sp>
        <p:nvSpPr>
          <p:cNvPr id="63490" name="Rectangle 2"/>
          <p:cNvSpPr>
            <a:spLocks noChangeArrowheads="1"/>
          </p:cNvSpPr>
          <p:nvPr/>
        </p:nvSpPr>
        <p:spPr bwMode="auto">
          <a:xfrm>
            <a:off x="1437059" y="1071042"/>
            <a:ext cx="5241182" cy="1284685"/>
          </a:xfrm>
          <a:prstGeom prst="rect">
            <a:avLst/>
          </a:prstGeom>
          <a:noFill/>
          <a:ln w="9525">
            <a:noFill/>
            <a:miter lim="800000"/>
            <a:headEnd/>
            <a:tailEnd/>
          </a:ln>
        </p:spPr>
        <p:txBody>
          <a:bodyPr lIns="69041" tIns="34520" rIns="69041" bIns="34520"/>
          <a:lstStyle/>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Réinventer la relation client avec AXA, en redéfinissant de nouveaux modèles de relation avec les utilisateurs </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Automatisation et réduction des coûts des activités opérationnelles liées au client</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Capacité à pouvoir offrir la totalité des produits de AXA avec une vision de service agrégé: Santé, Auto, Épargne, Habitation… </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Augmenter la diversité de l´offre en proposant des services complémentaire de services , des offres récurrentes ou   additionnelles.</a:t>
            </a:r>
          </a:p>
        </p:txBody>
      </p:sp>
      <p:sp>
        <p:nvSpPr>
          <p:cNvPr id="78854" name="Rectangle 20"/>
          <p:cNvSpPr>
            <a:spLocks noChangeArrowheads="1"/>
          </p:cNvSpPr>
          <p:nvPr/>
        </p:nvSpPr>
        <p:spPr bwMode="auto">
          <a:xfrm>
            <a:off x="1437060" y="2463738"/>
            <a:ext cx="2864911"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5000"/>
              </a:lnSpc>
              <a:spcBef>
                <a:spcPts val="225"/>
              </a:spcBef>
              <a:spcAft>
                <a:spcPct val="10000"/>
              </a:spcAft>
              <a:buClr>
                <a:srgbClr val="CF022B"/>
              </a:buClr>
              <a:buSzPct val="75000"/>
            </a:pPr>
            <a:r>
              <a:rPr lang="fr-FR" sz="1050" dirty="0">
                <a:solidFill>
                  <a:srgbClr val="000000"/>
                </a:solidFill>
                <a:latin typeface="Calibri"/>
                <a:ea typeface="ヒラギノ角ゴ Pro W3"/>
                <a:cs typeface="ヒラギノ角ゴ Pro W3"/>
              </a:rPr>
              <a:t> </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Conception et développement  de l´ application  client  avec une équipe en mode agile &amp; mode PMP / CMMI</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Définition de l´architecture de l´API de services</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Développement de l´application native pour  Android &amp; IOS</a:t>
            </a:r>
          </a:p>
        </p:txBody>
      </p:sp>
      <p:sp>
        <p:nvSpPr>
          <p:cNvPr id="78855" name="Rectangle 21"/>
          <p:cNvSpPr>
            <a:spLocks noChangeArrowheads="1"/>
          </p:cNvSpPr>
          <p:nvPr/>
        </p:nvSpPr>
        <p:spPr bwMode="auto">
          <a:xfrm>
            <a:off x="1491060" y="4029913"/>
            <a:ext cx="2702899" cy="3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000000"/>
                </a:solidFill>
                <a:ea typeface="ヒラギノ角ゴ Pro W3"/>
                <a:cs typeface="ヒラギノ角ゴ Pro W3"/>
              </a:rPr>
              <a:t>Application multi canal et multi dispositif</a:t>
            </a:r>
          </a:p>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000000"/>
                </a:solidFill>
                <a:ea typeface="ヒラギノ角ゴ Pro W3"/>
                <a:cs typeface="ヒラギノ角ゴ Pro W3"/>
              </a:rPr>
              <a:t>Amélioration de la performance de l´APP et de sa visibilité </a:t>
            </a:r>
          </a:p>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000000"/>
                </a:solidFill>
                <a:ea typeface="ヒラギノ角ゴ Pro W3"/>
                <a:cs typeface="ヒラギノ角ゴ Pro W3"/>
              </a:rPr>
              <a:t>Amélioration de la maintenance</a:t>
            </a:r>
          </a:p>
        </p:txBody>
      </p:sp>
      <p:sp>
        <p:nvSpPr>
          <p:cNvPr id="26" name="Titre 25"/>
          <p:cNvSpPr>
            <a:spLocks noGrp="1"/>
          </p:cNvSpPr>
          <p:nvPr>
            <p:ph type="title"/>
          </p:nvPr>
        </p:nvSpPr>
        <p:spPr>
          <a:xfrm>
            <a:off x="544513" y="142876"/>
            <a:ext cx="8045450" cy="326324"/>
          </a:xfrm>
        </p:spPr>
        <p:txBody>
          <a:bodyPr>
            <a:normAutofit fontScale="90000"/>
          </a:bodyPr>
          <a:lstStyle/>
          <a:p>
            <a:pPr>
              <a:defRPr/>
            </a:pPr>
            <a:r>
              <a:rPr lang="fr-FR" dirty="0" smtClean="0"/>
              <a:t>AXA</a:t>
            </a:r>
            <a:endParaRPr lang="fr-FR" dirty="0"/>
          </a:p>
        </p:txBody>
      </p:sp>
      <p:sp>
        <p:nvSpPr>
          <p:cNvPr id="3" name="Espace réservé du numéro de diapositive 2"/>
          <p:cNvSpPr>
            <a:spLocks noGrp="1"/>
          </p:cNvSpPr>
          <p:nvPr>
            <p:ph type="sldNum" sz="quarter" idx="15"/>
          </p:nvPr>
        </p:nvSpPr>
        <p:spPr/>
        <p:txBody>
          <a:bodyPr/>
          <a:lstStyle/>
          <a:p>
            <a:fld id="{93C7E154-33C3-4FBA-9381-AA920B4BBD71}" type="slidenum">
              <a:rPr lang="fr-FR" altLang="fr-FR" smtClean="0"/>
              <a:pPr/>
              <a:t>49</a:t>
            </a:fld>
            <a:endParaRPr lang="fr-FR" altLang="fr-FR"/>
          </a:p>
        </p:txBody>
      </p:sp>
      <p:sp>
        <p:nvSpPr>
          <p:cNvPr id="20" name="Rectangle 8"/>
          <p:cNvSpPr>
            <a:spLocks noChangeArrowheads="1"/>
          </p:cNvSpPr>
          <p:nvPr/>
        </p:nvSpPr>
        <p:spPr bwMode="auto">
          <a:xfrm>
            <a:off x="1491059" y="935831"/>
            <a:ext cx="1134000" cy="162000"/>
          </a:xfrm>
          <a:prstGeom prst="rect">
            <a:avLst/>
          </a:prstGeom>
          <a:solidFill>
            <a:schemeClr val="accent3"/>
          </a:solidFill>
          <a:ln w="3175" algn="ctr">
            <a:noFill/>
            <a:miter lim="800000"/>
            <a:headEnd/>
            <a:tailEnd/>
          </a:ln>
        </p:spPr>
        <p:txBody>
          <a:bodyPr wrap="none" anchor="ctr"/>
          <a:lstStyle/>
          <a:p>
            <a:r>
              <a:rPr lang="fr-FR" sz="1050" b="1" dirty="0">
                <a:solidFill>
                  <a:prstClr val="white"/>
                </a:solidFill>
              </a:rPr>
              <a:t>Contexte &amp; enjeux</a:t>
            </a:r>
          </a:p>
        </p:txBody>
      </p:sp>
      <p:sp>
        <p:nvSpPr>
          <p:cNvPr id="21" name="Rectangle 11"/>
          <p:cNvSpPr>
            <a:spLocks noChangeArrowheads="1"/>
          </p:cNvSpPr>
          <p:nvPr/>
        </p:nvSpPr>
        <p:spPr bwMode="auto">
          <a:xfrm>
            <a:off x="1437059" y="2463756"/>
            <a:ext cx="2376000" cy="162000"/>
          </a:xfrm>
          <a:prstGeom prst="rect">
            <a:avLst/>
          </a:prstGeom>
          <a:solidFill>
            <a:schemeClr val="accent4"/>
          </a:solidFill>
          <a:ln w="3175" algn="ctr">
            <a:noFill/>
            <a:miter lim="800000"/>
            <a:headEnd/>
            <a:tailEnd/>
          </a:ln>
        </p:spPr>
        <p:txBody>
          <a:bodyPr wrap="none" anchor="ctr"/>
          <a:lstStyle/>
          <a:p>
            <a:r>
              <a:rPr lang="fr-FR" sz="1050" b="1" dirty="0">
                <a:solidFill>
                  <a:prstClr val="white"/>
                </a:solidFill>
              </a:rPr>
              <a:t>Mission et valeur ajoutée de Sopra </a:t>
            </a:r>
            <a:r>
              <a:rPr lang="fr-FR" sz="1050" b="1" dirty="0" err="1">
                <a:solidFill>
                  <a:prstClr val="white"/>
                </a:solidFill>
              </a:rPr>
              <a:t>Steria</a:t>
            </a:r>
            <a:endParaRPr lang="fr-FR" sz="1050" b="1" dirty="0">
              <a:solidFill>
                <a:prstClr val="white"/>
              </a:solidFill>
            </a:endParaRPr>
          </a:p>
        </p:txBody>
      </p:sp>
      <p:sp>
        <p:nvSpPr>
          <p:cNvPr id="22" name="Rectangle 12"/>
          <p:cNvSpPr>
            <a:spLocks noChangeArrowheads="1"/>
          </p:cNvSpPr>
          <p:nvPr/>
        </p:nvSpPr>
        <p:spPr bwMode="auto">
          <a:xfrm>
            <a:off x="1491059" y="3867912"/>
            <a:ext cx="972000" cy="162000"/>
          </a:xfrm>
          <a:prstGeom prst="rect">
            <a:avLst/>
          </a:prstGeom>
          <a:solidFill>
            <a:schemeClr val="accent6"/>
          </a:solidFill>
          <a:ln w="3175" algn="ctr">
            <a:noFill/>
            <a:miter lim="800000"/>
            <a:headEnd/>
            <a:tailEnd/>
          </a:ln>
        </p:spPr>
        <p:txBody>
          <a:bodyPr wrap="none" anchor="ctr"/>
          <a:lstStyle/>
          <a:p>
            <a:r>
              <a:rPr lang="fr-FR" sz="1050" b="1" dirty="0">
                <a:solidFill>
                  <a:prstClr val="white"/>
                </a:solidFill>
              </a:rPr>
              <a:t>Bénéfices client</a:t>
            </a:r>
          </a:p>
        </p:txBody>
      </p:sp>
      <p:pic>
        <p:nvPicPr>
          <p:cNvPr id="35" name="34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43709" y="3931476"/>
            <a:ext cx="522913" cy="392185"/>
          </a:xfrm>
          <a:prstGeom prst="rect">
            <a:avLst/>
          </a:prstGeom>
        </p:spPr>
      </p:pic>
      <p:pic>
        <p:nvPicPr>
          <p:cNvPr id="36" name="35 Imagen"/>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64094" y="3904700"/>
            <a:ext cx="418961" cy="418961"/>
          </a:xfrm>
          <a:prstGeom prst="rect">
            <a:avLst/>
          </a:prstGeom>
        </p:spPr>
      </p:pic>
      <p:grpSp>
        <p:nvGrpSpPr>
          <p:cNvPr id="32" name="Groupe 10"/>
          <p:cNvGrpSpPr>
            <a:grpSpLocks noChangeAspect="1"/>
          </p:cNvGrpSpPr>
          <p:nvPr/>
        </p:nvGrpSpPr>
        <p:grpSpPr>
          <a:xfrm>
            <a:off x="7184727" y="168308"/>
            <a:ext cx="558733" cy="558733"/>
            <a:chOff x="2654300" y="1511300"/>
            <a:chExt cx="3835400" cy="3835400"/>
          </a:xfrm>
        </p:grpSpPr>
        <p:sp>
          <p:nvSpPr>
            <p:cNvPr id="33" name="Rectangle 5"/>
            <p:cNvSpPr>
              <a:spLocks noChangeArrowheads="1"/>
            </p:cNvSpPr>
            <p:nvPr userDrawn="1"/>
          </p:nvSpPr>
          <p:spPr bwMode="auto">
            <a:xfrm>
              <a:off x="2654300" y="1511300"/>
              <a:ext cx="3835400" cy="3835400"/>
            </a:xfrm>
            <a:prstGeom prst="rect">
              <a:avLst/>
            </a:prstGeom>
            <a:solidFill>
              <a:srgbClr val="004893"/>
            </a:solidFill>
            <a:ln w="9525">
              <a:noFill/>
              <a:miter lim="800000"/>
              <a:headEnd/>
              <a:tailEnd/>
            </a:ln>
          </p:spPr>
          <p:txBody>
            <a:bodyPr vert="horz" wrap="square" lIns="68580" tIns="34290" rIns="68580" bIns="34290" numCol="1" anchor="t" anchorCtr="0" compatLnSpc="1">
              <a:prstTxWarp prst="textNoShape">
                <a:avLst/>
              </a:prstTxWarp>
            </a:bodyPr>
            <a:lstStyle/>
            <a:p>
              <a:endParaRPr lang="fr-FR" dirty="0">
                <a:latin typeface="Century Gothic" pitchFamily="34" charset="0"/>
              </a:endParaRPr>
            </a:p>
          </p:txBody>
        </p:sp>
        <p:sp>
          <p:nvSpPr>
            <p:cNvPr id="38" name="Freeform 7"/>
            <p:cNvSpPr>
              <a:spLocks noEditPoints="1"/>
            </p:cNvSpPr>
            <p:nvPr userDrawn="1"/>
          </p:nvSpPr>
          <p:spPr bwMode="auto">
            <a:xfrm>
              <a:off x="2654300" y="3497263"/>
              <a:ext cx="3192463" cy="1420813"/>
            </a:xfrm>
            <a:custGeom>
              <a:avLst/>
              <a:gdLst/>
              <a:ahLst/>
              <a:cxnLst>
                <a:cxn ang="0">
                  <a:pos x="283" y="126"/>
                </a:cxn>
                <a:cxn ang="0">
                  <a:pos x="250" y="115"/>
                </a:cxn>
                <a:cxn ang="0">
                  <a:pos x="186" y="72"/>
                </a:cxn>
                <a:cxn ang="0">
                  <a:pos x="188" y="115"/>
                </a:cxn>
                <a:cxn ang="0">
                  <a:pos x="163" y="126"/>
                </a:cxn>
                <a:cxn ang="0">
                  <a:pos x="159" y="110"/>
                </a:cxn>
                <a:cxn ang="0">
                  <a:pos x="147" y="126"/>
                </a:cxn>
                <a:cxn ang="0">
                  <a:pos x="122" y="120"/>
                </a:cxn>
                <a:cxn ang="0">
                  <a:pos x="110" y="121"/>
                </a:cxn>
                <a:cxn ang="0">
                  <a:pos x="84" y="126"/>
                </a:cxn>
                <a:cxn ang="0">
                  <a:pos x="111" y="93"/>
                </a:cxn>
                <a:cxn ang="0">
                  <a:pos x="55" y="72"/>
                </a:cxn>
                <a:cxn ang="0">
                  <a:pos x="15" y="126"/>
                </a:cxn>
                <a:cxn ang="0">
                  <a:pos x="0" y="117"/>
                </a:cxn>
                <a:cxn ang="0">
                  <a:pos x="42" y="63"/>
                </a:cxn>
                <a:cxn ang="0">
                  <a:pos x="87" y="0"/>
                </a:cxn>
                <a:cxn ang="0">
                  <a:pos x="114" y="12"/>
                </a:cxn>
                <a:cxn ang="0">
                  <a:pos x="140" y="56"/>
                </a:cxn>
                <a:cxn ang="0">
                  <a:pos x="120" y="0"/>
                </a:cxn>
                <a:cxn ang="0">
                  <a:pos x="152" y="8"/>
                </a:cxn>
                <a:cxn ang="0">
                  <a:pos x="182" y="7"/>
                </a:cxn>
                <a:cxn ang="0">
                  <a:pos x="210" y="0"/>
                </a:cxn>
                <a:cxn ang="0">
                  <a:pos x="167" y="51"/>
                </a:cxn>
                <a:cxn ang="0">
                  <a:pos x="171" y="65"/>
                </a:cxn>
                <a:cxn ang="0">
                  <a:pos x="213" y="9"/>
                </a:cxn>
                <a:cxn ang="0">
                  <a:pos x="243" y="0"/>
                </a:cxn>
                <a:cxn ang="0">
                  <a:pos x="260" y="63"/>
                </a:cxn>
                <a:cxn ang="0">
                  <a:pos x="197" y="58"/>
                </a:cxn>
                <a:cxn ang="0">
                  <a:pos x="224" y="33"/>
                </a:cxn>
                <a:cxn ang="0">
                  <a:pos x="222" y="24"/>
                </a:cxn>
                <a:cxn ang="0">
                  <a:pos x="67" y="58"/>
                </a:cxn>
                <a:cxn ang="0">
                  <a:pos x="93" y="33"/>
                </a:cxn>
                <a:cxn ang="0">
                  <a:pos x="92" y="24"/>
                </a:cxn>
                <a:cxn ang="0">
                  <a:pos x="152" y="90"/>
                </a:cxn>
                <a:cxn ang="0">
                  <a:pos x="137" y="85"/>
                </a:cxn>
              </a:cxnLst>
              <a:rect l="0" t="0" r="r" b="b"/>
              <a:pathLst>
                <a:path w="283" h="126">
                  <a:moveTo>
                    <a:pt x="260" y="63"/>
                  </a:moveTo>
                  <a:cubicBezTo>
                    <a:pt x="266" y="79"/>
                    <a:pt x="278" y="123"/>
                    <a:pt x="283" y="126"/>
                  </a:cubicBezTo>
                  <a:cubicBezTo>
                    <a:pt x="251" y="126"/>
                    <a:pt x="251" y="126"/>
                    <a:pt x="251" y="126"/>
                  </a:cubicBezTo>
                  <a:cubicBezTo>
                    <a:pt x="251" y="126"/>
                    <a:pt x="251" y="120"/>
                    <a:pt x="250" y="115"/>
                  </a:cubicBezTo>
                  <a:cubicBezTo>
                    <a:pt x="248" y="110"/>
                    <a:pt x="237" y="72"/>
                    <a:pt x="237" y="72"/>
                  </a:cubicBezTo>
                  <a:cubicBezTo>
                    <a:pt x="186" y="72"/>
                    <a:pt x="186" y="72"/>
                    <a:pt x="186" y="72"/>
                  </a:cubicBezTo>
                  <a:cubicBezTo>
                    <a:pt x="178" y="84"/>
                    <a:pt x="178" y="84"/>
                    <a:pt x="178" y="84"/>
                  </a:cubicBezTo>
                  <a:cubicBezTo>
                    <a:pt x="178" y="84"/>
                    <a:pt x="187" y="114"/>
                    <a:pt x="188" y="115"/>
                  </a:cubicBezTo>
                  <a:cubicBezTo>
                    <a:pt x="189" y="118"/>
                    <a:pt x="193" y="126"/>
                    <a:pt x="193" y="126"/>
                  </a:cubicBezTo>
                  <a:cubicBezTo>
                    <a:pt x="163" y="126"/>
                    <a:pt x="163" y="126"/>
                    <a:pt x="163" y="126"/>
                  </a:cubicBezTo>
                  <a:cubicBezTo>
                    <a:pt x="163" y="126"/>
                    <a:pt x="162" y="121"/>
                    <a:pt x="162" y="120"/>
                  </a:cubicBezTo>
                  <a:cubicBezTo>
                    <a:pt x="161" y="118"/>
                    <a:pt x="159" y="110"/>
                    <a:pt x="159" y="110"/>
                  </a:cubicBezTo>
                  <a:cubicBezTo>
                    <a:pt x="159" y="110"/>
                    <a:pt x="152" y="117"/>
                    <a:pt x="150" y="121"/>
                  </a:cubicBezTo>
                  <a:cubicBezTo>
                    <a:pt x="148" y="124"/>
                    <a:pt x="147" y="126"/>
                    <a:pt x="147" y="126"/>
                  </a:cubicBezTo>
                  <a:cubicBezTo>
                    <a:pt x="123" y="126"/>
                    <a:pt x="123" y="126"/>
                    <a:pt x="123" y="126"/>
                  </a:cubicBezTo>
                  <a:cubicBezTo>
                    <a:pt x="123" y="126"/>
                    <a:pt x="122" y="121"/>
                    <a:pt x="122" y="120"/>
                  </a:cubicBezTo>
                  <a:cubicBezTo>
                    <a:pt x="122" y="118"/>
                    <a:pt x="119" y="109"/>
                    <a:pt x="119" y="109"/>
                  </a:cubicBezTo>
                  <a:cubicBezTo>
                    <a:pt x="119" y="109"/>
                    <a:pt x="112" y="117"/>
                    <a:pt x="110" y="121"/>
                  </a:cubicBezTo>
                  <a:cubicBezTo>
                    <a:pt x="108" y="124"/>
                    <a:pt x="107" y="126"/>
                    <a:pt x="107" y="126"/>
                  </a:cubicBezTo>
                  <a:cubicBezTo>
                    <a:pt x="84" y="126"/>
                    <a:pt x="84" y="126"/>
                    <a:pt x="84" y="126"/>
                  </a:cubicBezTo>
                  <a:cubicBezTo>
                    <a:pt x="84" y="126"/>
                    <a:pt x="90" y="120"/>
                    <a:pt x="93" y="117"/>
                  </a:cubicBezTo>
                  <a:cubicBezTo>
                    <a:pt x="97" y="112"/>
                    <a:pt x="111" y="93"/>
                    <a:pt x="111" y="93"/>
                  </a:cubicBezTo>
                  <a:cubicBezTo>
                    <a:pt x="105" y="72"/>
                    <a:pt x="105" y="72"/>
                    <a:pt x="105" y="72"/>
                  </a:cubicBezTo>
                  <a:cubicBezTo>
                    <a:pt x="55" y="72"/>
                    <a:pt x="55" y="72"/>
                    <a:pt x="55" y="72"/>
                  </a:cubicBezTo>
                  <a:cubicBezTo>
                    <a:pt x="55" y="72"/>
                    <a:pt x="26" y="110"/>
                    <a:pt x="25" y="112"/>
                  </a:cubicBezTo>
                  <a:cubicBezTo>
                    <a:pt x="24" y="113"/>
                    <a:pt x="15" y="125"/>
                    <a:pt x="15" y="126"/>
                  </a:cubicBezTo>
                  <a:cubicBezTo>
                    <a:pt x="0" y="126"/>
                    <a:pt x="0" y="126"/>
                    <a:pt x="0" y="126"/>
                  </a:cubicBezTo>
                  <a:cubicBezTo>
                    <a:pt x="0" y="117"/>
                    <a:pt x="0" y="117"/>
                    <a:pt x="0" y="117"/>
                  </a:cubicBezTo>
                  <a:cubicBezTo>
                    <a:pt x="1" y="116"/>
                    <a:pt x="1" y="116"/>
                    <a:pt x="1" y="116"/>
                  </a:cubicBezTo>
                  <a:cubicBezTo>
                    <a:pt x="1" y="116"/>
                    <a:pt x="23" y="89"/>
                    <a:pt x="42" y="63"/>
                  </a:cubicBezTo>
                  <a:cubicBezTo>
                    <a:pt x="60" y="40"/>
                    <a:pt x="77" y="18"/>
                    <a:pt x="78" y="16"/>
                  </a:cubicBezTo>
                  <a:cubicBezTo>
                    <a:pt x="82" y="11"/>
                    <a:pt x="87" y="0"/>
                    <a:pt x="87" y="0"/>
                  </a:cubicBezTo>
                  <a:cubicBezTo>
                    <a:pt x="113" y="0"/>
                    <a:pt x="113" y="0"/>
                    <a:pt x="113" y="0"/>
                  </a:cubicBezTo>
                  <a:cubicBezTo>
                    <a:pt x="113" y="0"/>
                    <a:pt x="114" y="10"/>
                    <a:pt x="114" y="12"/>
                  </a:cubicBezTo>
                  <a:cubicBezTo>
                    <a:pt x="115" y="14"/>
                    <a:pt x="131" y="67"/>
                    <a:pt x="131" y="67"/>
                  </a:cubicBezTo>
                  <a:cubicBezTo>
                    <a:pt x="140" y="56"/>
                    <a:pt x="140" y="56"/>
                    <a:pt x="140" y="56"/>
                  </a:cubicBezTo>
                  <a:cubicBezTo>
                    <a:pt x="125" y="10"/>
                    <a:pt x="125" y="10"/>
                    <a:pt x="125" y="10"/>
                  </a:cubicBezTo>
                  <a:cubicBezTo>
                    <a:pt x="125" y="10"/>
                    <a:pt x="122" y="1"/>
                    <a:pt x="120" y="0"/>
                  </a:cubicBezTo>
                  <a:cubicBezTo>
                    <a:pt x="151" y="0"/>
                    <a:pt x="151" y="0"/>
                    <a:pt x="151" y="0"/>
                  </a:cubicBezTo>
                  <a:cubicBezTo>
                    <a:pt x="151" y="0"/>
                    <a:pt x="151" y="4"/>
                    <a:pt x="152" y="8"/>
                  </a:cubicBezTo>
                  <a:cubicBezTo>
                    <a:pt x="153" y="12"/>
                    <a:pt x="160" y="35"/>
                    <a:pt x="160" y="35"/>
                  </a:cubicBezTo>
                  <a:cubicBezTo>
                    <a:pt x="160" y="35"/>
                    <a:pt x="181" y="9"/>
                    <a:pt x="182" y="7"/>
                  </a:cubicBezTo>
                  <a:cubicBezTo>
                    <a:pt x="184" y="4"/>
                    <a:pt x="184" y="0"/>
                    <a:pt x="184" y="0"/>
                  </a:cubicBezTo>
                  <a:cubicBezTo>
                    <a:pt x="210" y="0"/>
                    <a:pt x="210" y="0"/>
                    <a:pt x="210" y="0"/>
                  </a:cubicBezTo>
                  <a:cubicBezTo>
                    <a:pt x="210" y="0"/>
                    <a:pt x="205" y="3"/>
                    <a:pt x="197" y="13"/>
                  </a:cubicBezTo>
                  <a:cubicBezTo>
                    <a:pt x="194" y="17"/>
                    <a:pt x="167" y="51"/>
                    <a:pt x="167" y="51"/>
                  </a:cubicBezTo>
                  <a:cubicBezTo>
                    <a:pt x="167" y="51"/>
                    <a:pt x="170" y="59"/>
                    <a:pt x="171" y="63"/>
                  </a:cubicBezTo>
                  <a:cubicBezTo>
                    <a:pt x="171" y="64"/>
                    <a:pt x="171" y="65"/>
                    <a:pt x="171" y="65"/>
                  </a:cubicBezTo>
                  <a:cubicBezTo>
                    <a:pt x="171" y="65"/>
                    <a:pt x="172" y="64"/>
                    <a:pt x="173" y="63"/>
                  </a:cubicBezTo>
                  <a:cubicBezTo>
                    <a:pt x="180" y="54"/>
                    <a:pt x="211" y="13"/>
                    <a:pt x="213" y="9"/>
                  </a:cubicBezTo>
                  <a:cubicBezTo>
                    <a:pt x="215" y="6"/>
                    <a:pt x="217" y="3"/>
                    <a:pt x="218" y="0"/>
                  </a:cubicBezTo>
                  <a:cubicBezTo>
                    <a:pt x="243" y="0"/>
                    <a:pt x="243" y="0"/>
                    <a:pt x="243" y="0"/>
                  </a:cubicBezTo>
                  <a:cubicBezTo>
                    <a:pt x="243" y="0"/>
                    <a:pt x="244" y="7"/>
                    <a:pt x="245" y="9"/>
                  </a:cubicBezTo>
                  <a:lnTo>
                    <a:pt x="260" y="63"/>
                  </a:lnTo>
                  <a:close/>
                  <a:moveTo>
                    <a:pt x="222" y="24"/>
                  </a:moveTo>
                  <a:cubicBezTo>
                    <a:pt x="219" y="32"/>
                    <a:pt x="197" y="58"/>
                    <a:pt x="197" y="58"/>
                  </a:cubicBezTo>
                  <a:cubicBezTo>
                    <a:pt x="231" y="58"/>
                    <a:pt x="231" y="58"/>
                    <a:pt x="231" y="58"/>
                  </a:cubicBezTo>
                  <a:cubicBezTo>
                    <a:pt x="231" y="58"/>
                    <a:pt x="225" y="37"/>
                    <a:pt x="224" y="33"/>
                  </a:cubicBezTo>
                  <a:cubicBezTo>
                    <a:pt x="223" y="29"/>
                    <a:pt x="223" y="24"/>
                    <a:pt x="223" y="24"/>
                  </a:cubicBezTo>
                  <a:cubicBezTo>
                    <a:pt x="223" y="24"/>
                    <a:pt x="223" y="23"/>
                    <a:pt x="222" y="24"/>
                  </a:cubicBezTo>
                  <a:close/>
                  <a:moveTo>
                    <a:pt x="92" y="24"/>
                  </a:moveTo>
                  <a:cubicBezTo>
                    <a:pt x="88" y="32"/>
                    <a:pt x="67" y="58"/>
                    <a:pt x="67" y="58"/>
                  </a:cubicBezTo>
                  <a:cubicBezTo>
                    <a:pt x="101" y="58"/>
                    <a:pt x="101" y="58"/>
                    <a:pt x="101" y="58"/>
                  </a:cubicBezTo>
                  <a:cubicBezTo>
                    <a:pt x="101" y="58"/>
                    <a:pt x="94" y="37"/>
                    <a:pt x="93" y="33"/>
                  </a:cubicBezTo>
                  <a:cubicBezTo>
                    <a:pt x="92" y="29"/>
                    <a:pt x="92" y="24"/>
                    <a:pt x="92" y="24"/>
                  </a:cubicBezTo>
                  <a:cubicBezTo>
                    <a:pt x="92" y="24"/>
                    <a:pt x="92" y="23"/>
                    <a:pt x="92" y="24"/>
                  </a:cubicBezTo>
                  <a:close/>
                  <a:moveTo>
                    <a:pt x="143" y="103"/>
                  </a:moveTo>
                  <a:cubicBezTo>
                    <a:pt x="152" y="90"/>
                    <a:pt x="152" y="90"/>
                    <a:pt x="152" y="90"/>
                  </a:cubicBezTo>
                  <a:cubicBezTo>
                    <a:pt x="151" y="89"/>
                    <a:pt x="146" y="73"/>
                    <a:pt x="146" y="73"/>
                  </a:cubicBezTo>
                  <a:cubicBezTo>
                    <a:pt x="137" y="85"/>
                    <a:pt x="137" y="85"/>
                    <a:pt x="137" y="85"/>
                  </a:cubicBezTo>
                  <a:lnTo>
                    <a:pt x="143" y="103"/>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fr-FR" dirty="0">
                <a:latin typeface="Century Gothic" pitchFamily="34" charset="0"/>
              </a:endParaRPr>
            </a:p>
          </p:txBody>
        </p:sp>
      </p:gr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77103" y="1302400"/>
            <a:ext cx="1005951" cy="1785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14149" y="2512812"/>
            <a:ext cx="1188625" cy="2171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09983" y="2398273"/>
            <a:ext cx="645095" cy="1136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42031" y="2801674"/>
            <a:ext cx="618112" cy="1100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193959" y="3578296"/>
            <a:ext cx="716435" cy="1290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Espace réservé du pied de page 2"/>
          <p:cNvSpPr txBox="1">
            <a:spLocks/>
          </p:cNvSpPr>
          <p:nvPr/>
        </p:nvSpPr>
        <p:spPr bwMode="gray">
          <a:xfrm>
            <a:off x="531269" y="4877600"/>
            <a:ext cx="3408363"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dirty="0" smtClean="0"/>
              <a:t>Centre de Services Espagne</a:t>
            </a:r>
            <a:endParaRPr lang="en-GB" dirty="0"/>
          </a:p>
        </p:txBody>
      </p:sp>
      <p:sp>
        <p:nvSpPr>
          <p:cNvPr id="23" name="Espace réservé du texte 29"/>
          <p:cNvSpPr txBox="1">
            <a:spLocks/>
          </p:cNvSpPr>
          <p:nvPr/>
        </p:nvSpPr>
        <p:spPr>
          <a:xfrm>
            <a:off x="488917" y="428806"/>
            <a:ext cx="6877704" cy="269875"/>
          </a:xfrm>
          <a:prstGeom prst="rect">
            <a:avLst/>
          </a:prstGeom>
        </p:spPr>
        <p:txBody>
          <a:bodyPr/>
          <a:lstStyle>
            <a:lvl1pPr marL="271463" indent="-271463" algn="l" defTabSz="912813" rtl="0" eaLnBrk="0" fontAlgn="base" hangingPunct="0">
              <a:spcBef>
                <a:spcPts val="1800"/>
              </a:spcBef>
              <a:spcAft>
                <a:spcPct val="0"/>
              </a:spcAft>
              <a:buClr>
                <a:srgbClr val="CF022B"/>
              </a:buClr>
              <a:buSzPct val="90000"/>
              <a:buBlip>
                <a:blip r:embed="rId10"/>
              </a:buBlip>
              <a:defRPr sz="2000" kern="1200">
                <a:solidFill>
                  <a:schemeClr val="tx1"/>
                </a:solidFill>
                <a:latin typeface="+mn-lt"/>
                <a:ea typeface="+mn-ea"/>
                <a:cs typeface="+mn-cs"/>
              </a:defRPr>
            </a:lvl1pPr>
            <a:lvl2pPr marL="715963" indent="-242888" algn="l" defTabSz="912813" rtl="0" eaLnBrk="0" fontAlgn="base" hangingPunct="0">
              <a:spcBef>
                <a:spcPts val="413"/>
              </a:spcBef>
              <a:spcAft>
                <a:spcPct val="0"/>
              </a:spcAft>
              <a:buClr>
                <a:srgbClr val="F07D00"/>
              </a:buClr>
              <a:buSzPct val="100000"/>
              <a:buFont typeface="Wingdings" panose="05000000000000000000" pitchFamily="2" charset="2"/>
              <a:buChar char=""/>
              <a:defRPr kern="1200">
                <a:solidFill>
                  <a:schemeClr val="tx1"/>
                </a:solidFill>
                <a:latin typeface="+mn-lt"/>
                <a:ea typeface="+mn-ea"/>
                <a:cs typeface="+mn-cs"/>
              </a:defRPr>
            </a:lvl2pPr>
            <a:lvl3pPr marL="989013" indent="-203200" algn="l" defTabSz="725488" rtl="0" eaLnBrk="0" fontAlgn="base" hangingPunct="0">
              <a:spcBef>
                <a:spcPts val="413"/>
              </a:spcBef>
              <a:spcAft>
                <a:spcPct val="0"/>
              </a:spcAft>
              <a:buFont typeface="Calibri" panose="020F0502020204030204" pitchFamily="34" charset="0"/>
              <a:buChar char="‐"/>
              <a:defRPr lang="fr-FR" sz="1600" kern="1200" dirty="0">
                <a:solidFill>
                  <a:schemeClr val="tx1"/>
                </a:solidFill>
                <a:latin typeface="+mn-lt"/>
                <a:ea typeface="+mn-ea"/>
                <a:cs typeface="+mn-cs"/>
              </a:defRPr>
            </a:lvl3pPr>
            <a:lvl4pPr marL="990600" indent="-206375" algn="l" defTabSz="912813" rtl="0" eaLnBrk="0" fontAlgn="base" hangingPunct="0">
              <a:spcBef>
                <a:spcPct val="0"/>
              </a:spcBef>
              <a:spcAft>
                <a:spcPct val="0"/>
              </a:spcAft>
              <a:buFont typeface="Calibri" panose="020F0502020204030204" pitchFamily="34" charset="0"/>
              <a:buChar char="‐"/>
              <a:defRPr sz="1600" kern="1200">
                <a:solidFill>
                  <a:schemeClr val="tx1"/>
                </a:solidFill>
                <a:latin typeface="+mn-lt"/>
                <a:ea typeface="+mn-ea"/>
                <a:cs typeface="+mn-cs"/>
              </a:defRPr>
            </a:lvl4pPr>
            <a:lvl5pPr marL="985838" indent="-198438" algn="l" defTabSz="912813" rtl="0" eaLnBrk="0" fontAlgn="base" hangingPunct="0">
              <a:spcBef>
                <a:spcPct val="0"/>
              </a:spcBef>
              <a:spcAft>
                <a:spcPct val="0"/>
              </a:spcAft>
              <a:buFont typeface="Calibri" panose="020F0502020204030204" pitchFamily="34" charset="0"/>
              <a:buChar char="‐"/>
              <a:defRPr sz="160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75000"/>
              </a:spcBef>
              <a:spcAft>
                <a:spcPct val="20000"/>
              </a:spcAft>
              <a:buClr>
                <a:srgbClr val="DA162E"/>
              </a:buClr>
              <a:buSzPct val="75000"/>
              <a:buNone/>
            </a:pPr>
            <a:r>
              <a:rPr lang="fr-FR" smtClean="0">
                <a:solidFill>
                  <a:srgbClr val="5A5A5A"/>
                </a:solidFill>
              </a:rPr>
              <a:t>MyAXA APP</a:t>
            </a:r>
            <a:endParaRPr lang="fr-FR" dirty="0">
              <a:solidFill>
                <a:srgbClr val="5A5A5A"/>
              </a:solidFill>
            </a:endParaRPr>
          </a:p>
        </p:txBody>
      </p:sp>
    </p:spTree>
    <p:extLst>
      <p:ext uri="{BB962C8B-B14F-4D97-AF65-F5344CB8AC3E}">
        <p14:creationId xmlns:p14="http://schemas.microsoft.com/office/powerpoint/2010/main" val="338772171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4 Marcador de número de diapositiva"/>
          <p:cNvSpPr>
            <a:spLocks noGrp="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C70B86-6993-4B75-B379-022C018F248E}" type="slidenum">
              <a:rPr lang="fr-FR" altLang="fr-FR"/>
              <a:pPr/>
              <a:t>5</a:t>
            </a:fld>
            <a:endParaRPr lang="fr-FR" altLang="fr-FR" dirty="0"/>
          </a:p>
        </p:txBody>
      </p:sp>
      <p:sp>
        <p:nvSpPr>
          <p:cNvPr id="36" name="1 Título"/>
          <p:cNvSpPr>
            <a:spLocks noGrp="1"/>
          </p:cNvSpPr>
          <p:nvPr>
            <p:ph type="title"/>
          </p:nvPr>
        </p:nvSpPr>
        <p:spPr>
          <a:xfrm>
            <a:off x="537171" y="195486"/>
            <a:ext cx="8045374" cy="576064"/>
          </a:xfrm>
        </p:spPr>
        <p:txBody>
          <a:bodyPr/>
          <a:lstStyle/>
          <a:p>
            <a:pPr>
              <a:defRPr/>
            </a:pPr>
            <a:r>
              <a:rPr lang="it-IT" dirty="0"/>
              <a:t>Sopra STERIA GROUP EN ESPAGNE </a:t>
            </a:r>
            <a:r>
              <a:rPr lang="it-IT" dirty="0" smtClean="0"/>
              <a:t/>
            </a:r>
            <a:br>
              <a:rPr lang="it-IT" dirty="0" smtClean="0"/>
            </a:br>
            <a:r>
              <a:rPr lang="es-ES_tradnl" sz="1800" dirty="0">
                <a:solidFill>
                  <a:srgbClr val="CF022B"/>
                </a:solidFill>
              </a:rPr>
              <a:t>POSITIONNEMENT</a:t>
            </a:r>
            <a:endParaRPr lang="fr-FR" sz="1800" dirty="0">
              <a:solidFill>
                <a:srgbClr val="CF022B"/>
              </a:solidFill>
            </a:endParaRPr>
          </a:p>
        </p:txBody>
      </p:sp>
      <p:grpSp>
        <p:nvGrpSpPr>
          <p:cNvPr id="5" name="Grupo 4"/>
          <p:cNvGrpSpPr/>
          <p:nvPr/>
        </p:nvGrpSpPr>
        <p:grpSpPr>
          <a:xfrm>
            <a:off x="323850" y="875853"/>
            <a:ext cx="8496300" cy="3678232"/>
            <a:chOff x="384448" y="875853"/>
            <a:chExt cx="8496300" cy="3678232"/>
          </a:xfrm>
        </p:grpSpPr>
        <p:sp>
          <p:nvSpPr>
            <p:cNvPr id="37" name="ZoneTexte 15"/>
            <p:cNvSpPr txBox="1">
              <a:spLocks noChangeArrowheads="1"/>
            </p:cNvSpPr>
            <p:nvPr/>
          </p:nvSpPr>
          <p:spPr bwMode="auto">
            <a:xfrm>
              <a:off x="384448" y="875853"/>
              <a:ext cx="8496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1800" dirty="0" smtClean="0">
                  <a:solidFill>
                    <a:schemeClr val="tx1">
                      <a:lumMod val="75000"/>
                      <a:lumOff val="25000"/>
                    </a:schemeClr>
                  </a:solidFill>
                </a:rPr>
                <a:t>Spécialisé dans l´intégration de systèmes et l´outsourcing applicatif.</a:t>
              </a:r>
            </a:p>
            <a:p>
              <a:pPr algn="ctr" eaLnBrk="1" hangingPunct="1">
                <a:spcBef>
                  <a:spcPct val="0"/>
                </a:spcBef>
                <a:buClrTx/>
                <a:buSzTx/>
                <a:buNone/>
              </a:pPr>
              <a:r>
                <a:rPr lang="fr-FR" altLang="es-ES" sz="1800" dirty="0" smtClean="0">
                  <a:solidFill>
                    <a:schemeClr val="tx1">
                      <a:lumMod val="75000"/>
                      <a:lumOff val="25000"/>
                    </a:schemeClr>
                  </a:solidFill>
                </a:rPr>
                <a:t>Importante synergies avec </a:t>
              </a:r>
              <a:r>
                <a:rPr lang="fr-FR" altLang="es-ES" sz="1800" dirty="0" err="1" smtClean="0">
                  <a:solidFill>
                    <a:schemeClr val="tx1">
                      <a:lumMod val="75000"/>
                      <a:lumOff val="25000"/>
                    </a:schemeClr>
                  </a:solidFill>
                </a:rPr>
                <a:t>Axway</a:t>
              </a:r>
              <a:r>
                <a:rPr lang="fr-FR" altLang="es-ES" sz="1800" dirty="0" smtClean="0">
                  <a:solidFill>
                    <a:schemeClr val="tx1">
                      <a:lumMod val="75000"/>
                      <a:lumOff val="25000"/>
                    </a:schemeClr>
                  </a:solidFill>
                </a:rPr>
                <a:t> et </a:t>
              </a:r>
              <a:r>
                <a:rPr lang="fr-FR" altLang="es-ES" sz="1800" dirty="0" err="1" smtClean="0">
                  <a:solidFill>
                    <a:schemeClr val="tx1">
                      <a:lumMod val="75000"/>
                      <a:lumOff val="25000"/>
                    </a:schemeClr>
                  </a:solidFill>
                </a:rPr>
                <a:t>Sopra</a:t>
              </a:r>
              <a:r>
                <a:rPr lang="fr-FR" altLang="es-ES" sz="1800" dirty="0" smtClean="0">
                  <a:solidFill>
                    <a:schemeClr val="tx1">
                      <a:lumMod val="75000"/>
                      <a:lumOff val="25000"/>
                    </a:schemeClr>
                  </a:solidFill>
                </a:rPr>
                <a:t> Banking Software </a:t>
              </a:r>
              <a:endParaRPr lang="fr-FR" altLang="es-ES" sz="1800" dirty="0">
                <a:solidFill>
                  <a:schemeClr val="tx1">
                    <a:lumMod val="75000"/>
                    <a:lumOff val="25000"/>
                  </a:schemeClr>
                </a:solidFill>
              </a:endParaRPr>
            </a:p>
          </p:txBody>
        </p:sp>
        <p:grpSp>
          <p:nvGrpSpPr>
            <p:cNvPr id="38" name="Grupo 37"/>
            <p:cNvGrpSpPr/>
            <p:nvPr/>
          </p:nvGrpSpPr>
          <p:grpSpPr>
            <a:xfrm>
              <a:off x="909117" y="1617452"/>
              <a:ext cx="7446963" cy="2200850"/>
              <a:chOff x="855662" y="2409825"/>
              <a:chExt cx="7446963" cy="2200850"/>
            </a:xfrm>
          </p:grpSpPr>
          <p:sp>
            <p:nvSpPr>
              <p:cNvPr id="39" name="ZoneTexte 14"/>
              <p:cNvSpPr txBox="1">
                <a:spLocks noChangeArrowheads="1"/>
              </p:cNvSpPr>
              <p:nvPr/>
            </p:nvSpPr>
            <p:spPr bwMode="auto">
              <a:xfrm>
                <a:off x="6269038" y="4025900"/>
                <a:ext cx="20335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1600" dirty="0" smtClean="0"/>
                  <a:t>Croissance 2016</a:t>
                </a:r>
                <a:endParaRPr lang="fr-FR" altLang="es-ES" sz="1600" dirty="0"/>
              </a:p>
            </p:txBody>
          </p:sp>
          <p:sp>
            <p:nvSpPr>
              <p:cNvPr id="40" name="ZoneTexte 10"/>
              <p:cNvSpPr txBox="1">
                <a:spLocks noChangeArrowheads="1"/>
              </p:cNvSpPr>
              <p:nvPr/>
            </p:nvSpPr>
            <p:spPr bwMode="auto">
              <a:xfrm>
                <a:off x="3419872" y="4025900"/>
                <a:ext cx="2159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1600" dirty="0" smtClean="0"/>
                  <a:t>Chiffre d´affaire 2016</a:t>
                </a:r>
                <a:endParaRPr lang="fr-FR" altLang="es-ES" sz="1600" dirty="0"/>
              </a:p>
            </p:txBody>
          </p:sp>
          <p:sp>
            <p:nvSpPr>
              <p:cNvPr id="41" name="ZoneTexte 7"/>
              <p:cNvSpPr txBox="1">
                <a:spLocks noChangeArrowheads="1"/>
              </p:cNvSpPr>
              <p:nvPr/>
            </p:nvSpPr>
            <p:spPr bwMode="auto">
              <a:xfrm>
                <a:off x="855662" y="4025900"/>
                <a:ext cx="18441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1600" dirty="0" smtClean="0"/>
                  <a:t>Productifs à </a:t>
                </a:r>
              </a:p>
              <a:p>
                <a:pPr algn="ctr" eaLnBrk="1" hangingPunct="1">
                  <a:spcBef>
                    <a:spcPct val="0"/>
                  </a:spcBef>
                  <a:buClrTx/>
                  <a:buSzTx/>
                  <a:buFontTx/>
                  <a:buNone/>
                </a:pPr>
                <a:r>
                  <a:rPr lang="fr-FR" altLang="es-ES" sz="1600" dirty="0" smtClean="0"/>
                  <a:t>fin 2016</a:t>
                </a:r>
                <a:endParaRPr lang="fr-FR" altLang="es-ES" sz="1600" dirty="0"/>
              </a:p>
            </p:txBody>
          </p:sp>
          <p:sp>
            <p:nvSpPr>
              <p:cNvPr id="42" name="Ellipse 5"/>
              <p:cNvSpPr>
                <a:spLocks noChangeAspect="1"/>
              </p:cNvSpPr>
              <p:nvPr/>
            </p:nvSpPr>
            <p:spPr bwMode="auto">
              <a:xfrm>
                <a:off x="987425" y="2413000"/>
                <a:ext cx="1439863" cy="1439863"/>
              </a:xfrm>
              <a:prstGeom prst="ellipse">
                <a:avLst/>
              </a:prstGeom>
              <a:solidFill>
                <a:srgbClr val="FAAA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9" fontAlgn="auto">
                  <a:spcBef>
                    <a:spcPts val="0"/>
                  </a:spcBef>
                  <a:spcAft>
                    <a:spcPts val="0"/>
                  </a:spcAft>
                  <a:defRPr/>
                </a:pPr>
                <a:endParaRPr lang="fr-FR" sz="1600" dirty="0"/>
              </a:p>
            </p:txBody>
          </p:sp>
          <p:sp>
            <p:nvSpPr>
              <p:cNvPr id="43" name="ZoneTexte 8"/>
              <p:cNvSpPr txBox="1">
                <a:spLocks noChangeArrowheads="1"/>
              </p:cNvSpPr>
              <p:nvPr/>
            </p:nvSpPr>
            <p:spPr bwMode="auto">
              <a:xfrm>
                <a:off x="1068528" y="3083248"/>
                <a:ext cx="1285512" cy="52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2800" b="1" dirty="0" smtClean="0">
                    <a:solidFill>
                      <a:schemeClr val="bg1"/>
                    </a:solidFill>
                  </a:rPr>
                  <a:t>3200</a:t>
                </a:r>
                <a:endParaRPr lang="fr-FR" altLang="es-ES" sz="2800" b="1" dirty="0">
                  <a:solidFill>
                    <a:schemeClr val="bg1"/>
                  </a:solidFill>
                </a:endParaRPr>
              </a:p>
            </p:txBody>
          </p:sp>
          <p:grpSp>
            <p:nvGrpSpPr>
              <p:cNvPr id="44" name="Groupe 58"/>
              <p:cNvGrpSpPr>
                <a:grpSpLocks noChangeAspect="1"/>
              </p:cNvGrpSpPr>
              <p:nvPr/>
            </p:nvGrpSpPr>
            <p:grpSpPr bwMode="auto">
              <a:xfrm>
                <a:off x="1452732" y="2659807"/>
                <a:ext cx="509251" cy="337147"/>
                <a:chOff x="842577" y="2420504"/>
                <a:chExt cx="1139264" cy="754244"/>
              </a:xfrm>
            </p:grpSpPr>
            <p:grpSp>
              <p:nvGrpSpPr>
                <p:cNvPr id="53" name="Groupe 9"/>
                <p:cNvGrpSpPr/>
                <p:nvPr/>
              </p:nvGrpSpPr>
              <p:grpSpPr>
                <a:xfrm>
                  <a:off x="1418221" y="2420504"/>
                  <a:ext cx="275800" cy="754244"/>
                  <a:chOff x="-1263650" y="2395250"/>
                  <a:chExt cx="366712" cy="1002877"/>
                </a:xfrm>
                <a:solidFill>
                  <a:schemeClr val="bg1"/>
                </a:solidFill>
              </p:grpSpPr>
              <p:sp>
                <p:nvSpPr>
                  <p:cNvPr id="63" name="Oval 180"/>
                  <p:cNvSpPr>
                    <a:spLocks noChangeArrowheads="1"/>
                  </p:cNvSpPr>
                  <p:nvPr/>
                </p:nvSpPr>
                <p:spPr bwMode="auto">
                  <a:xfrm>
                    <a:off x="-1155698" y="2395250"/>
                    <a:ext cx="153987" cy="153987"/>
                  </a:xfrm>
                  <a:prstGeom prst="ellipse">
                    <a:avLst/>
                  </a:prstGeom>
                  <a:grpFill/>
                  <a:ln>
                    <a:noFill/>
                  </a:ln>
                  <a:extLst/>
                </p:spPr>
                <p:txBody>
                  <a:bodyPr/>
                  <a:lstStyle/>
                  <a:p>
                    <a:pPr defTabSz="914199" fontAlgn="auto">
                      <a:spcBef>
                        <a:spcPts val="0"/>
                      </a:spcBef>
                      <a:spcAft>
                        <a:spcPts val="0"/>
                      </a:spcAft>
                      <a:defRPr/>
                    </a:pPr>
                    <a:endParaRPr lang="fr-FR" sz="1600" dirty="0">
                      <a:latin typeface="+mn-lt"/>
                      <a:ea typeface="+mn-ea"/>
                      <a:cs typeface="+mn-cs"/>
                    </a:endParaRPr>
                  </a:p>
                </p:txBody>
              </p:sp>
              <p:sp>
                <p:nvSpPr>
                  <p:cNvPr id="64" name="Freeform 181"/>
                  <p:cNvSpPr>
                    <a:spLocks/>
                  </p:cNvSpPr>
                  <p:nvPr/>
                </p:nvSpPr>
                <p:spPr bwMode="auto">
                  <a:xfrm>
                    <a:off x="-1263650" y="2602785"/>
                    <a:ext cx="366712" cy="795342"/>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defTabSz="914199" fontAlgn="auto">
                      <a:spcBef>
                        <a:spcPts val="0"/>
                      </a:spcBef>
                      <a:spcAft>
                        <a:spcPts val="0"/>
                      </a:spcAft>
                      <a:defRPr/>
                    </a:pPr>
                    <a:endParaRPr lang="fr-FR" sz="1600" dirty="0">
                      <a:latin typeface="+mn-lt"/>
                      <a:ea typeface="+mn-ea"/>
                      <a:cs typeface="+mn-cs"/>
                    </a:endParaRPr>
                  </a:p>
                </p:txBody>
              </p:sp>
            </p:grpSp>
            <p:grpSp>
              <p:nvGrpSpPr>
                <p:cNvPr id="54" name="Groupe 48"/>
                <p:cNvGrpSpPr/>
                <p:nvPr/>
              </p:nvGrpSpPr>
              <p:grpSpPr>
                <a:xfrm>
                  <a:off x="1130400" y="2420504"/>
                  <a:ext cx="275800" cy="754244"/>
                  <a:chOff x="-1263650" y="2395250"/>
                  <a:chExt cx="366712" cy="1002877"/>
                </a:xfrm>
                <a:solidFill>
                  <a:schemeClr val="bg1"/>
                </a:solidFill>
              </p:grpSpPr>
              <p:sp>
                <p:nvSpPr>
                  <p:cNvPr id="61" name="Oval 180"/>
                  <p:cNvSpPr>
                    <a:spLocks noChangeArrowheads="1"/>
                  </p:cNvSpPr>
                  <p:nvPr/>
                </p:nvSpPr>
                <p:spPr bwMode="auto">
                  <a:xfrm>
                    <a:off x="-1155698" y="2395250"/>
                    <a:ext cx="153987" cy="153987"/>
                  </a:xfrm>
                  <a:prstGeom prst="ellipse">
                    <a:avLst/>
                  </a:prstGeom>
                  <a:grpFill/>
                  <a:ln>
                    <a:noFill/>
                  </a:ln>
                  <a:extLst/>
                </p:spPr>
                <p:txBody>
                  <a:bodyPr/>
                  <a:lstStyle/>
                  <a:p>
                    <a:pPr defTabSz="914199" fontAlgn="auto">
                      <a:spcBef>
                        <a:spcPts val="0"/>
                      </a:spcBef>
                      <a:spcAft>
                        <a:spcPts val="0"/>
                      </a:spcAft>
                      <a:defRPr/>
                    </a:pPr>
                    <a:endParaRPr lang="fr-FR" sz="1600" dirty="0">
                      <a:latin typeface="+mn-lt"/>
                      <a:ea typeface="+mn-ea"/>
                      <a:cs typeface="+mn-cs"/>
                    </a:endParaRPr>
                  </a:p>
                </p:txBody>
              </p:sp>
              <p:sp>
                <p:nvSpPr>
                  <p:cNvPr id="62" name="Freeform 181"/>
                  <p:cNvSpPr>
                    <a:spLocks/>
                  </p:cNvSpPr>
                  <p:nvPr/>
                </p:nvSpPr>
                <p:spPr bwMode="auto">
                  <a:xfrm>
                    <a:off x="-1263650" y="2602785"/>
                    <a:ext cx="366712" cy="795342"/>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defTabSz="914199" fontAlgn="auto">
                      <a:spcBef>
                        <a:spcPts val="0"/>
                      </a:spcBef>
                      <a:spcAft>
                        <a:spcPts val="0"/>
                      </a:spcAft>
                      <a:defRPr/>
                    </a:pPr>
                    <a:endParaRPr lang="fr-FR" sz="1600" dirty="0">
                      <a:latin typeface="+mn-lt"/>
                      <a:ea typeface="+mn-ea"/>
                      <a:cs typeface="+mn-cs"/>
                    </a:endParaRPr>
                  </a:p>
                </p:txBody>
              </p:sp>
            </p:grpSp>
            <p:grpSp>
              <p:nvGrpSpPr>
                <p:cNvPr id="55" name="Groupe 51"/>
                <p:cNvGrpSpPr/>
                <p:nvPr/>
              </p:nvGrpSpPr>
              <p:grpSpPr>
                <a:xfrm>
                  <a:off x="1706041" y="2420504"/>
                  <a:ext cx="275800" cy="754244"/>
                  <a:chOff x="-1263650" y="2395250"/>
                  <a:chExt cx="366712" cy="1002877"/>
                </a:xfrm>
                <a:solidFill>
                  <a:schemeClr val="bg1"/>
                </a:solidFill>
              </p:grpSpPr>
              <p:sp>
                <p:nvSpPr>
                  <p:cNvPr id="59" name="Oval 180"/>
                  <p:cNvSpPr>
                    <a:spLocks noChangeArrowheads="1"/>
                  </p:cNvSpPr>
                  <p:nvPr/>
                </p:nvSpPr>
                <p:spPr bwMode="auto">
                  <a:xfrm>
                    <a:off x="-1155698" y="2395250"/>
                    <a:ext cx="153987" cy="153987"/>
                  </a:xfrm>
                  <a:prstGeom prst="ellipse">
                    <a:avLst/>
                  </a:prstGeom>
                  <a:grpFill/>
                  <a:ln>
                    <a:noFill/>
                  </a:ln>
                  <a:extLst/>
                </p:spPr>
                <p:txBody>
                  <a:bodyPr/>
                  <a:lstStyle/>
                  <a:p>
                    <a:pPr defTabSz="914199" fontAlgn="auto">
                      <a:spcBef>
                        <a:spcPts val="0"/>
                      </a:spcBef>
                      <a:spcAft>
                        <a:spcPts val="0"/>
                      </a:spcAft>
                      <a:defRPr/>
                    </a:pPr>
                    <a:endParaRPr lang="fr-FR" sz="1600" dirty="0">
                      <a:latin typeface="+mn-lt"/>
                      <a:ea typeface="+mn-ea"/>
                      <a:cs typeface="+mn-cs"/>
                    </a:endParaRPr>
                  </a:p>
                </p:txBody>
              </p:sp>
              <p:sp>
                <p:nvSpPr>
                  <p:cNvPr id="60" name="Freeform 181"/>
                  <p:cNvSpPr>
                    <a:spLocks/>
                  </p:cNvSpPr>
                  <p:nvPr/>
                </p:nvSpPr>
                <p:spPr bwMode="auto">
                  <a:xfrm>
                    <a:off x="-1263650" y="2602785"/>
                    <a:ext cx="366712" cy="795342"/>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defTabSz="914199" fontAlgn="auto">
                      <a:spcBef>
                        <a:spcPts val="0"/>
                      </a:spcBef>
                      <a:spcAft>
                        <a:spcPts val="0"/>
                      </a:spcAft>
                      <a:defRPr/>
                    </a:pPr>
                    <a:endParaRPr lang="fr-FR" sz="1600" dirty="0">
                      <a:latin typeface="+mn-lt"/>
                      <a:ea typeface="+mn-ea"/>
                      <a:cs typeface="+mn-cs"/>
                    </a:endParaRPr>
                  </a:p>
                </p:txBody>
              </p:sp>
            </p:grpSp>
            <p:grpSp>
              <p:nvGrpSpPr>
                <p:cNvPr id="56" name="Groupe 54"/>
                <p:cNvGrpSpPr/>
                <p:nvPr/>
              </p:nvGrpSpPr>
              <p:grpSpPr>
                <a:xfrm>
                  <a:off x="842577" y="2420504"/>
                  <a:ext cx="275800" cy="754242"/>
                  <a:chOff x="-1263650" y="2395250"/>
                  <a:chExt cx="366712" cy="1002874"/>
                </a:xfrm>
                <a:solidFill>
                  <a:schemeClr val="bg1"/>
                </a:solidFill>
              </p:grpSpPr>
              <p:sp>
                <p:nvSpPr>
                  <p:cNvPr id="57" name="Oval 180"/>
                  <p:cNvSpPr>
                    <a:spLocks noChangeArrowheads="1"/>
                  </p:cNvSpPr>
                  <p:nvPr/>
                </p:nvSpPr>
                <p:spPr bwMode="auto">
                  <a:xfrm>
                    <a:off x="-1155698" y="2395250"/>
                    <a:ext cx="153987" cy="153987"/>
                  </a:xfrm>
                  <a:prstGeom prst="ellipse">
                    <a:avLst/>
                  </a:prstGeom>
                  <a:grpFill/>
                  <a:ln>
                    <a:noFill/>
                  </a:ln>
                  <a:extLst/>
                </p:spPr>
                <p:txBody>
                  <a:bodyPr/>
                  <a:lstStyle/>
                  <a:p>
                    <a:pPr defTabSz="914199" fontAlgn="auto">
                      <a:spcBef>
                        <a:spcPts val="0"/>
                      </a:spcBef>
                      <a:spcAft>
                        <a:spcPts val="0"/>
                      </a:spcAft>
                      <a:defRPr/>
                    </a:pPr>
                    <a:endParaRPr lang="fr-FR" sz="1600" dirty="0">
                      <a:latin typeface="+mn-lt"/>
                      <a:ea typeface="+mn-ea"/>
                      <a:cs typeface="+mn-cs"/>
                    </a:endParaRPr>
                  </a:p>
                </p:txBody>
              </p:sp>
              <p:sp>
                <p:nvSpPr>
                  <p:cNvPr id="58" name="Freeform 181"/>
                  <p:cNvSpPr>
                    <a:spLocks/>
                  </p:cNvSpPr>
                  <p:nvPr/>
                </p:nvSpPr>
                <p:spPr bwMode="auto">
                  <a:xfrm>
                    <a:off x="-1263650" y="2602784"/>
                    <a:ext cx="366712" cy="795340"/>
                  </a:xfrm>
                  <a:custGeom>
                    <a:avLst/>
                    <a:gdLst>
                      <a:gd name="T0" fmla="*/ 91 w 98"/>
                      <a:gd name="T1" fmla="*/ 11 h 212"/>
                      <a:gd name="T2" fmla="*/ 7 w 98"/>
                      <a:gd name="T3" fmla="*/ 12 h 212"/>
                      <a:gd name="T4" fmla="*/ 0 w 98"/>
                      <a:gd name="T5" fmla="*/ 30 h 212"/>
                      <a:gd name="T6" fmla="*/ 0 w 98"/>
                      <a:gd name="T7" fmla="*/ 95 h 212"/>
                      <a:gd name="T8" fmla="*/ 9 w 98"/>
                      <a:gd name="T9" fmla="*/ 105 h 212"/>
                      <a:gd name="T10" fmla="*/ 18 w 98"/>
                      <a:gd name="T11" fmla="*/ 95 h 212"/>
                      <a:gd name="T12" fmla="*/ 18 w 98"/>
                      <a:gd name="T13" fmla="*/ 42 h 212"/>
                      <a:gd name="T14" fmla="*/ 20 w 98"/>
                      <a:gd name="T15" fmla="*/ 39 h 212"/>
                      <a:gd name="T16" fmla="*/ 22 w 98"/>
                      <a:gd name="T17" fmla="*/ 41 h 212"/>
                      <a:gd name="T18" fmla="*/ 22 w 98"/>
                      <a:gd name="T19" fmla="*/ 199 h 212"/>
                      <a:gd name="T20" fmla="*/ 34 w 98"/>
                      <a:gd name="T21" fmla="*/ 212 h 212"/>
                      <a:gd name="T22" fmla="*/ 47 w 98"/>
                      <a:gd name="T23" fmla="*/ 199 h 212"/>
                      <a:gd name="T24" fmla="*/ 47 w 98"/>
                      <a:gd name="T25" fmla="*/ 108 h 212"/>
                      <a:gd name="T26" fmla="*/ 47 w 98"/>
                      <a:gd name="T27" fmla="*/ 108 h 212"/>
                      <a:gd name="T28" fmla="*/ 49 w 98"/>
                      <a:gd name="T29" fmla="*/ 105 h 212"/>
                      <a:gd name="T30" fmla="*/ 51 w 98"/>
                      <a:gd name="T31" fmla="*/ 108 h 212"/>
                      <a:gd name="T32" fmla="*/ 51 w 98"/>
                      <a:gd name="T33" fmla="*/ 108 h 212"/>
                      <a:gd name="T34" fmla="*/ 51 w 98"/>
                      <a:gd name="T35" fmla="*/ 199 h 212"/>
                      <a:gd name="T36" fmla="*/ 64 w 98"/>
                      <a:gd name="T37" fmla="*/ 212 h 212"/>
                      <a:gd name="T38" fmla="*/ 76 w 98"/>
                      <a:gd name="T39" fmla="*/ 199 h 212"/>
                      <a:gd name="T40" fmla="*/ 76 w 98"/>
                      <a:gd name="T41" fmla="*/ 41 h 212"/>
                      <a:gd name="T42" fmla="*/ 78 w 98"/>
                      <a:gd name="T43" fmla="*/ 39 h 212"/>
                      <a:gd name="T44" fmla="*/ 80 w 98"/>
                      <a:gd name="T45" fmla="*/ 42 h 212"/>
                      <a:gd name="T46" fmla="*/ 80 w 98"/>
                      <a:gd name="T47" fmla="*/ 42 h 212"/>
                      <a:gd name="T48" fmla="*/ 80 w 98"/>
                      <a:gd name="T49" fmla="*/ 95 h 212"/>
                      <a:gd name="T50" fmla="*/ 89 w 98"/>
                      <a:gd name="T51" fmla="*/ 105 h 212"/>
                      <a:gd name="T52" fmla="*/ 98 w 98"/>
                      <a:gd name="T53" fmla="*/ 95 h 212"/>
                      <a:gd name="T54" fmla="*/ 98 w 98"/>
                      <a:gd name="T55" fmla="*/ 30 h 212"/>
                      <a:gd name="T56" fmla="*/ 91 w 98"/>
                      <a:gd name="T57"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212">
                        <a:moveTo>
                          <a:pt x="91" y="11"/>
                        </a:moveTo>
                        <a:cubicBezTo>
                          <a:pt x="80" y="0"/>
                          <a:pt x="18" y="0"/>
                          <a:pt x="7" y="12"/>
                        </a:cubicBezTo>
                        <a:cubicBezTo>
                          <a:pt x="3" y="16"/>
                          <a:pt x="0" y="23"/>
                          <a:pt x="0" y="30"/>
                        </a:cubicBezTo>
                        <a:cubicBezTo>
                          <a:pt x="0" y="95"/>
                          <a:pt x="0" y="95"/>
                          <a:pt x="0" y="95"/>
                        </a:cubicBezTo>
                        <a:cubicBezTo>
                          <a:pt x="0" y="100"/>
                          <a:pt x="4" y="105"/>
                          <a:pt x="9" y="105"/>
                        </a:cubicBezTo>
                        <a:cubicBezTo>
                          <a:pt x="14" y="105"/>
                          <a:pt x="18" y="100"/>
                          <a:pt x="18" y="95"/>
                        </a:cubicBezTo>
                        <a:cubicBezTo>
                          <a:pt x="18" y="42"/>
                          <a:pt x="18" y="42"/>
                          <a:pt x="18" y="42"/>
                        </a:cubicBezTo>
                        <a:cubicBezTo>
                          <a:pt x="18" y="40"/>
                          <a:pt x="19" y="39"/>
                          <a:pt x="20" y="39"/>
                        </a:cubicBezTo>
                        <a:cubicBezTo>
                          <a:pt x="21" y="39"/>
                          <a:pt x="22" y="40"/>
                          <a:pt x="22" y="41"/>
                        </a:cubicBezTo>
                        <a:cubicBezTo>
                          <a:pt x="22" y="199"/>
                          <a:pt x="22" y="199"/>
                          <a:pt x="22" y="199"/>
                        </a:cubicBezTo>
                        <a:cubicBezTo>
                          <a:pt x="22" y="206"/>
                          <a:pt x="28" y="212"/>
                          <a:pt x="34" y="212"/>
                        </a:cubicBezTo>
                        <a:cubicBezTo>
                          <a:pt x="41" y="212"/>
                          <a:pt x="47" y="206"/>
                          <a:pt x="47" y="199"/>
                        </a:cubicBezTo>
                        <a:cubicBezTo>
                          <a:pt x="47" y="108"/>
                          <a:pt x="47" y="108"/>
                          <a:pt x="47" y="108"/>
                        </a:cubicBezTo>
                        <a:cubicBezTo>
                          <a:pt x="47" y="108"/>
                          <a:pt x="47" y="108"/>
                          <a:pt x="47" y="108"/>
                        </a:cubicBezTo>
                        <a:cubicBezTo>
                          <a:pt x="47" y="106"/>
                          <a:pt x="47" y="105"/>
                          <a:pt x="49" y="105"/>
                        </a:cubicBezTo>
                        <a:cubicBezTo>
                          <a:pt x="50" y="105"/>
                          <a:pt x="51" y="106"/>
                          <a:pt x="51" y="108"/>
                        </a:cubicBezTo>
                        <a:cubicBezTo>
                          <a:pt x="51" y="108"/>
                          <a:pt x="51" y="108"/>
                          <a:pt x="51" y="108"/>
                        </a:cubicBezTo>
                        <a:cubicBezTo>
                          <a:pt x="51" y="199"/>
                          <a:pt x="51" y="199"/>
                          <a:pt x="51" y="199"/>
                        </a:cubicBezTo>
                        <a:cubicBezTo>
                          <a:pt x="51" y="206"/>
                          <a:pt x="57" y="212"/>
                          <a:pt x="64" y="212"/>
                        </a:cubicBezTo>
                        <a:cubicBezTo>
                          <a:pt x="70" y="212"/>
                          <a:pt x="76" y="206"/>
                          <a:pt x="76" y="199"/>
                        </a:cubicBezTo>
                        <a:cubicBezTo>
                          <a:pt x="76" y="41"/>
                          <a:pt x="76" y="41"/>
                          <a:pt x="76" y="41"/>
                        </a:cubicBezTo>
                        <a:cubicBezTo>
                          <a:pt x="76" y="40"/>
                          <a:pt x="77" y="39"/>
                          <a:pt x="78" y="39"/>
                        </a:cubicBezTo>
                        <a:cubicBezTo>
                          <a:pt x="79" y="39"/>
                          <a:pt x="80" y="40"/>
                          <a:pt x="80" y="42"/>
                        </a:cubicBezTo>
                        <a:cubicBezTo>
                          <a:pt x="80" y="42"/>
                          <a:pt x="80" y="42"/>
                          <a:pt x="80" y="42"/>
                        </a:cubicBezTo>
                        <a:cubicBezTo>
                          <a:pt x="80" y="95"/>
                          <a:pt x="80" y="95"/>
                          <a:pt x="80" y="95"/>
                        </a:cubicBezTo>
                        <a:cubicBezTo>
                          <a:pt x="80" y="100"/>
                          <a:pt x="84" y="105"/>
                          <a:pt x="89" y="105"/>
                        </a:cubicBezTo>
                        <a:cubicBezTo>
                          <a:pt x="94" y="105"/>
                          <a:pt x="98" y="100"/>
                          <a:pt x="98" y="95"/>
                        </a:cubicBezTo>
                        <a:cubicBezTo>
                          <a:pt x="98" y="30"/>
                          <a:pt x="98" y="30"/>
                          <a:pt x="98" y="30"/>
                        </a:cubicBezTo>
                        <a:cubicBezTo>
                          <a:pt x="98" y="23"/>
                          <a:pt x="95" y="16"/>
                          <a:pt x="91" y="11"/>
                        </a:cubicBezTo>
                      </a:path>
                    </a:pathLst>
                  </a:custGeom>
                  <a:grpFill/>
                  <a:ln>
                    <a:noFill/>
                  </a:ln>
                  <a:extLst/>
                </p:spPr>
                <p:txBody>
                  <a:bodyPr/>
                  <a:lstStyle/>
                  <a:p>
                    <a:pPr defTabSz="914199" fontAlgn="auto">
                      <a:spcBef>
                        <a:spcPts val="0"/>
                      </a:spcBef>
                      <a:spcAft>
                        <a:spcPts val="0"/>
                      </a:spcAft>
                      <a:defRPr/>
                    </a:pPr>
                    <a:endParaRPr lang="fr-FR" sz="1600" dirty="0">
                      <a:latin typeface="+mn-lt"/>
                      <a:ea typeface="+mn-ea"/>
                      <a:cs typeface="+mn-cs"/>
                    </a:endParaRPr>
                  </a:p>
                </p:txBody>
              </p:sp>
            </p:grpSp>
          </p:grpSp>
          <p:sp>
            <p:nvSpPr>
              <p:cNvPr id="45" name="Ellipse 23"/>
              <p:cNvSpPr>
                <a:spLocks noChangeAspect="1"/>
              </p:cNvSpPr>
              <p:nvPr/>
            </p:nvSpPr>
            <p:spPr>
              <a:xfrm>
                <a:off x="3778647" y="2413000"/>
                <a:ext cx="1441450" cy="1439863"/>
              </a:xfrm>
              <a:prstGeom prst="ellipse">
                <a:avLst/>
              </a:prstGeom>
              <a:solidFill>
                <a:srgbClr val="FD8B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9" fontAlgn="auto">
                  <a:spcBef>
                    <a:spcPts val="0"/>
                  </a:spcBef>
                  <a:spcAft>
                    <a:spcPts val="0"/>
                  </a:spcAft>
                  <a:defRPr/>
                </a:pPr>
                <a:endParaRPr lang="fr-FR" sz="1600" dirty="0"/>
              </a:p>
            </p:txBody>
          </p:sp>
          <p:sp>
            <p:nvSpPr>
              <p:cNvPr id="46" name="ZoneTexte 69"/>
              <p:cNvSpPr txBox="1">
                <a:spLocks noChangeArrowheads="1"/>
              </p:cNvSpPr>
              <p:nvPr/>
            </p:nvSpPr>
            <p:spPr bwMode="auto">
              <a:xfrm>
                <a:off x="3721497" y="3068960"/>
                <a:ext cx="155575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lnSpc>
                    <a:spcPct val="80000"/>
                  </a:lnSpc>
                  <a:spcBef>
                    <a:spcPct val="0"/>
                  </a:spcBef>
                  <a:buClrTx/>
                  <a:buSzTx/>
                  <a:buFontTx/>
                  <a:buNone/>
                </a:pPr>
                <a:r>
                  <a:rPr lang="fr-FR" altLang="es-ES" sz="2800" b="1" dirty="0" smtClean="0">
                    <a:solidFill>
                      <a:schemeClr val="bg1"/>
                    </a:solidFill>
                  </a:rPr>
                  <a:t>146</a:t>
                </a:r>
              </a:p>
              <a:p>
                <a:pPr algn="ctr" eaLnBrk="1" hangingPunct="1">
                  <a:lnSpc>
                    <a:spcPct val="80000"/>
                  </a:lnSpc>
                  <a:spcBef>
                    <a:spcPct val="0"/>
                  </a:spcBef>
                  <a:buClrTx/>
                  <a:buSzTx/>
                  <a:buFontTx/>
                  <a:buNone/>
                </a:pPr>
                <a:r>
                  <a:rPr lang="fr-FR" altLang="es-ES" sz="1800" b="1" dirty="0" smtClean="0">
                    <a:solidFill>
                      <a:schemeClr val="bg1"/>
                    </a:solidFill>
                  </a:rPr>
                  <a:t> </a:t>
                </a:r>
                <a:r>
                  <a:rPr lang="fr-FR" altLang="es-ES" sz="1800" dirty="0" smtClean="0">
                    <a:solidFill>
                      <a:schemeClr val="bg1"/>
                    </a:solidFill>
                  </a:rPr>
                  <a:t>M EUR</a:t>
                </a:r>
                <a:endParaRPr lang="fr-FR" altLang="es-ES" sz="1800" dirty="0">
                  <a:solidFill>
                    <a:schemeClr val="bg1"/>
                  </a:solidFill>
                </a:endParaRPr>
              </a:p>
            </p:txBody>
          </p:sp>
          <p:grpSp>
            <p:nvGrpSpPr>
              <p:cNvPr id="47" name="Groupe 44"/>
              <p:cNvGrpSpPr>
                <a:grpSpLocks/>
              </p:cNvGrpSpPr>
              <p:nvPr/>
            </p:nvGrpSpPr>
            <p:grpSpPr bwMode="auto">
              <a:xfrm>
                <a:off x="4315222" y="2541588"/>
                <a:ext cx="385763" cy="523875"/>
                <a:chOff x="4294620" y="2393594"/>
                <a:chExt cx="385553" cy="523220"/>
              </a:xfrm>
            </p:grpSpPr>
            <p:sp>
              <p:nvSpPr>
                <p:cNvPr id="51" name="Ellipse 70"/>
                <p:cNvSpPr/>
                <p:nvPr/>
              </p:nvSpPr>
              <p:spPr>
                <a:xfrm>
                  <a:off x="4299380" y="2463357"/>
                  <a:ext cx="380793" cy="380524"/>
                </a:xfrm>
                <a:prstGeom prst="ellipse">
                  <a:avLst/>
                </a:prstGeom>
                <a:solidFill>
                  <a:srgbClr val="FD8B1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9" fontAlgn="auto">
                    <a:spcBef>
                      <a:spcPts val="0"/>
                    </a:spcBef>
                    <a:spcAft>
                      <a:spcPts val="0"/>
                    </a:spcAft>
                    <a:defRPr/>
                  </a:pPr>
                  <a:endParaRPr lang="fr-FR" sz="3600" dirty="0">
                    <a:solidFill>
                      <a:srgbClr val="FAAA0A"/>
                    </a:solidFill>
                    <a:latin typeface="+mj-lt"/>
                  </a:endParaRPr>
                </a:p>
              </p:txBody>
            </p:sp>
            <p:sp>
              <p:nvSpPr>
                <p:cNvPr id="52" name="Rectangle 71"/>
                <p:cNvSpPr>
                  <a:spLocks noChangeAspect="1"/>
                </p:cNvSpPr>
                <p:nvPr/>
              </p:nvSpPr>
              <p:spPr bwMode="auto">
                <a:xfrm>
                  <a:off x="4294620" y="2393594"/>
                  <a:ext cx="3674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2800" b="1" dirty="0" smtClean="0">
                      <a:solidFill>
                        <a:schemeClr val="bg1"/>
                      </a:solidFill>
                    </a:rPr>
                    <a:t>€</a:t>
                  </a:r>
                  <a:endParaRPr lang="fr-FR" altLang="es-ES" sz="2800" b="1" dirty="0">
                    <a:solidFill>
                      <a:schemeClr val="bg1"/>
                    </a:solidFill>
                  </a:endParaRPr>
                </a:p>
              </p:txBody>
            </p:sp>
          </p:grpSp>
          <p:sp>
            <p:nvSpPr>
              <p:cNvPr id="48" name="Ellipse 20"/>
              <p:cNvSpPr/>
              <p:nvPr/>
            </p:nvSpPr>
            <p:spPr>
              <a:xfrm>
                <a:off x="6499225" y="2409825"/>
                <a:ext cx="1457325" cy="143668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199" fontAlgn="auto">
                  <a:lnSpc>
                    <a:spcPct val="80000"/>
                  </a:lnSpc>
                  <a:spcBef>
                    <a:spcPts val="0"/>
                  </a:spcBef>
                  <a:spcAft>
                    <a:spcPts val="0"/>
                  </a:spcAft>
                  <a:defRPr/>
                </a:pPr>
                <a:endParaRPr lang="fr-FR" sz="1200" b="1" cap="all" dirty="0">
                  <a:solidFill>
                    <a:schemeClr val="tx2"/>
                  </a:solidFill>
                </a:endParaRPr>
              </a:p>
            </p:txBody>
          </p:sp>
          <p:sp>
            <p:nvSpPr>
              <p:cNvPr id="49" name="Flèche droite 16"/>
              <p:cNvSpPr/>
              <p:nvPr/>
            </p:nvSpPr>
            <p:spPr>
              <a:xfrm rot="19698230">
                <a:off x="6888484" y="2633103"/>
                <a:ext cx="811213" cy="541337"/>
              </a:xfrm>
              <a:prstGeom prst="rightArrow">
                <a:avLst>
                  <a:gd name="adj1" fmla="val 50000"/>
                  <a:gd name="adj2" fmla="val 659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9" fontAlgn="auto">
                  <a:spcBef>
                    <a:spcPts val="0"/>
                  </a:spcBef>
                  <a:spcAft>
                    <a:spcPts val="0"/>
                  </a:spcAft>
                  <a:defRPr/>
                </a:pPr>
                <a:endParaRPr lang="fr-FR" dirty="0"/>
              </a:p>
            </p:txBody>
          </p:sp>
          <p:sp>
            <p:nvSpPr>
              <p:cNvPr id="50" name="ZoneTexte 69"/>
              <p:cNvSpPr txBox="1">
                <a:spLocks noChangeArrowheads="1"/>
              </p:cNvSpPr>
              <p:nvPr/>
            </p:nvSpPr>
            <p:spPr bwMode="auto">
              <a:xfrm>
                <a:off x="6479385" y="3357563"/>
                <a:ext cx="15557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lnSpc>
                    <a:spcPct val="80000"/>
                  </a:lnSpc>
                  <a:spcBef>
                    <a:spcPct val="0"/>
                  </a:spcBef>
                  <a:buClrTx/>
                  <a:buSzTx/>
                  <a:buFontTx/>
                  <a:buNone/>
                </a:pPr>
                <a:r>
                  <a:rPr lang="fr-FR" altLang="es-ES" sz="2400" b="1" dirty="0" smtClean="0">
                    <a:solidFill>
                      <a:schemeClr val="bg1"/>
                    </a:solidFill>
                  </a:rPr>
                  <a:t>11%</a:t>
                </a:r>
                <a:endParaRPr lang="fr-FR" altLang="es-ES" sz="1600" dirty="0">
                  <a:solidFill>
                    <a:schemeClr val="bg1"/>
                  </a:solidFill>
                </a:endParaRPr>
              </a:p>
            </p:txBody>
          </p:sp>
        </p:grpSp>
        <p:sp>
          <p:nvSpPr>
            <p:cNvPr id="65" name="ZoneTexte 16"/>
            <p:cNvSpPr txBox="1">
              <a:spLocks noChangeArrowheads="1"/>
            </p:cNvSpPr>
            <p:nvPr/>
          </p:nvSpPr>
          <p:spPr bwMode="auto">
            <a:xfrm>
              <a:off x="623256" y="3913570"/>
              <a:ext cx="8018685" cy="640515"/>
            </a:xfrm>
            <a:prstGeom prst="rect">
              <a:avLst/>
            </a:prstGeom>
            <a:solidFill>
              <a:schemeClr val="accent1"/>
            </a:solidFill>
            <a:ln w="9525">
              <a:solidFill>
                <a:srgbClr val="CF022B"/>
              </a:solidFill>
              <a:miter lim="800000"/>
              <a:headEnd/>
              <a:tailEnd/>
            </a:ln>
          </p:spPr>
          <p:txBody>
            <a:bodyPr wrap="square" tIns="180000" bIns="180000" anchor="ct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ctr" eaLnBrk="1" hangingPunct="1">
                <a:spcBef>
                  <a:spcPct val="0"/>
                </a:spcBef>
                <a:buClrTx/>
                <a:buSzTx/>
                <a:buFontTx/>
                <a:buNone/>
              </a:pPr>
              <a:r>
                <a:rPr lang="fr-FR" altLang="es-ES" sz="1800" dirty="0" smtClean="0">
                  <a:solidFill>
                    <a:schemeClr val="bg1"/>
                  </a:solidFill>
                </a:rPr>
                <a:t>Présent dans 80% des sociétés de l´IBEX 35</a:t>
              </a:r>
              <a:endParaRPr lang="fr-FR" altLang="es-ES" sz="1800" dirty="0">
                <a:solidFill>
                  <a:schemeClr val="bg1"/>
                </a:solidFill>
              </a:endParaRPr>
            </a:p>
          </p:txBody>
        </p:sp>
      </p:grpSp>
      <p:sp>
        <p:nvSpPr>
          <p:cNvPr id="35"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628960903"/>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p:cNvSpPr>
            <a:spLocks noChangeArrowheads="1"/>
          </p:cNvSpPr>
          <p:nvPr/>
        </p:nvSpPr>
        <p:spPr bwMode="auto">
          <a:xfrm>
            <a:off x="6732241" y="789552"/>
            <a:ext cx="1268760" cy="4241817"/>
          </a:xfrm>
          <a:prstGeom prst="rect">
            <a:avLst/>
          </a:prstGeom>
          <a:gradFill flip="none" rotWithShape="0">
            <a:gsLst>
              <a:gs pos="0">
                <a:srgbClr val="DCD6D2">
                  <a:alpha val="46000"/>
                </a:srgbClr>
              </a:gs>
              <a:gs pos="100000">
                <a:srgbClr val="FFFFFF">
                  <a:alpha val="46000"/>
                </a:srgbClr>
              </a:gs>
            </a:gsLst>
            <a:lin ang="0" scaled="1"/>
            <a:tileRect/>
          </a:gradFill>
          <a:ln>
            <a:noFill/>
          </a:ln>
          <a:extLst/>
        </p:spPr>
        <p:txBody>
          <a:bodyPr wrap="none"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ts val="141"/>
              </a:spcBef>
              <a:spcAft>
                <a:spcPts val="272"/>
              </a:spcAft>
            </a:pPr>
            <a:endParaRPr lang="fr-FR" altLang="fr-FR" dirty="0">
              <a:solidFill>
                <a:srgbClr val="5A5A5A"/>
              </a:solidFill>
              <a:latin typeface="Calibri" panose="020F0502020204030204" pitchFamily="34" charset="0"/>
            </a:endParaRPr>
          </a:p>
        </p:txBody>
      </p:sp>
      <p:sp>
        <p:nvSpPr>
          <p:cNvPr id="63490" name="Rectangle 2"/>
          <p:cNvSpPr>
            <a:spLocks noChangeArrowheads="1"/>
          </p:cNvSpPr>
          <p:nvPr/>
        </p:nvSpPr>
        <p:spPr bwMode="auto">
          <a:xfrm>
            <a:off x="1437059" y="1071042"/>
            <a:ext cx="5241182" cy="1284685"/>
          </a:xfrm>
          <a:prstGeom prst="rect">
            <a:avLst/>
          </a:prstGeom>
          <a:noFill/>
          <a:ln w="9525">
            <a:noFill/>
            <a:miter lim="800000"/>
            <a:headEnd/>
            <a:tailEnd/>
          </a:ln>
        </p:spPr>
        <p:txBody>
          <a:bodyPr lIns="69041" tIns="34520" rIns="69041" bIns="34520"/>
          <a:lstStyle/>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Devenir un acteur de la santé numérique sur  un des sujets très populaire dans plusieurs pays</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Passer d´ une relation assureur avec comme unique interaction avec le client  les primes et les sinistres à  devenir un partenaire celui ci.</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Développer la notion de soin set devenir un acteur de la santé préventive en offrant des services supplémentaires à valeur ajoutée aux clients actuels et possible prospects</a:t>
            </a:r>
          </a:p>
        </p:txBody>
      </p:sp>
      <p:sp>
        <p:nvSpPr>
          <p:cNvPr id="78854" name="Rectangle 20"/>
          <p:cNvSpPr>
            <a:spLocks noChangeArrowheads="1"/>
          </p:cNvSpPr>
          <p:nvPr/>
        </p:nvSpPr>
        <p:spPr bwMode="auto">
          <a:xfrm>
            <a:off x="1404863" y="2355726"/>
            <a:ext cx="2864911" cy="12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5000"/>
              </a:lnSpc>
              <a:spcBef>
                <a:spcPts val="225"/>
              </a:spcBef>
              <a:spcAft>
                <a:spcPct val="10000"/>
              </a:spcAft>
              <a:buClr>
                <a:srgbClr val="CF022B"/>
              </a:buClr>
              <a:buSzPct val="75000"/>
            </a:pPr>
            <a:r>
              <a:rPr lang="fr-FR" sz="1050" dirty="0">
                <a:solidFill>
                  <a:srgbClr val="000000"/>
                </a:solidFill>
                <a:latin typeface="Calibri"/>
                <a:ea typeface="ヒラギノ角ゴ Pro W3"/>
                <a:cs typeface="ヒラギノ角ゴ Pro W3"/>
              </a:rPr>
              <a:t> </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Conception et développement (en cours de réalisation) de l´ application  client  avec une équipe en mode agile</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Utilisation de code QR, </a:t>
            </a:r>
            <a:r>
              <a:rPr lang="fr-FR" sz="1050" dirty="0" err="1">
                <a:solidFill>
                  <a:srgbClr val="000000"/>
                </a:solidFill>
                <a:latin typeface="Calibri"/>
                <a:ea typeface="ヒラギノ角ゴ Pro W3"/>
                <a:cs typeface="ヒラギノ角ゴ Pro W3"/>
              </a:rPr>
              <a:t>geolocalisation</a:t>
            </a:r>
            <a:endParaRPr lang="fr-FR" sz="1050" dirty="0">
              <a:solidFill>
                <a:srgbClr val="000000"/>
              </a:solidFill>
              <a:latin typeface="Calibri"/>
              <a:ea typeface="ヒラギノ角ゴ Pro W3"/>
              <a:cs typeface="ヒラギノ角ゴ Pro W3"/>
            </a:endParaRP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Développement de l´application native pour  Android &amp; IOS</a:t>
            </a:r>
          </a:p>
        </p:txBody>
      </p:sp>
      <p:sp>
        <p:nvSpPr>
          <p:cNvPr id="78855" name="Rectangle 21"/>
          <p:cNvSpPr>
            <a:spLocks noChangeArrowheads="1"/>
          </p:cNvSpPr>
          <p:nvPr/>
        </p:nvSpPr>
        <p:spPr bwMode="auto">
          <a:xfrm>
            <a:off x="1491060" y="3867895"/>
            <a:ext cx="2702899" cy="3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000000"/>
                </a:solidFill>
                <a:ea typeface="ヒラギノ角ゴ Pro W3"/>
                <a:cs typeface="ヒラギノ角ゴ Pro W3"/>
              </a:rPr>
              <a:t>Application multi canal et multi dispositif</a:t>
            </a:r>
          </a:p>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000000"/>
                </a:solidFill>
                <a:ea typeface="ヒラギノ角ゴ Pro W3"/>
                <a:cs typeface="ヒラギノ角ゴ Pro W3"/>
              </a:rPr>
              <a:t>Organisation autour de 6 thèmes pour plus d´ergonomies.</a:t>
            </a:r>
          </a:p>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000000"/>
                </a:solidFill>
                <a:ea typeface="ヒラギノ角ゴ Pro W3"/>
                <a:cs typeface="ヒラギノ角ゴ Pro W3"/>
              </a:rPr>
              <a:t>Connaissance de l´activité des clients, profils, pages visites…</a:t>
            </a:r>
          </a:p>
          <a:p>
            <a:pPr marL="214313" indent="-214313">
              <a:spcBef>
                <a:spcPts val="225"/>
              </a:spcBef>
              <a:spcAft>
                <a:spcPts val="225"/>
              </a:spcAft>
              <a:buClr>
                <a:srgbClr val="CF022B"/>
              </a:buClr>
              <a:buSzPct val="75000"/>
              <a:buFont typeface="Wingdings" panose="05000000000000000000" pitchFamily="2" charset="2"/>
              <a:buChar char="§"/>
            </a:pPr>
            <a:endParaRPr lang="fr-FR" sz="1050" dirty="0">
              <a:solidFill>
                <a:srgbClr val="000000"/>
              </a:solidFill>
              <a:ea typeface="ヒラギノ角ゴ Pro W3"/>
              <a:cs typeface="ヒラギノ角ゴ Pro W3"/>
            </a:endParaRPr>
          </a:p>
        </p:txBody>
      </p:sp>
      <p:sp>
        <p:nvSpPr>
          <p:cNvPr id="26" name="Titre 25"/>
          <p:cNvSpPr>
            <a:spLocks noGrp="1"/>
          </p:cNvSpPr>
          <p:nvPr>
            <p:ph type="title"/>
          </p:nvPr>
        </p:nvSpPr>
        <p:spPr/>
        <p:txBody>
          <a:bodyPr/>
          <a:lstStyle/>
          <a:p>
            <a:pPr>
              <a:defRPr/>
            </a:pPr>
            <a:r>
              <a:rPr lang="fr-FR" dirty="0" smtClean="0"/>
              <a:t>AXA</a:t>
            </a:r>
            <a:endParaRPr lang="fr-FR" dirty="0"/>
          </a:p>
        </p:txBody>
      </p:sp>
      <p:sp>
        <p:nvSpPr>
          <p:cNvPr id="30" name="Espace réservé du texte 29"/>
          <p:cNvSpPr>
            <a:spLocks noGrp="1"/>
          </p:cNvSpPr>
          <p:nvPr>
            <p:ph type="body" sz="quarter" idx="13"/>
          </p:nvPr>
        </p:nvSpPr>
        <p:spPr/>
        <p:txBody>
          <a:bodyPr/>
          <a:lstStyle/>
          <a:p>
            <a:pPr>
              <a:spcBef>
                <a:spcPct val="75000"/>
              </a:spcBef>
              <a:spcAft>
                <a:spcPct val="20000"/>
              </a:spcAft>
              <a:buClr>
                <a:srgbClr val="DA162E"/>
              </a:buClr>
              <a:buSzPct val="75000"/>
            </a:pPr>
            <a:r>
              <a:rPr lang="fr-FR" dirty="0" smtClean="0">
                <a:solidFill>
                  <a:srgbClr val="5A5A5A"/>
                </a:solidFill>
              </a:rPr>
              <a:t>AXA HEALTH APP</a:t>
            </a:r>
            <a:endParaRPr lang="fr-FR" dirty="0">
              <a:solidFill>
                <a:srgbClr val="5A5A5A"/>
              </a:solidFill>
            </a:endParaRPr>
          </a:p>
        </p:txBody>
      </p:sp>
      <p:sp>
        <p:nvSpPr>
          <p:cNvPr id="3" name="Espace réservé du numéro de diapositive 2"/>
          <p:cNvSpPr>
            <a:spLocks noGrp="1"/>
          </p:cNvSpPr>
          <p:nvPr>
            <p:ph type="sldNum" sz="quarter" idx="15"/>
          </p:nvPr>
        </p:nvSpPr>
        <p:spPr/>
        <p:txBody>
          <a:bodyPr/>
          <a:lstStyle/>
          <a:p>
            <a:fld id="{93C7E154-33C3-4FBA-9381-AA920B4BBD71}" type="slidenum">
              <a:rPr lang="fr-FR" altLang="fr-FR" smtClean="0"/>
              <a:pPr/>
              <a:t>50</a:t>
            </a:fld>
            <a:endParaRPr lang="fr-FR" altLang="fr-FR"/>
          </a:p>
        </p:txBody>
      </p:sp>
      <p:sp>
        <p:nvSpPr>
          <p:cNvPr id="20" name="Rectangle 8"/>
          <p:cNvSpPr>
            <a:spLocks noChangeArrowheads="1"/>
          </p:cNvSpPr>
          <p:nvPr/>
        </p:nvSpPr>
        <p:spPr bwMode="auto">
          <a:xfrm>
            <a:off x="1491059" y="935831"/>
            <a:ext cx="1134000" cy="162000"/>
          </a:xfrm>
          <a:prstGeom prst="rect">
            <a:avLst/>
          </a:prstGeom>
          <a:solidFill>
            <a:schemeClr val="accent3"/>
          </a:solidFill>
          <a:ln w="3175" algn="ctr">
            <a:noFill/>
            <a:miter lim="800000"/>
            <a:headEnd/>
            <a:tailEnd/>
          </a:ln>
        </p:spPr>
        <p:txBody>
          <a:bodyPr wrap="none" anchor="ctr"/>
          <a:lstStyle/>
          <a:p>
            <a:r>
              <a:rPr lang="fr-FR" sz="1050" b="1" dirty="0">
                <a:solidFill>
                  <a:prstClr val="white"/>
                </a:solidFill>
              </a:rPr>
              <a:t>Contexte &amp; enjeux</a:t>
            </a:r>
          </a:p>
        </p:txBody>
      </p:sp>
      <p:sp>
        <p:nvSpPr>
          <p:cNvPr id="21" name="Rectangle 11"/>
          <p:cNvSpPr>
            <a:spLocks noChangeArrowheads="1"/>
          </p:cNvSpPr>
          <p:nvPr/>
        </p:nvSpPr>
        <p:spPr bwMode="auto">
          <a:xfrm>
            <a:off x="1437059" y="2301720"/>
            <a:ext cx="2376000" cy="162000"/>
          </a:xfrm>
          <a:prstGeom prst="rect">
            <a:avLst/>
          </a:prstGeom>
          <a:solidFill>
            <a:schemeClr val="accent4"/>
          </a:solidFill>
          <a:ln w="3175" algn="ctr">
            <a:noFill/>
            <a:miter lim="800000"/>
            <a:headEnd/>
            <a:tailEnd/>
          </a:ln>
        </p:spPr>
        <p:txBody>
          <a:bodyPr wrap="none" anchor="ctr"/>
          <a:lstStyle/>
          <a:p>
            <a:r>
              <a:rPr lang="fr-FR" sz="1050" b="1" dirty="0">
                <a:solidFill>
                  <a:prstClr val="white"/>
                </a:solidFill>
              </a:rPr>
              <a:t>Mission et valeur ajoutée de Sopra </a:t>
            </a:r>
            <a:r>
              <a:rPr lang="fr-FR" sz="1050" b="1" dirty="0" err="1">
                <a:solidFill>
                  <a:prstClr val="white"/>
                </a:solidFill>
              </a:rPr>
              <a:t>Steria</a:t>
            </a:r>
            <a:endParaRPr lang="fr-FR" sz="1050" b="1" dirty="0">
              <a:solidFill>
                <a:prstClr val="white"/>
              </a:solidFill>
            </a:endParaRPr>
          </a:p>
        </p:txBody>
      </p:sp>
      <p:sp>
        <p:nvSpPr>
          <p:cNvPr id="22" name="Rectangle 12"/>
          <p:cNvSpPr>
            <a:spLocks noChangeArrowheads="1"/>
          </p:cNvSpPr>
          <p:nvPr/>
        </p:nvSpPr>
        <p:spPr bwMode="auto">
          <a:xfrm>
            <a:off x="1491059" y="3705876"/>
            <a:ext cx="972000" cy="162000"/>
          </a:xfrm>
          <a:prstGeom prst="rect">
            <a:avLst/>
          </a:prstGeom>
          <a:solidFill>
            <a:schemeClr val="accent6"/>
          </a:solidFill>
          <a:ln w="3175" algn="ctr">
            <a:noFill/>
            <a:miter lim="800000"/>
            <a:headEnd/>
            <a:tailEnd/>
          </a:ln>
        </p:spPr>
        <p:txBody>
          <a:bodyPr wrap="none" anchor="ctr"/>
          <a:lstStyle/>
          <a:p>
            <a:r>
              <a:rPr lang="fr-FR" sz="1050" b="1" dirty="0">
                <a:solidFill>
                  <a:prstClr val="white"/>
                </a:solidFill>
              </a:rPr>
              <a:t>Bénéfices client</a:t>
            </a:r>
          </a:p>
        </p:txBody>
      </p:sp>
      <p:pic>
        <p:nvPicPr>
          <p:cNvPr id="35" name="34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43709" y="3931476"/>
            <a:ext cx="522913" cy="392185"/>
          </a:xfrm>
          <a:prstGeom prst="rect">
            <a:avLst/>
          </a:prstGeom>
        </p:spPr>
      </p:pic>
      <p:pic>
        <p:nvPicPr>
          <p:cNvPr id="36" name="35 Imagen"/>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64094" y="3904700"/>
            <a:ext cx="418961" cy="418961"/>
          </a:xfrm>
          <a:prstGeom prst="rect">
            <a:avLst/>
          </a:prstGeom>
        </p:spPr>
      </p:pic>
      <p:grpSp>
        <p:nvGrpSpPr>
          <p:cNvPr id="32" name="Groupe 10"/>
          <p:cNvGrpSpPr>
            <a:grpSpLocks noChangeAspect="1"/>
          </p:cNvGrpSpPr>
          <p:nvPr/>
        </p:nvGrpSpPr>
        <p:grpSpPr>
          <a:xfrm>
            <a:off x="7075782" y="168308"/>
            <a:ext cx="558733" cy="558733"/>
            <a:chOff x="2654300" y="1511300"/>
            <a:chExt cx="3835400" cy="3835400"/>
          </a:xfrm>
        </p:grpSpPr>
        <p:sp>
          <p:nvSpPr>
            <p:cNvPr id="33" name="Rectangle 5"/>
            <p:cNvSpPr>
              <a:spLocks noChangeArrowheads="1"/>
            </p:cNvSpPr>
            <p:nvPr userDrawn="1"/>
          </p:nvSpPr>
          <p:spPr bwMode="auto">
            <a:xfrm>
              <a:off x="2654300" y="1511300"/>
              <a:ext cx="3835400" cy="3835400"/>
            </a:xfrm>
            <a:prstGeom prst="rect">
              <a:avLst/>
            </a:prstGeom>
            <a:solidFill>
              <a:srgbClr val="004893"/>
            </a:solidFill>
            <a:ln w="9525">
              <a:noFill/>
              <a:miter lim="800000"/>
              <a:headEnd/>
              <a:tailEnd/>
            </a:ln>
          </p:spPr>
          <p:txBody>
            <a:bodyPr vert="horz" wrap="square" lIns="68580" tIns="34290" rIns="68580" bIns="34290" numCol="1" anchor="t" anchorCtr="0" compatLnSpc="1">
              <a:prstTxWarp prst="textNoShape">
                <a:avLst/>
              </a:prstTxWarp>
            </a:bodyPr>
            <a:lstStyle/>
            <a:p>
              <a:endParaRPr lang="fr-FR" dirty="0">
                <a:latin typeface="Century Gothic" pitchFamily="34" charset="0"/>
              </a:endParaRPr>
            </a:p>
          </p:txBody>
        </p:sp>
        <p:sp>
          <p:nvSpPr>
            <p:cNvPr id="38" name="Freeform 7"/>
            <p:cNvSpPr>
              <a:spLocks noEditPoints="1"/>
            </p:cNvSpPr>
            <p:nvPr userDrawn="1"/>
          </p:nvSpPr>
          <p:spPr bwMode="auto">
            <a:xfrm>
              <a:off x="2654300" y="3497263"/>
              <a:ext cx="3192463" cy="1420813"/>
            </a:xfrm>
            <a:custGeom>
              <a:avLst/>
              <a:gdLst/>
              <a:ahLst/>
              <a:cxnLst>
                <a:cxn ang="0">
                  <a:pos x="283" y="126"/>
                </a:cxn>
                <a:cxn ang="0">
                  <a:pos x="250" y="115"/>
                </a:cxn>
                <a:cxn ang="0">
                  <a:pos x="186" y="72"/>
                </a:cxn>
                <a:cxn ang="0">
                  <a:pos x="188" y="115"/>
                </a:cxn>
                <a:cxn ang="0">
                  <a:pos x="163" y="126"/>
                </a:cxn>
                <a:cxn ang="0">
                  <a:pos x="159" y="110"/>
                </a:cxn>
                <a:cxn ang="0">
                  <a:pos x="147" y="126"/>
                </a:cxn>
                <a:cxn ang="0">
                  <a:pos x="122" y="120"/>
                </a:cxn>
                <a:cxn ang="0">
                  <a:pos x="110" y="121"/>
                </a:cxn>
                <a:cxn ang="0">
                  <a:pos x="84" y="126"/>
                </a:cxn>
                <a:cxn ang="0">
                  <a:pos x="111" y="93"/>
                </a:cxn>
                <a:cxn ang="0">
                  <a:pos x="55" y="72"/>
                </a:cxn>
                <a:cxn ang="0">
                  <a:pos x="15" y="126"/>
                </a:cxn>
                <a:cxn ang="0">
                  <a:pos x="0" y="117"/>
                </a:cxn>
                <a:cxn ang="0">
                  <a:pos x="42" y="63"/>
                </a:cxn>
                <a:cxn ang="0">
                  <a:pos x="87" y="0"/>
                </a:cxn>
                <a:cxn ang="0">
                  <a:pos x="114" y="12"/>
                </a:cxn>
                <a:cxn ang="0">
                  <a:pos x="140" y="56"/>
                </a:cxn>
                <a:cxn ang="0">
                  <a:pos x="120" y="0"/>
                </a:cxn>
                <a:cxn ang="0">
                  <a:pos x="152" y="8"/>
                </a:cxn>
                <a:cxn ang="0">
                  <a:pos x="182" y="7"/>
                </a:cxn>
                <a:cxn ang="0">
                  <a:pos x="210" y="0"/>
                </a:cxn>
                <a:cxn ang="0">
                  <a:pos x="167" y="51"/>
                </a:cxn>
                <a:cxn ang="0">
                  <a:pos x="171" y="65"/>
                </a:cxn>
                <a:cxn ang="0">
                  <a:pos x="213" y="9"/>
                </a:cxn>
                <a:cxn ang="0">
                  <a:pos x="243" y="0"/>
                </a:cxn>
                <a:cxn ang="0">
                  <a:pos x="260" y="63"/>
                </a:cxn>
                <a:cxn ang="0">
                  <a:pos x="197" y="58"/>
                </a:cxn>
                <a:cxn ang="0">
                  <a:pos x="224" y="33"/>
                </a:cxn>
                <a:cxn ang="0">
                  <a:pos x="222" y="24"/>
                </a:cxn>
                <a:cxn ang="0">
                  <a:pos x="67" y="58"/>
                </a:cxn>
                <a:cxn ang="0">
                  <a:pos x="93" y="33"/>
                </a:cxn>
                <a:cxn ang="0">
                  <a:pos x="92" y="24"/>
                </a:cxn>
                <a:cxn ang="0">
                  <a:pos x="152" y="90"/>
                </a:cxn>
                <a:cxn ang="0">
                  <a:pos x="137" y="85"/>
                </a:cxn>
              </a:cxnLst>
              <a:rect l="0" t="0" r="r" b="b"/>
              <a:pathLst>
                <a:path w="283" h="126">
                  <a:moveTo>
                    <a:pt x="260" y="63"/>
                  </a:moveTo>
                  <a:cubicBezTo>
                    <a:pt x="266" y="79"/>
                    <a:pt x="278" y="123"/>
                    <a:pt x="283" y="126"/>
                  </a:cubicBezTo>
                  <a:cubicBezTo>
                    <a:pt x="251" y="126"/>
                    <a:pt x="251" y="126"/>
                    <a:pt x="251" y="126"/>
                  </a:cubicBezTo>
                  <a:cubicBezTo>
                    <a:pt x="251" y="126"/>
                    <a:pt x="251" y="120"/>
                    <a:pt x="250" y="115"/>
                  </a:cubicBezTo>
                  <a:cubicBezTo>
                    <a:pt x="248" y="110"/>
                    <a:pt x="237" y="72"/>
                    <a:pt x="237" y="72"/>
                  </a:cubicBezTo>
                  <a:cubicBezTo>
                    <a:pt x="186" y="72"/>
                    <a:pt x="186" y="72"/>
                    <a:pt x="186" y="72"/>
                  </a:cubicBezTo>
                  <a:cubicBezTo>
                    <a:pt x="178" y="84"/>
                    <a:pt x="178" y="84"/>
                    <a:pt x="178" y="84"/>
                  </a:cubicBezTo>
                  <a:cubicBezTo>
                    <a:pt x="178" y="84"/>
                    <a:pt x="187" y="114"/>
                    <a:pt x="188" y="115"/>
                  </a:cubicBezTo>
                  <a:cubicBezTo>
                    <a:pt x="189" y="118"/>
                    <a:pt x="193" y="126"/>
                    <a:pt x="193" y="126"/>
                  </a:cubicBezTo>
                  <a:cubicBezTo>
                    <a:pt x="163" y="126"/>
                    <a:pt x="163" y="126"/>
                    <a:pt x="163" y="126"/>
                  </a:cubicBezTo>
                  <a:cubicBezTo>
                    <a:pt x="163" y="126"/>
                    <a:pt x="162" y="121"/>
                    <a:pt x="162" y="120"/>
                  </a:cubicBezTo>
                  <a:cubicBezTo>
                    <a:pt x="161" y="118"/>
                    <a:pt x="159" y="110"/>
                    <a:pt x="159" y="110"/>
                  </a:cubicBezTo>
                  <a:cubicBezTo>
                    <a:pt x="159" y="110"/>
                    <a:pt x="152" y="117"/>
                    <a:pt x="150" y="121"/>
                  </a:cubicBezTo>
                  <a:cubicBezTo>
                    <a:pt x="148" y="124"/>
                    <a:pt x="147" y="126"/>
                    <a:pt x="147" y="126"/>
                  </a:cubicBezTo>
                  <a:cubicBezTo>
                    <a:pt x="123" y="126"/>
                    <a:pt x="123" y="126"/>
                    <a:pt x="123" y="126"/>
                  </a:cubicBezTo>
                  <a:cubicBezTo>
                    <a:pt x="123" y="126"/>
                    <a:pt x="122" y="121"/>
                    <a:pt x="122" y="120"/>
                  </a:cubicBezTo>
                  <a:cubicBezTo>
                    <a:pt x="122" y="118"/>
                    <a:pt x="119" y="109"/>
                    <a:pt x="119" y="109"/>
                  </a:cubicBezTo>
                  <a:cubicBezTo>
                    <a:pt x="119" y="109"/>
                    <a:pt x="112" y="117"/>
                    <a:pt x="110" y="121"/>
                  </a:cubicBezTo>
                  <a:cubicBezTo>
                    <a:pt x="108" y="124"/>
                    <a:pt x="107" y="126"/>
                    <a:pt x="107" y="126"/>
                  </a:cubicBezTo>
                  <a:cubicBezTo>
                    <a:pt x="84" y="126"/>
                    <a:pt x="84" y="126"/>
                    <a:pt x="84" y="126"/>
                  </a:cubicBezTo>
                  <a:cubicBezTo>
                    <a:pt x="84" y="126"/>
                    <a:pt x="90" y="120"/>
                    <a:pt x="93" y="117"/>
                  </a:cubicBezTo>
                  <a:cubicBezTo>
                    <a:pt x="97" y="112"/>
                    <a:pt x="111" y="93"/>
                    <a:pt x="111" y="93"/>
                  </a:cubicBezTo>
                  <a:cubicBezTo>
                    <a:pt x="105" y="72"/>
                    <a:pt x="105" y="72"/>
                    <a:pt x="105" y="72"/>
                  </a:cubicBezTo>
                  <a:cubicBezTo>
                    <a:pt x="55" y="72"/>
                    <a:pt x="55" y="72"/>
                    <a:pt x="55" y="72"/>
                  </a:cubicBezTo>
                  <a:cubicBezTo>
                    <a:pt x="55" y="72"/>
                    <a:pt x="26" y="110"/>
                    <a:pt x="25" y="112"/>
                  </a:cubicBezTo>
                  <a:cubicBezTo>
                    <a:pt x="24" y="113"/>
                    <a:pt x="15" y="125"/>
                    <a:pt x="15" y="126"/>
                  </a:cubicBezTo>
                  <a:cubicBezTo>
                    <a:pt x="0" y="126"/>
                    <a:pt x="0" y="126"/>
                    <a:pt x="0" y="126"/>
                  </a:cubicBezTo>
                  <a:cubicBezTo>
                    <a:pt x="0" y="117"/>
                    <a:pt x="0" y="117"/>
                    <a:pt x="0" y="117"/>
                  </a:cubicBezTo>
                  <a:cubicBezTo>
                    <a:pt x="1" y="116"/>
                    <a:pt x="1" y="116"/>
                    <a:pt x="1" y="116"/>
                  </a:cubicBezTo>
                  <a:cubicBezTo>
                    <a:pt x="1" y="116"/>
                    <a:pt x="23" y="89"/>
                    <a:pt x="42" y="63"/>
                  </a:cubicBezTo>
                  <a:cubicBezTo>
                    <a:pt x="60" y="40"/>
                    <a:pt x="77" y="18"/>
                    <a:pt x="78" y="16"/>
                  </a:cubicBezTo>
                  <a:cubicBezTo>
                    <a:pt x="82" y="11"/>
                    <a:pt x="87" y="0"/>
                    <a:pt x="87" y="0"/>
                  </a:cubicBezTo>
                  <a:cubicBezTo>
                    <a:pt x="113" y="0"/>
                    <a:pt x="113" y="0"/>
                    <a:pt x="113" y="0"/>
                  </a:cubicBezTo>
                  <a:cubicBezTo>
                    <a:pt x="113" y="0"/>
                    <a:pt x="114" y="10"/>
                    <a:pt x="114" y="12"/>
                  </a:cubicBezTo>
                  <a:cubicBezTo>
                    <a:pt x="115" y="14"/>
                    <a:pt x="131" y="67"/>
                    <a:pt x="131" y="67"/>
                  </a:cubicBezTo>
                  <a:cubicBezTo>
                    <a:pt x="140" y="56"/>
                    <a:pt x="140" y="56"/>
                    <a:pt x="140" y="56"/>
                  </a:cubicBezTo>
                  <a:cubicBezTo>
                    <a:pt x="125" y="10"/>
                    <a:pt x="125" y="10"/>
                    <a:pt x="125" y="10"/>
                  </a:cubicBezTo>
                  <a:cubicBezTo>
                    <a:pt x="125" y="10"/>
                    <a:pt x="122" y="1"/>
                    <a:pt x="120" y="0"/>
                  </a:cubicBezTo>
                  <a:cubicBezTo>
                    <a:pt x="151" y="0"/>
                    <a:pt x="151" y="0"/>
                    <a:pt x="151" y="0"/>
                  </a:cubicBezTo>
                  <a:cubicBezTo>
                    <a:pt x="151" y="0"/>
                    <a:pt x="151" y="4"/>
                    <a:pt x="152" y="8"/>
                  </a:cubicBezTo>
                  <a:cubicBezTo>
                    <a:pt x="153" y="12"/>
                    <a:pt x="160" y="35"/>
                    <a:pt x="160" y="35"/>
                  </a:cubicBezTo>
                  <a:cubicBezTo>
                    <a:pt x="160" y="35"/>
                    <a:pt x="181" y="9"/>
                    <a:pt x="182" y="7"/>
                  </a:cubicBezTo>
                  <a:cubicBezTo>
                    <a:pt x="184" y="4"/>
                    <a:pt x="184" y="0"/>
                    <a:pt x="184" y="0"/>
                  </a:cubicBezTo>
                  <a:cubicBezTo>
                    <a:pt x="210" y="0"/>
                    <a:pt x="210" y="0"/>
                    <a:pt x="210" y="0"/>
                  </a:cubicBezTo>
                  <a:cubicBezTo>
                    <a:pt x="210" y="0"/>
                    <a:pt x="205" y="3"/>
                    <a:pt x="197" y="13"/>
                  </a:cubicBezTo>
                  <a:cubicBezTo>
                    <a:pt x="194" y="17"/>
                    <a:pt x="167" y="51"/>
                    <a:pt x="167" y="51"/>
                  </a:cubicBezTo>
                  <a:cubicBezTo>
                    <a:pt x="167" y="51"/>
                    <a:pt x="170" y="59"/>
                    <a:pt x="171" y="63"/>
                  </a:cubicBezTo>
                  <a:cubicBezTo>
                    <a:pt x="171" y="64"/>
                    <a:pt x="171" y="65"/>
                    <a:pt x="171" y="65"/>
                  </a:cubicBezTo>
                  <a:cubicBezTo>
                    <a:pt x="171" y="65"/>
                    <a:pt x="172" y="64"/>
                    <a:pt x="173" y="63"/>
                  </a:cubicBezTo>
                  <a:cubicBezTo>
                    <a:pt x="180" y="54"/>
                    <a:pt x="211" y="13"/>
                    <a:pt x="213" y="9"/>
                  </a:cubicBezTo>
                  <a:cubicBezTo>
                    <a:pt x="215" y="6"/>
                    <a:pt x="217" y="3"/>
                    <a:pt x="218" y="0"/>
                  </a:cubicBezTo>
                  <a:cubicBezTo>
                    <a:pt x="243" y="0"/>
                    <a:pt x="243" y="0"/>
                    <a:pt x="243" y="0"/>
                  </a:cubicBezTo>
                  <a:cubicBezTo>
                    <a:pt x="243" y="0"/>
                    <a:pt x="244" y="7"/>
                    <a:pt x="245" y="9"/>
                  </a:cubicBezTo>
                  <a:lnTo>
                    <a:pt x="260" y="63"/>
                  </a:lnTo>
                  <a:close/>
                  <a:moveTo>
                    <a:pt x="222" y="24"/>
                  </a:moveTo>
                  <a:cubicBezTo>
                    <a:pt x="219" y="32"/>
                    <a:pt x="197" y="58"/>
                    <a:pt x="197" y="58"/>
                  </a:cubicBezTo>
                  <a:cubicBezTo>
                    <a:pt x="231" y="58"/>
                    <a:pt x="231" y="58"/>
                    <a:pt x="231" y="58"/>
                  </a:cubicBezTo>
                  <a:cubicBezTo>
                    <a:pt x="231" y="58"/>
                    <a:pt x="225" y="37"/>
                    <a:pt x="224" y="33"/>
                  </a:cubicBezTo>
                  <a:cubicBezTo>
                    <a:pt x="223" y="29"/>
                    <a:pt x="223" y="24"/>
                    <a:pt x="223" y="24"/>
                  </a:cubicBezTo>
                  <a:cubicBezTo>
                    <a:pt x="223" y="24"/>
                    <a:pt x="223" y="23"/>
                    <a:pt x="222" y="24"/>
                  </a:cubicBezTo>
                  <a:close/>
                  <a:moveTo>
                    <a:pt x="92" y="24"/>
                  </a:moveTo>
                  <a:cubicBezTo>
                    <a:pt x="88" y="32"/>
                    <a:pt x="67" y="58"/>
                    <a:pt x="67" y="58"/>
                  </a:cubicBezTo>
                  <a:cubicBezTo>
                    <a:pt x="101" y="58"/>
                    <a:pt x="101" y="58"/>
                    <a:pt x="101" y="58"/>
                  </a:cubicBezTo>
                  <a:cubicBezTo>
                    <a:pt x="101" y="58"/>
                    <a:pt x="94" y="37"/>
                    <a:pt x="93" y="33"/>
                  </a:cubicBezTo>
                  <a:cubicBezTo>
                    <a:pt x="92" y="29"/>
                    <a:pt x="92" y="24"/>
                    <a:pt x="92" y="24"/>
                  </a:cubicBezTo>
                  <a:cubicBezTo>
                    <a:pt x="92" y="24"/>
                    <a:pt x="92" y="23"/>
                    <a:pt x="92" y="24"/>
                  </a:cubicBezTo>
                  <a:close/>
                  <a:moveTo>
                    <a:pt x="143" y="103"/>
                  </a:moveTo>
                  <a:cubicBezTo>
                    <a:pt x="152" y="90"/>
                    <a:pt x="152" y="90"/>
                    <a:pt x="152" y="90"/>
                  </a:cubicBezTo>
                  <a:cubicBezTo>
                    <a:pt x="151" y="89"/>
                    <a:pt x="146" y="73"/>
                    <a:pt x="146" y="73"/>
                  </a:cubicBezTo>
                  <a:cubicBezTo>
                    <a:pt x="137" y="85"/>
                    <a:pt x="137" y="85"/>
                    <a:pt x="137" y="85"/>
                  </a:cubicBezTo>
                  <a:lnTo>
                    <a:pt x="143" y="103"/>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fr-FR" dirty="0">
                <a:latin typeface="Century Gothic" pitchFamily="34" charset="0"/>
              </a:endParaRPr>
            </a:p>
          </p:txBody>
        </p:sp>
      </p:grpSp>
      <p:pic>
        <p:nvPicPr>
          <p:cNvPr id="23"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884716" y="1284651"/>
            <a:ext cx="1027556" cy="2097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descr="iOS Simulator Screen shot 05 Aug 2014 10.10.48.pn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409982" y="2355726"/>
            <a:ext cx="1030313" cy="1761660"/>
          </a:xfrm>
          <a:prstGeom prst="rect">
            <a:avLst/>
          </a:prstGeom>
        </p:spPr>
      </p:pic>
      <p:pic>
        <p:nvPicPr>
          <p:cNvPr id="24" name="Picture 2"/>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125280" y="2725083"/>
            <a:ext cx="1038777" cy="1952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5613650" y="3092389"/>
            <a:ext cx="1180959" cy="201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Espace réservé du pied de page 2"/>
          <p:cNvSpPr txBox="1">
            <a:spLocks/>
          </p:cNvSpPr>
          <p:nvPr/>
        </p:nvSpPr>
        <p:spPr bwMode="gray">
          <a:xfrm>
            <a:off x="544439" y="4877593"/>
            <a:ext cx="3408363"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dirty="0" smtClean="0"/>
              <a:t>Centre de Services Espagne</a:t>
            </a:r>
            <a:endParaRPr lang="en-GB" dirty="0"/>
          </a:p>
        </p:txBody>
      </p:sp>
    </p:spTree>
    <p:extLst>
      <p:ext uri="{BB962C8B-B14F-4D97-AF65-F5344CB8AC3E}">
        <p14:creationId xmlns:p14="http://schemas.microsoft.com/office/powerpoint/2010/main" val="2901039079"/>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p:cNvSpPr>
            <a:spLocks noChangeArrowheads="1"/>
          </p:cNvSpPr>
          <p:nvPr/>
        </p:nvSpPr>
        <p:spPr bwMode="auto">
          <a:xfrm>
            <a:off x="6732241" y="789552"/>
            <a:ext cx="1268760" cy="4241817"/>
          </a:xfrm>
          <a:prstGeom prst="rect">
            <a:avLst/>
          </a:prstGeom>
          <a:gradFill flip="none" rotWithShape="0">
            <a:gsLst>
              <a:gs pos="0">
                <a:srgbClr val="DCD6D2">
                  <a:alpha val="46000"/>
                </a:srgbClr>
              </a:gs>
              <a:gs pos="100000">
                <a:srgbClr val="FFFFFF">
                  <a:alpha val="46000"/>
                </a:srgbClr>
              </a:gs>
            </a:gsLst>
            <a:lin ang="0" scaled="1"/>
            <a:tileRect/>
          </a:gradFill>
          <a:ln>
            <a:noFill/>
          </a:ln>
          <a:extLst/>
        </p:spPr>
        <p:txBody>
          <a:bodyPr wrap="none"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ts val="141"/>
              </a:spcBef>
              <a:spcAft>
                <a:spcPts val="272"/>
              </a:spcAft>
            </a:pPr>
            <a:endParaRPr lang="fr-FR" altLang="fr-FR" dirty="0">
              <a:solidFill>
                <a:srgbClr val="5A5A5A"/>
              </a:solidFill>
              <a:latin typeface="+mn-lt"/>
            </a:endParaRPr>
          </a:p>
        </p:txBody>
      </p:sp>
      <p:sp>
        <p:nvSpPr>
          <p:cNvPr id="63490" name="Rectangle 2"/>
          <p:cNvSpPr>
            <a:spLocks noChangeArrowheads="1"/>
          </p:cNvSpPr>
          <p:nvPr/>
        </p:nvSpPr>
        <p:spPr bwMode="auto">
          <a:xfrm>
            <a:off x="1515244" y="1073479"/>
            <a:ext cx="5133578" cy="1284685"/>
          </a:xfrm>
          <a:prstGeom prst="rect">
            <a:avLst/>
          </a:prstGeom>
          <a:noFill/>
          <a:ln w="9525">
            <a:noFill/>
            <a:miter lim="800000"/>
            <a:headEnd/>
            <a:tailEnd/>
          </a:ln>
        </p:spPr>
        <p:txBody>
          <a:bodyPr lIns="69041" tIns="34520" rIns="69041" bIns="34520"/>
          <a:lstStyle/>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Réinventer la relation client avec la Banque, en devançant les concurrents  traditionnel (Banques) et les nouveaux </a:t>
            </a:r>
            <a:r>
              <a:rPr lang="fr-FR" sz="1050" dirty="0" err="1">
                <a:solidFill>
                  <a:srgbClr val="000000"/>
                </a:solidFill>
                <a:ea typeface="ヒラギノ角ゴ Pro W3"/>
                <a:cs typeface="ヒラギノ角ゴ Pro W3"/>
              </a:rPr>
              <a:t>players</a:t>
            </a:r>
            <a:r>
              <a:rPr lang="fr-FR" sz="1050" dirty="0">
                <a:solidFill>
                  <a:srgbClr val="000000"/>
                </a:solidFill>
                <a:ea typeface="ヒラギノ角ゴ Pro W3"/>
                <a:cs typeface="ヒラギノ角ゴ Pro W3"/>
              </a:rPr>
              <a:t> , et en s´adaptant aux nouvelles tendances</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Explorer de nouvelles technologies qui permettent que le cliente établisse un  contact avec la banque quand, comment et ou il veut.</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Améliorer l´ expérience du client, apprendre à penser différemment pour continuer à être simple, transparent et centrer sur l´ utilisabilité.</a:t>
            </a:r>
          </a:p>
          <a:p>
            <a:pPr indent="135000">
              <a:spcBef>
                <a:spcPts val="225"/>
              </a:spcBef>
              <a:spcAft>
                <a:spcPts val="225"/>
              </a:spcAft>
              <a:buClr>
                <a:srgbClr val="CF022B"/>
              </a:buClr>
              <a:buSzPct val="75000"/>
              <a:buFont typeface="Wingdings" pitchFamily="2" charset="2"/>
              <a:buChar char="§"/>
            </a:pPr>
            <a:endParaRPr lang="fr-FR" sz="1050" dirty="0">
              <a:solidFill>
                <a:srgbClr val="000000"/>
              </a:solidFill>
              <a:ea typeface="ヒラギノ角ゴ Pro W3"/>
              <a:cs typeface="ヒラギノ角ゴ Pro W3"/>
            </a:endParaRPr>
          </a:p>
        </p:txBody>
      </p:sp>
      <p:sp>
        <p:nvSpPr>
          <p:cNvPr id="78854" name="Rectangle 20"/>
          <p:cNvSpPr>
            <a:spLocks noChangeArrowheads="1"/>
          </p:cNvSpPr>
          <p:nvPr/>
        </p:nvSpPr>
        <p:spPr bwMode="auto">
          <a:xfrm>
            <a:off x="1437061" y="2317273"/>
            <a:ext cx="513357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5000"/>
              </a:lnSpc>
              <a:spcBef>
                <a:spcPts val="225"/>
              </a:spcBef>
              <a:spcAft>
                <a:spcPct val="10000"/>
              </a:spcAft>
              <a:buClr>
                <a:srgbClr val="CF022B"/>
              </a:buClr>
              <a:buSzPct val="75000"/>
            </a:pPr>
            <a:r>
              <a:rPr lang="fr-FR" sz="1050" dirty="0">
                <a:solidFill>
                  <a:srgbClr val="000000"/>
                </a:solidFill>
                <a:latin typeface="+mn-lt"/>
                <a:ea typeface="ヒラギノ角ゴ Pro W3"/>
                <a:cs typeface="ヒラギノ角ゴ Pro W3"/>
              </a:rPr>
              <a:t> </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 Définition de l´architecture de l´API</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 Création de l´ application de Broker avec une équipe en mode agile</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Définition de l´architecture de FRONT</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Développement d´outil de gestion de projet pour l´ industrialisation des environnements de développement et de pré production.</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Développement application hybride </a:t>
            </a:r>
          </a:p>
        </p:txBody>
      </p:sp>
      <p:sp>
        <p:nvSpPr>
          <p:cNvPr id="78855" name="Rectangle 21"/>
          <p:cNvSpPr>
            <a:spLocks noChangeArrowheads="1"/>
          </p:cNvSpPr>
          <p:nvPr/>
        </p:nvSpPr>
        <p:spPr bwMode="auto">
          <a:xfrm>
            <a:off x="1491060" y="4029913"/>
            <a:ext cx="4593109" cy="3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000000"/>
                </a:solidFill>
                <a:ea typeface="ヒラギノ角ゴ Pro W3"/>
                <a:cs typeface="ヒラギノ角ゴ Pro W3"/>
              </a:rPr>
              <a:t>Application multi canal et multi dispositif</a:t>
            </a:r>
          </a:p>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000000"/>
                </a:solidFill>
                <a:ea typeface="ヒラギノ角ゴ Pro W3"/>
                <a:cs typeface="ヒラギノ角ゴ Pro W3"/>
              </a:rPr>
              <a:t>Technique responsive (PC + Tablet + Smartphone) – Full responsive</a:t>
            </a:r>
          </a:p>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000000"/>
                </a:solidFill>
                <a:ea typeface="ヒラギノ角ゴ Pro W3"/>
                <a:cs typeface="ヒラギノ角ゴ Pro W3"/>
              </a:rPr>
              <a:t>Amélioration de la maintenance</a:t>
            </a:r>
          </a:p>
        </p:txBody>
      </p:sp>
      <p:pic>
        <p:nvPicPr>
          <p:cNvPr id="4" name="3 Marcador de posición de imagen"/>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732241" y="257660"/>
            <a:ext cx="1512167" cy="369641"/>
          </a:xfrm>
        </p:spPr>
      </p:pic>
      <p:sp>
        <p:nvSpPr>
          <p:cNvPr id="26" name="Titre 25"/>
          <p:cNvSpPr>
            <a:spLocks noGrp="1"/>
          </p:cNvSpPr>
          <p:nvPr>
            <p:ph type="title"/>
          </p:nvPr>
        </p:nvSpPr>
        <p:spPr/>
        <p:txBody>
          <a:bodyPr/>
          <a:lstStyle/>
          <a:p>
            <a:pPr>
              <a:defRPr/>
            </a:pPr>
            <a:r>
              <a:rPr lang="fr-FR" dirty="0" err="1" smtClean="0">
                <a:latin typeface="+mn-lt"/>
              </a:rPr>
              <a:t>Ingdirect</a:t>
            </a:r>
            <a:endParaRPr lang="fr-FR" dirty="0">
              <a:latin typeface="+mn-lt"/>
            </a:endParaRPr>
          </a:p>
        </p:txBody>
      </p:sp>
      <p:sp>
        <p:nvSpPr>
          <p:cNvPr id="30" name="Espace réservé du texte 29"/>
          <p:cNvSpPr>
            <a:spLocks noGrp="1"/>
          </p:cNvSpPr>
          <p:nvPr>
            <p:ph type="body" sz="quarter" idx="13"/>
          </p:nvPr>
        </p:nvSpPr>
        <p:spPr/>
        <p:txBody>
          <a:bodyPr/>
          <a:lstStyle/>
          <a:p>
            <a:pPr>
              <a:spcBef>
                <a:spcPct val="75000"/>
              </a:spcBef>
              <a:spcAft>
                <a:spcPct val="20000"/>
              </a:spcAft>
              <a:buClr>
                <a:srgbClr val="DA162E"/>
              </a:buClr>
              <a:buSzPct val="75000"/>
            </a:pPr>
            <a:r>
              <a:rPr lang="fr-FR" dirty="0" smtClean="0">
                <a:solidFill>
                  <a:srgbClr val="5A5A5A"/>
                </a:solidFill>
                <a:latin typeface="+mn-lt"/>
              </a:rPr>
              <a:t>GENOMA</a:t>
            </a:r>
            <a:endParaRPr lang="fr-FR" dirty="0">
              <a:solidFill>
                <a:srgbClr val="5A5A5A"/>
              </a:solidFill>
              <a:latin typeface="+mn-lt"/>
            </a:endParaRPr>
          </a:p>
        </p:txBody>
      </p:sp>
      <p:sp>
        <p:nvSpPr>
          <p:cNvPr id="3" name="Espace réservé du numéro de diapositive 2"/>
          <p:cNvSpPr>
            <a:spLocks noGrp="1"/>
          </p:cNvSpPr>
          <p:nvPr>
            <p:ph type="sldNum" sz="quarter" idx="15"/>
          </p:nvPr>
        </p:nvSpPr>
        <p:spPr/>
        <p:txBody>
          <a:bodyPr/>
          <a:lstStyle/>
          <a:p>
            <a:fld id="{93C7E154-33C3-4FBA-9381-AA920B4BBD71}" type="slidenum">
              <a:rPr lang="fr-FR" altLang="fr-FR" smtClean="0"/>
              <a:pPr/>
              <a:t>51</a:t>
            </a:fld>
            <a:endParaRPr lang="fr-FR" altLang="fr-FR"/>
          </a:p>
        </p:txBody>
      </p:sp>
      <p:sp>
        <p:nvSpPr>
          <p:cNvPr id="20" name="Rectangle 8"/>
          <p:cNvSpPr>
            <a:spLocks noChangeArrowheads="1"/>
          </p:cNvSpPr>
          <p:nvPr/>
        </p:nvSpPr>
        <p:spPr bwMode="auto">
          <a:xfrm>
            <a:off x="1491059" y="935831"/>
            <a:ext cx="1134000" cy="162000"/>
          </a:xfrm>
          <a:prstGeom prst="rect">
            <a:avLst/>
          </a:prstGeom>
          <a:solidFill>
            <a:schemeClr val="accent3"/>
          </a:solidFill>
          <a:ln w="3175" algn="ctr">
            <a:noFill/>
            <a:miter lim="800000"/>
            <a:headEnd/>
            <a:tailEnd/>
          </a:ln>
        </p:spPr>
        <p:txBody>
          <a:bodyPr wrap="none" anchor="ctr"/>
          <a:lstStyle/>
          <a:p>
            <a:r>
              <a:rPr lang="fr-FR" sz="1050" b="1" dirty="0">
                <a:solidFill>
                  <a:prstClr val="white"/>
                </a:solidFill>
              </a:rPr>
              <a:t>Contexte &amp; enjeux</a:t>
            </a:r>
          </a:p>
        </p:txBody>
      </p:sp>
      <p:sp>
        <p:nvSpPr>
          <p:cNvPr id="21" name="Rectangle 11"/>
          <p:cNvSpPr>
            <a:spLocks noChangeArrowheads="1"/>
          </p:cNvSpPr>
          <p:nvPr/>
        </p:nvSpPr>
        <p:spPr bwMode="auto">
          <a:xfrm>
            <a:off x="1437059" y="2236273"/>
            <a:ext cx="2376000" cy="162000"/>
          </a:xfrm>
          <a:prstGeom prst="rect">
            <a:avLst/>
          </a:prstGeom>
          <a:solidFill>
            <a:schemeClr val="accent4"/>
          </a:solidFill>
          <a:ln w="3175" algn="ctr">
            <a:noFill/>
            <a:miter lim="800000"/>
            <a:headEnd/>
            <a:tailEnd/>
          </a:ln>
        </p:spPr>
        <p:txBody>
          <a:bodyPr wrap="none" anchor="ctr"/>
          <a:lstStyle/>
          <a:p>
            <a:r>
              <a:rPr lang="fr-FR" sz="1050" b="1" dirty="0">
                <a:solidFill>
                  <a:prstClr val="white"/>
                </a:solidFill>
              </a:rPr>
              <a:t>Mission et valeur ajoutée de Sopra </a:t>
            </a:r>
            <a:r>
              <a:rPr lang="fr-FR" sz="1050" b="1" dirty="0" err="1">
                <a:solidFill>
                  <a:prstClr val="white"/>
                </a:solidFill>
              </a:rPr>
              <a:t>Steria</a:t>
            </a:r>
            <a:endParaRPr lang="fr-FR" sz="1050" b="1" dirty="0">
              <a:solidFill>
                <a:prstClr val="white"/>
              </a:solidFill>
            </a:endParaRPr>
          </a:p>
        </p:txBody>
      </p:sp>
      <p:sp>
        <p:nvSpPr>
          <p:cNvPr id="22" name="Rectangle 12"/>
          <p:cNvSpPr>
            <a:spLocks noChangeArrowheads="1"/>
          </p:cNvSpPr>
          <p:nvPr/>
        </p:nvSpPr>
        <p:spPr bwMode="auto">
          <a:xfrm>
            <a:off x="1491059" y="3759882"/>
            <a:ext cx="972000" cy="162000"/>
          </a:xfrm>
          <a:prstGeom prst="rect">
            <a:avLst/>
          </a:prstGeom>
          <a:solidFill>
            <a:schemeClr val="accent6"/>
          </a:solidFill>
          <a:ln w="3175" algn="ctr">
            <a:noFill/>
            <a:miter lim="800000"/>
            <a:headEnd/>
            <a:tailEnd/>
          </a:ln>
        </p:spPr>
        <p:txBody>
          <a:bodyPr wrap="none" anchor="ctr"/>
          <a:lstStyle/>
          <a:p>
            <a:r>
              <a:rPr lang="fr-FR" sz="1050" b="1" dirty="0">
                <a:solidFill>
                  <a:prstClr val="white"/>
                </a:solidFill>
              </a:rPr>
              <a:t>Bénéfices client</a:t>
            </a:r>
          </a:p>
        </p:txBody>
      </p:sp>
      <p:pic>
        <p:nvPicPr>
          <p:cNvPr id="19" name="18 Imagen"/>
          <p:cNvPicPr/>
          <p:nvPr/>
        </p:nvPicPr>
        <p:blipFill>
          <a:blip r:embed="rId4" cstate="email">
            <a:extLst>
              <a:ext uri="{28A0092B-C50C-407E-A947-70E740481C1C}">
                <a14:useLocalDpi xmlns:a14="http://schemas.microsoft.com/office/drawing/2010/main"/>
              </a:ext>
            </a:extLst>
          </a:blip>
          <a:srcRect/>
          <a:stretch>
            <a:fillRect/>
          </a:stretch>
        </p:blipFill>
        <p:spPr bwMode="auto">
          <a:xfrm>
            <a:off x="6732242" y="935831"/>
            <a:ext cx="1233317" cy="1412517"/>
          </a:xfrm>
          <a:prstGeom prst="rect">
            <a:avLst/>
          </a:prstGeom>
          <a:noFill/>
          <a:ln w="9525">
            <a:noFill/>
            <a:miter lim="800000"/>
            <a:headEnd/>
            <a:tailEnd/>
          </a:ln>
        </p:spPr>
      </p:pic>
      <p:pic>
        <p:nvPicPr>
          <p:cNvPr id="27" name="26 Imagen"/>
          <p:cNvPicPr/>
          <p:nvPr/>
        </p:nvPicPr>
        <p:blipFill>
          <a:blip r:embed="rId5" cstate="email">
            <a:extLst>
              <a:ext uri="{28A0092B-C50C-407E-A947-70E740481C1C}">
                <a14:useLocalDpi xmlns:a14="http://schemas.microsoft.com/office/drawing/2010/main"/>
              </a:ext>
            </a:extLst>
          </a:blip>
          <a:srcRect/>
          <a:stretch>
            <a:fillRect/>
          </a:stretch>
        </p:blipFill>
        <p:spPr bwMode="auto">
          <a:xfrm>
            <a:off x="5614222" y="3526519"/>
            <a:ext cx="1034600" cy="1393739"/>
          </a:xfrm>
          <a:prstGeom prst="rect">
            <a:avLst/>
          </a:prstGeom>
          <a:noFill/>
          <a:ln w="9525">
            <a:noFill/>
            <a:miter lim="800000"/>
            <a:headEnd/>
            <a:tailEnd/>
          </a:ln>
        </p:spPr>
      </p:pic>
      <p:pic>
        <p:nvPicPr>
          <p:cNvPr id="34" name="33 Imagen"/>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07633" y="2975092"/>
            <a:ext cx="785375" cy="460754"/>
          </a:xfrm>
          <a:prstGeom prst="rect">
            <a:avLst/>
          </a:prstGeom>
        </p:spPr>
      </p:pic>
      <p:pic>
        <p:nvPicPr>
          <p:cNvPr id="23" name="Image 22" descr="ios-androi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94259" y="3813888"/>
            <a:ext cx="908048" cy="483684"/>
          </a:xfrm>
          <a:prstGeom prst="rect">
            <a:avLst/>
          </a:prstGeom>
        </p:spPr>
      </p:pic>
      <p:sp>
        <p:nvSpPr>
          <p:cNvPr id="17" name="Espace réservé du pied de page 2"/>
          <p:cNvSpPr txBox="1">
            <a:spLocks/>
          </p:cNvSpPr>
          <p:nvPr/>
        </p:nvSpPr>
        <p:spPr bwMode="gray">
          <a:xfrm>
            <a:off x="544439" y="4886178"/>
            <a:ext cx="3408363"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dirty="0" smtClean="0"/>
              <a:t>Centre de Services Espagne</a:t>
            </a:r>
            <a:endParaRPr lang="en-GB" dirty="0"/>
          </a:p>
        </p:txBody>
      </p:sp>
    </p:spTree>
    <p:extLst>
      <p:ext uri="{BB962C8B-B14F-4D97-AF65-F5344CB8AC3E}">
        <p14:creationId xmlns:p14="http://schemas.microsoft.com/office/powerpoint/2010/main" val="2282577952"/>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p:cNvSpPr>
            <a:spLocks noChangeArrowheads="1"/>
          </p:cNvSpPr>
          <p:nvPr/>
        </p:nvSpPr>
        <p:spPr bwMode="auto">
          <a:xfrm>
            <a:off x="6732241" y="789552"/>
            <a:ext cx="1268760" cy="4241817"/>
          </a:xfrm>
          <a:prstGeom prst="rect">
            <a:avLst/>
          </a:prstGeom>
          <a:gradFill flip="none" rotWithShape="0">
            <a:gsLst>
              <a:gs pos="0">
                <a:srgbClr val="DCD6D2">
                  <a:alpha val="46000"/>
                </a:srgbClr>
              </a:gs>
              <a:gs pos="100000">
                <a:srgbClr val="FFFFFF">
                  <a:alpha val="46000"/>
                </a:srgbClr>
              </a:gs>
            </a:gsLst>
            <a:lin ang="0" scaled="1"/>
            <a:tileRect/>
          </a:gradFill>
          <a:ln>
            <a:noFill/>
          </a:ln>
          <a:extLst/>
        </p:spPr>
        <p:txBody>
          <a:bodyPr wrap="none"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ts val="141"/>
              </a:spcBef>
              <a:spcAft>
                <a:spcPts val="272"/>
              </a:spcAft>
            </a:pPr>
            <a:endParaRPr lang="fr-FR" altLang="fr-FR" dirty="0">
              <a:solidFill>
                <a:srgbClr val="5A5A5A"/>
              </a:solidFill>
              <a:latin typeface="Calibri" panose="020F0502020204030204" pitchFamily="34" charset="0"/>
            </a:endParaRPr>
          </a:p>
        </p:txBody>
      </p:sp>
      <p:sp>
        <p:nvSpPr>
          <p:cNvPr id="63490" name="Rectangle 2"/>
          <p:cNvSpPr>
            <a:spLocks noChangeArrowheads="1"/>
          </p:cNvSpPr>
          <p:nvPr/>
        </p:nvSpPr>
        <p:spPr bwMode="auto">
          <a:xfrm>
            <a:off x="1491061" y="1113589"/>
            <a:ext cx="5133578" cy="1026114"/>
          </a:xfrm>
          <a:prstGeom prst="rect">
            <a:avLst/>
          </a:prstGeom>
          <a:noFill/>
          <a:ln w="9525">
            <a:noFill/>
            <a:miter lim="800000"/>
            <a:headEnd/>
            <a:tailEnd/>
          </a:ln>
        </p:spPr>
        <p:txBody>
          <a:bodyPr lIns="69041" tIns="34520" rIns="69041" bIns="34520"/>
          <a:lstStyle/>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Leader de l’assurance santé privée</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Web Mobile : Réalisation de la web mobile du portail Sanites.es &amp; Mi </a:t>
            </a:r>
            <a:r>
              <a:rPr lang="fr-FR" sz="1050" dirty="0" err="1">
                <a:solidFill>
                  <a:srgbClr val="000000"/>
                </a:solidFill>
                <a:ea typeface="ヒラギノ角ゴ Pro W3"/>
                <a:cs typeface="ヒラギノ角ゴ Pro W3"/>
              </a:rPr>
              <a:t>Sanitas</a:t>
            </a:r>
            <a:endParaRPr lang="fr-FR" sz="1050" dirty="0">
              <a:solidFill>
                <a:srgbClr val="000000"/>
              </a:solidFill>
              <a:ea typeface="ヒラギノ角ゴ Pro W3"/>
              <a:cs typeface="ヒラギノ角ゴ Pro W3"/>
            </a:endParaRP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 Apps Mobile - Définition de l’architecture pour tous les développements d’applications mobiles à venir et développements de celles- ci</a:t>
            </a:r>
          </a:p>
        </p:txBody>
      </p:sp>
      <p:sp>
        <p:nvSpPr>
          <p:cNvPr id="78854" name="Rectangle 20"/>
          <p:cNvSpPr>
            <a:spLocks noChangeArrowheads="1"/>
          </p:cNvSpPr>
          <p:nvPr/>
        </p:nvSpPr>
        <p:spPr bwMode="auto">
          <a:xfrm>
            <a:off x="1437060" y="2085696"/>
            <a:ext cx="540664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135000" eaLnBrk="1" hangingPunct="1">
              <a:spcBef>
                <a:spcPts val="225"/>
              </a:spcBef>
              <a:spcAft>
                <a:spcPts val="225"/>
              </a:spcAft>
              <a:buClr>
                <a:srgbClr val="CF022B"/>
              </a:buClr>
              <a:buSzPct val="75000"/>
            </a:pPr>
            <a:r>
              <a:rPr lang="fr-FR" sz="1050" b="1" dirty="0">
                <a:solidFill>
                  <a:srgbClr val="000000"/>
                </a:solidFill>
                <a:latin typeface="Calibri"/>
                <a:ea typeface="ヒラギノ角ゴ Pro W3"/>
                <a:cs typeface="ヒラギノ角ゴ Pro W3"/>
              </a:rPr>
              <a:t>Web Mobile :</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  Adaptation de l´architecture actuelle  au développement web mobile</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 Réalisation de la version mobile du portail  en utilisant comme  </a:t>
            </a:r>
            <a:r>
              <a:rPr lang="fr-FR" sz="1050" dirty="0" err="1">
                <a:solidFill>
                  <a:srgbClr val="000000"/>
                </a:solidFill>
                <a:latin typeface="Calibri"/>
                <a:ea typeface="ヒラギノ角ゴ Pro W3"/>
                <a:cs typeface="ヒラギノ角ゴ Pro W3"/>
              </a:rPr>
              <a:t>framework</a:t>
            </a:r>
            <a:r>
              <a:rPr lang="fr-FR" sz="1050" dirty="0">
                <a:solidFill>
                  <a:srgbClr val="000000"/>
                </a:solidFill>
                <a:latin typeface="Calibri"/>
                <a:ea typeface="ヒラギノ角ゴ Pro W3"/>
                <a:cs typeface="ヒラギノ角ゴ Pro W3"/>
              </a:rPr>
              <a:t>  </a:t>
            </a:r>
            <a:r>
              <a:rPr lang="fr-FR" sz="1050" dirty="0" err="1">
                <a:solidFill>
                  <a:srgbClr val="232323"/>
                </a:solidFill>
              </a:rPr>
              <a:t>ionic</a:t>
            </a:r>
            <a:r>
              <a:rPr lang="fr-FR" sz="1050" dirty="0">
                <a:solidFill>
                  <a:srgbClr val="232323"/>
                </a:solidFill>
              </a:rPr>
              <a:t> + </a:t>
            </a:r>
            <a:r>
              <a:rPr lang="fr-FR" sz="1050" dirty="0" err="1">
                <a:solidFill>
                  <a:srgbClr val="232323"/>
                </a:solidFill>
              </a:rPr>
              <a:t>angularjs</a:t>
            </a:r>
            <a:endParaRPr lang="fr-FR" sz="1050" dirty="0">
              <a:solidFill>
                <a:srgbClr val="000000"/>
              </a:solidFill>
              <a:latin typeface="Calibri"/>
              <a:ea typeface="ヒラギノ角ゴ Pro W3"/>
              <a:cs typeface="ヒラギノ角ゴ Pro W3"/>
            </a:endParaRPr>
          </a:p>
          <a:p>
            <a:pPr marL="0" indent="135000" eaLnBrk="1" hangingPunct="1">
              <a:spcBef>
                <a:spcPts val="225"/>
              </a:spcBef>
              <a:spcAft>
                <a:spcPts val="225"/>
              </a:spcAft>
              <a:buClr>
                <a:srgbClr val="CF022B"/>
              </a:buClr>
              <a:buSzPct val="75000"/>
            </a:pPr>
            <a:r>
              <a:rPr lang="es-ES_tradnl" sz="1050" b="1" dirty="0" err="1">
                <a:solidFill>
                  <a:srgbClr val="000000"/>
                </a:solidFill>
                <a:latin typeface="Calibri"/>
                <a:ea typeface="ヒラギノ角ゴ Pro W3"/>
                <a:cs typeface="ヒラギノ角ゴ Pro W3"/>
              </a:rPr>
              <a:t>Apss</a:t>
            </a:r>
            <a:r>
              <a:rPr lang="es-ES_tradnl" sz="1050" b="1" dirty="0">
                <a:solidFill>
                  <a:srgbClr val="000000"/>
                </a:solidFill>
                <a:latin typeface="Calibri"/>
                <a:ea typeface="ヒラギノ角ゴ Pro W3"/>
                <a:cs typeface="ヒラギノ角ゴ Pro W3"/>
              </a:rPr>
              <a:t> </a:t>
            </a:r>
            <a:r>
              <a:rPr lang="es-ES_tradnl" sz="1050" b="1" dirty="0" err="1">
                <a:solidFill>
                  <a:srgbClr val="000000"/>
                </a:solidFill>
                <a:latin typeface="Calibri"/>
                <a:ea typeface="ヒラギノ角ゴ Pro W3"/>
                <a:cs typeface="ヒラギノ角ゴ Pro W3"/>
              </a:rPr>
              <a:t>Mobiles</a:t>
            </a:r>
            <a:r>
              <a:rPr lang="es-ES_tradnl" sz="1050" b="1" dirty="0">
                <a:solidFill>
                  <a:srgbClr val="000000"/>
                </a:solidFill>
                <a:latin typeface="Calibri"/>
                <a:ea typeface="ヒラギノ角ゴ Pro W3"/>
                <a:cs typeface="ヒラギノ角ゴ Pro W3"/>
              </a:rPr>
              <a:t>  </a:t>
            </a:r>
            <a:r>
              <a:rPr lang="fr-FR" sz="1050" b="1" dirty="0">
                <a:solidFill>
                  <a:srgbClr val="000000"/>
                </a:solidFill>
                <a:latin typeface="Calibri"/>
                <a:ea typeface="ヒラギノ角ゴ Pro W3"/>
                <a:cs typeface="ヒラギノ角ゴ Pro W3"/>
              </a:rPr>
              <a:t>natives</a:t>
            </a:r>
            <a:r>
              <a:rPr lang="fr-FR" sz="1050" dirty="0">
                <a:solidFill>
                  <a:srgbClr val="000000"/>
                </a:solidFill>
                <a:latin typeface="Calibri"/>
                <a:ea typeface="ヒラギノ角ゴ Pro W3"/>
                <a:cs typeface="ヒラギノ角ゴ Pro W3"/>
              </a:rPr>
              <a:t>:</a:t>
            </a:r>
          </a:p>
          <a:p>
            <a:pPr marL="0" indent="135000" eaLnBrk="1" hangingPunct="1">
              <a:spcBef>
                <a:spcPts val="225"/>
              </a:spcBef>
              <a:spcAft>
                <a:spcPts val="225"/>
              </a:spcAft>
              <a:buClr>
                <a:srgbClr val="CF022B"/>
              </a:buClr>
              <a:buSzPct val="75000"/>
              <a:buFont typeface="Wingdings" pitchFamily="2" charset="2"/>
              <a:buChar char="§"/>
            </a:pPr>
            <a:r>
              <a:rPr lang="es-ES_tradnl" sz="1050" dirty="0">
                <a:solidFill>
                  <a:srgbClr val="000000"/>
                </a:solidFill>
                <a:latin typeface="Calibri"/>
                <a:ea typeface="ヒラギノ角ゴ Pro W3"/>
                <a:cs typeface="ヒラギノ角ゴ Pro W3"/>
              </a:rPr>
              <a:t> </a:t>
            </a:r>
            <a:r>
              <a:rPr lang="fr-FR" sz="1050" dirty="0">
                <a:solidFill>
                  <a:srgbClr val="000000"/>
                </a:solidFill>
                <a:latin typeface="Calibri"/>
                <a:ea typeface="ヒラギノ角ゴ Pro W3"/>
                <a:cs typeface="ヒラギノ角ゴ Pro W3"/>
              </a:rPr>
              <a:t>Mission de cadrage : définition de l´architecture pour tous les développements d´application mobiles</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Développements d´applications natives  (Android et iOS) pour  clients finaux  </a:t>
            </a:r>
          </a:p>
        </p:txBody>
      </p:sp>
      <p:sp>
        <p:nvSpPr>
          <p:cNvPr id="78855" name="Rectangle 21"/>
          <p:cNvSpPr>
            <a:spLocks noChangeArrowheads="1"/>
          </p:cNvSpPr>
          <p:nvPr/>
        </p:nvSpPr>
        <p:spPr bwMode="auto">
          <a:xfrm>
            <a:off x="1491060" y="3975907"/>
            <a:ext cx="3188953" cy="3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Accès au site depuis dispositif mobile </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 Définition des bases de son architecture mobile pour les prochaines années</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Calibri"/>
                <a:ea typeface="ヒラギノ角ゴ Pro W3"/>
                <a:cs typeface="ヒラギノ角ゴ Pro W3"/>
              </a:rPr>
              <a:t> Gain de productivité</a:t>
            </a:r>
          </a:p>
        </p:txBody>
      </p:sp>
      <p:pic>
        <p:nvPicPr>
          <p:cNvPr id="4" name="3 Marcador de posición de imagen"/>
          <p:cNvPicPr>
            <a:picLocks noGrp="1" noChangeAspect="1"/>
          </p:cNvPicPr>
          <p:nvPr>
            <p:ph idx="1"/>
          </p:nvPr>
        </p:nvPicPr>
        <p:blipFill rotWithShape="1">
          <a:blip r:embed="rId3" cstate="email">
            <a:extLst>
              <a:ext uri="{28A0092B-C50C-407E-A947-70E740481C1C}">
                <a14:useLocalDpi xmlns:a14="http://schemas.microsoft.com/office/drawing/2010/main"/>
              </a:ext>
            </a:extLst>
          </a:blip>
          <a:stretch/>
        </p:blipFill>
        <p:spPr>
          <a:xfrm>
            <a:off x="6732241" y="161989"/>
            <a:ext cx="1400175" cy="647700"/>
          </a:xfrm>
        </p:spPr>
      </p:pic>
      <p:sp>
        <p:nvSpPr>
          <p:cNvPr id="26" name="Titre 25"/>
          <p:cNvSpPr>
            <a:spLocks noGrp="1"/>
          </p:cNvSpPr>
          <p:nvPr>
            <p:ph type="title"/>
          </p:nvPr>
        </p:nvSpPr>
        <p:spPr/>
        <p:txBody>
          <a:bodyPr/>
          <a:lstStyle/>
          <a:p>
            <a:pPr>
              <a:defRPr/>
            </a:pPr>
            <a:r>
              <a:rPr lang="fr-FR" dirty="0" smtClean="0"/>
              <a:t>SANITAS</a:t>
            </a:r>
            <a:endParaRPr lang="fr-FR" dirty="0"/>
          </a:p>
        </p:txBody>
      </p:sp>
      <p:sp>
        <p:nvSpPr>
          <p:cNvPr id="30" name="Espace réservé du texte 29"/>
          <p:cNvSpPr>
            <a:spLocks noGrp="1"/>
          </p:cNvSpPr>
          <p:nvPr>
            <p:ph type="body" sz="quarter" idx="13"/>
          </p:nvPr>
        </p:nvSpPr>
        <p:spPr/>
        <p:txBody>
          <a:bodyPr/>
          <a:lstStyle/>
          <a:p>
            <a:pPr>
              <a:spcBef>
                <a:spcPct val="75000"/>
              </a:spcBef>
              <a:spcAft>
                <a:spcPct val="20000"/>
              </a:spcAft>
              <a:buClr>
                <a:srgbClr val="DA162E"/>
              </a:buClr>
              <a:buSzPct val="75000"/>
            </a:pPr>
            <a:r>
              <a:rPr lang="fr-FR" cap="none" dirty="0" smtClean="0">
                <a:solidFill>
                  <a:srgbClr val="5A5A5A"/>
                </a:solidFill>
              </a:rPr>
              <a:t>Web Mobile et Architecture Mobile</a:t>
            </a:r>
            <a:endParaRPr lang="fr-FR" cap="none" dirty="0">
              <a:solidFill>
                <a:srgbClr val="5A5A5A"/>
              </a:solidFill>
            </a:endParaRPr>
          </a:p>
        </p:txBody>
      </p:sp>
      <p:sp>
        <p:nvSpPr>
          <p:cNvPr id="3" name="Espace réservé du numéro de diapositive 2"/>
          <p:cNvSpPr>
            <a:spLocks noGrp="1"/>
          </p:cNvSpPr>
          <p:nvPr>
            <p:ph type="sldNum" sz="quarter" idx="15"/>
          </p:nvPr>
        </p:nvSpPr>
        <p:spPr/>
        <p:txBody>
          <a:bodyPr/>
          <a:lstStyle/>
          <a:p>
            <a:fld id="{93C7E154-33C3-4FBA-9381-AA920B4BBD71}" type="slidenum">
              <a:rPr lang="fr-FR" altLang="fr-FR" smtClean="0"/>
              <a:pPr/>
              <a:t>52</a:t>
            </a:fld>
            <a:endParaRPr lang="fr-FR" altLang="fr-FR"/>
          </a:p>
        </p:txBody>
      </p:sp>
      <p:sp>
        <p:nvSpPr>
          <p:cNvPr id="20" name="Rectangle 8"/>
          <p:cNvSpPr>
            <a:spLocks noChangeArrowheads="1"/>
          </p:cNvSpPr>
          <p:nvPr/>
        </p:nvSpPr>
        <p:spPr bwMode="auto">
          <a:xfrm>
            <a:off x="1491059" y="935831"/>
            <a:ext cx="1134000" cy="162000"/>
          </a:xfrm>
          <a:prstGeom prst="rect">
            <a:avLst/>
          </a:prstGeom>
          <a:solidFill>
            <a:schemeClr val="accent3"/>
          </a:solidFill>
          <a:ln w="3175" algn="ctr">
            <a:noFill/>
            <a:miter lim="800000"/>
            <a:headEnd/>
            <a:tailEnd/>
          </a:ln>
        </p:spPr>
        <p:txBody>
          <a:bodyPr wrap="none" anchor="ctr"/>
          <a:lstStyle/>
          <a:p>
            <a:r>
              <a:rPr lang="fr-FR" sz="1050" b="1" dirty="0">
                <a:solidFill>
                  <a:prstClr val="white"/>
                </a:solidFill>
              </a:rPr>
              <a:t>Contexte &amp; enjeux</a:t>
            </a:r>
          </a:p>
        </p:txBody>
      </p:sp>
      <p:sp>
        <p:nvSpPr>
          <p:cNvPr id="21" name="Rectangle 11"/>
          <p:cNvSpPr>
            <a:spLocks noChangeArrowheads="1"/>
          </p:cNvSpPr>
          <p:nvPr/>
        </p:nvSpPr>
        <p:spPr bwMode="auto">
          <a:xfrm>
            <a:off x="1437059" y="1923678"/>
            <a:ext cx="2376000" cy="162000"/>
          </a:xfrm>
          <a:prstGeom prst="rect">
            <a:avLst/>
          </a:prstGeom>
          <a:solidFill>
            <a:schemeClr val="accent4"/>
          </a:solidFill>
          <a:ln w="3175" algn="ctr">
            <a:noFill/>
            <a:miter lim="800000"/>
            <a:headEnd/>
            <a:tailEnd/>
          </a:ln>
        </p:spPr>
        <p:txBody>
          <a:bodyPr wrap="none" anchor="ctr"/>
          <a:lstStyle/>
          <a:p>
            <a:r>
              <a:rPr lang="fr-FR" sz="1050" b="1" dirty="0">
                <a:solidFill>
                  <a:prstClr val="white"/>
                </a:solidFill>
              </a:rPr>
              <a:t>Mission et valeur ajoutée de Sopra </a:t>
            </a:r>
            <a:r>
              <a:rPr lang="fr-FR" sz="1050" b="1" dirty="0" err="1">
                <a:solidFill>
                  <a:prstClr val="white"/>
                </a:solidFill>
              </a:rPr>
              <a:t>Steria</a:t>
            </a:r>
            <a:endParaRPr lang="fr-FR" sz="1050" b="1" dirty="0">
              <a:solidFill>
                <a:prstClr val="white"/>
              </a:solidFill>
            </a:endParaRPr>
          </a:p>
        </p:txBody>
      </p:sp>
      <p:sp>
        <p:nvSpPr>
          <p:cNvPr id="22" name="Rectangle 12"/>
          <p:cNvSpPr>
            <a:spLocks noChangeArrowheads="1"/>
          </p:cNvSpPr>
          <p:nvPr/>
        </p:nvSpPr>
        <p:spPr bwMode="auto">
          <a:xfrm>
            <a:off x="1491059" y="3759882"/>
            <a:ext cx="972000" cy="162000"/>
          </a:xfrm>
          <a:prstGeom prst="rect">
            <a:avLst/>
          </a:prstGeom>
          <a:solidFill>
            <a:schemeClr val="accent6"/>
          </a:solidFill>
          <a:ln w="3175" algn="ctr">
            <a:noFill/>
            <a:miter lim="800000"/>
            <a:headEnd/>
            <a:tailEnd/>
          </a:ln>
        </p:spPr>
        <p:txBody>
          <a:bodyPr wrap="none" anchor="ctr"/>
          <a:lstStyle/>
          <a:p>
            <a:r>
              <a:rPr lang="fr-FR" sz="1050" b="1" dirty="0">
                <a:solidFill>
                  <a:prstClr val="white"/>
                </a:solidFill>
              </a:rPr>
              <a:t>Bénéfices client</a:t>
            </a:r>
          </a:p>
        </p:txBody>
      </p:sp>
      <p:pic>
        <p:nvPicPr>
          <p:cNvPr id="2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63747" y="3780725"/>
            <a:ext cx="1782614" cy="1151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48800" y="1086302"/>
            <a:ext cx="1235642" cy="65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891562" y="1923678"/>
            <a:ext cx="779585" cy="1352405"/>
          </a:xfrm>
          <a:prstGeom prst="rect">
            <a:avLst/>
          </a:prstGeom>
          <a:noFill/>
          <a:ln w="9525">
            <a:noFill/>
            <a:miter lim="800000"/>
            <a:headEnd/>
            <a:tailEnd/>
          </a:ln>
        </p:spPr>
      </p:pic>
      <p:pic>
        <p:nvPicPr>
          <p:cNvPr id="31"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655054" y="1793502"/>
            <a:ext cx="897848" cy="692402"/>
          </a:xfrm>
          <a:prstGeom prst="rect">
            <a:avLst/>
          </a:prstGeom>
          <a:noFill/>
          <a:ln w="9525">
            <a:noFill/>
            <a:miter lim="800000"/>
            <a:headEnd/>
            <a:tailEnd/>
          </a:ln>
        </p:spPr>
      </p:pic>
      <p:pic>
        <p:nvPicPr>
          <p:cNvPr id="34" name="33 Imagen"/>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73934" y="3387066"/>
            <a:ext cx="785375" cy="460754"/>
          </a:xfrm>
          <a:prstGeom prst="rect">
            <a:avLst/>
          </a:prstGeom>
        </p:spPr>
      </p:pic>
      <p:pic>
        <p:nvPicPr>
          <p:cNvPr id="23" name="Image 22" descr="ios-androi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94259" y="3975906"/>
            <a:ext cx="908048" cy="483684"/>
          </a:xfrm>
          <a:prstGeom prst="rect">
            <a:avLst/>
          </a:prstGeom>
        </p:spPr>
      </p:pic>
      <p:sp>
        <p:nvSpPr>
          <p:cNvPr id="19" name="Espace réservé du pied de page 2"/>
          <p:cNvSpPr txBox="1">
            <a:spLocks/>
          </p:cNvSpPr>
          <p:nvPr/>
        </p:nvSpPr>
        <p:spPr bwMode="gray">
          <a:xfrm>
            <a:off x="545579" y="4831556"/>
            <a:ext cx="3408363" cy="212725"/>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smtClean="0"/>
              <a:t>Centre de Services Espagne</a:t>
            </a:r>
            <a:endParaRPr lang="en-GB" dirty="0"/>
          </a:p>
        </p:txBody>
      </p:sp>
    </p:spTree>
    <p:extLst>
      <p:ext uri="{BB962C8B-B14F-4D97-AF65-F5344CB8AC3E}">
        <p14:creationId xmlns:p14="http://schemas.microsoft.com/office/powerpoint/2010/main" val="771882238"/>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p:cNvSpPr>
            <a:spLocks noChangeArrowheads="1"/>
          </p:cNvSpPr>
          <p:nvPr/>
        </p:nvSpPr>
        <p:spPr bwMode="auto">
          <a:xfrm>
            <a:off x="6732241" y="789552"/>
            <a:ext cx="1268760" cy="4241817"/>
          </a:xfrm>
          <a:prstGeom prst="rect">
            <a:avLst/>
          </a:prstGeom>
          <a:gradFill flip="none" rotWithShape="0">
            <a:gsLst>
              <a:gs pos="0">
                <a:srgbClr val="DCD6D2">
                  <a:alpha val="46000"/>
                </a:srgbClr>
              </a:gs>
              <a:gs pos="100000">
                <a:srgbClr val="FFFFFF">
                  <a:alpha val="46000"/>
                </a:srgbClr>
              </a:gs>
            </a:gsLst>
            <a:lin ang="0" scaled="1"/>
            <a:tileRect/>
          </a:gradFill>
          <a:ln>
            <a:noFill/>
          </a:ln>
          <a:extLst/>
        </p:spPr>
        <p:txBody>
          <a:bodyPr wrap="none"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ts val="141"/>
              </a:spcBef>
              <a:spcAft>
                <a:spcPts val="272"/>
              </a:spcAft>
            </a:pPr>
            <a:endParaRPr lang="fr-FR" altLang="fr-FR" dirty="0">
              <a:solidFill>
                <a:srgbClr val="5A5A5A"/>
              </a:solidFill>
              <a:latin typeface="+mn-lt"/>
            </a:endParaRPr>
          </a:p>
        </p:txBody>
      </p:sp>
      <p:sp>
        <p:nvSpPr>
          <p:cNvPr id="63490" name="Rectangle 2"/>
          <p:cNvSpPr>
            <a:spLocks noChangeArrowheads="1"/>
          </p:cNvSpPr>
          <p:nvPr/>
        </p:nvSpPr>
        <p:spPr bwMode="auto">
          <a:xfrm>
            <a:off x="1515244" y="1073479"/>
            <a:ext cx="5133578" cy="1284685"/>
          </a:xfrm>
          <a:prstGeom prst="rect">
            <a:avLst/>
          </a:prstGeom>
          <a:noFill/>
          <a:ln w="9525">
            <a:noFill/>
            <a:miter lim="800000"/>
            <a:headEnd/>
            <a:tailEnd/>
          </a:ln>
        </p:spPr>
        <p:txBody>
          <a:bodyPr lIns="69041" tIns="34520" rIns="69041" bIns="34520"/>
          <a:lstStyle/>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Adapter les application mobiles de la Banque Santander et de </a:t>
            </a:r>
            <a:r>
              <a:rPr lang="fr-FR" sz="1050" dirty="0" err="1">
                <a:solidFill>
                  <a:srgbClr val="000000"/>
                </a:solidFill>
                <a:ea typeface="ヒラギノ角ゴ Pro W3"/>
                <a:cs typeface="ヒラギノ角ゴ Pro W3"/>
              </a:rPr>
              <a:t>Openbank</a:t>
            </a:r>
            <a:r>
              <a:rPr lang="fr-FR" sz="1050" dirty="0">
                <a:solidFill>
                  <a:srgbClr val="000000"/>
                </a:solidFill>
                <a:ea typeface="ヒラギノ角ゴ Pro W3"/>
                <a:cs typeface="ヒラギノ角ゴ Pro W3"/>
              </a:rPr>
              <a:t> à la nouvelle normative SEPA et ajouter de nouvelles fonctionnalités pour iPhone et iPad.</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Adapter et modifier les applications sans  diminuer l´ expérience utilisateur</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Actualiser et ajouter de nouvelles fonctionnalités en utilisant la logique existante</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Continuer à ce que les applications mobile du Santander soient  une référence de la banque mobile</a:t>
            </a:r>
          </a:p>
        </p:txBody>
      </p:sp>
      <p:sp>
        <p:nvSpPr>
          <p:cNvPr id="78854" name="Rectangle 20"/>
          <p:cNvSpPr>
            <a:spLocks noChangeArrowheads="1"/>
          </p:cNvSpPr>
          <p:nvPr/>
        </p:nvSpPr>
        <p:spPr bwMode="auto">
          <a:xfrm>
            <a:off x="1437061" y="2317273"/>
            <a:ext cx="513357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135000" eaLnBrk="1" hangingPunct="1">
              <a:lnSpc>
                <a:spcPct val="85000"/>
              </a:lnSpc>
              <a:spcBef>
                <a:spcPts val="225"/>
              </a:spcBef>
              <a:spcAft>
                <a:spcPct val="10000"/>
              </a:spcAft>
              <a:buClr>
                <a:srgbClr val="CF022B"/>
              </a:buClr>
              <a:buSzPct val="75000"/>
            </a:pPr>
            <a:r>
              <a:rPr lang="fr-FR" sz="1050" dirty="0">
                <a:solidFill>
                  <a:srgbClr val="000000"/>
                </a:solidFill>
                <a:latin typeface="+mn-lt"/>
                <a:ea typeface="ヒラギノ角ゴ Pro W3"/>
                <a:cs typeface="ヒラギノ角ゴ Pro W3"/>
              </a:rPr>
              <a:t> </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Adapter les application mobiles de la Banque Santander et de </a:t>
            </a:r>
            <a:r>
              <a:rPr lang="fr-FR" sz="1050" dirty="0" err="1">
                <a:solidFill>
                  <a:srgbClr val="000000"/>
                </a:solidFill>
                <a:latin typeface="+mn-lt"/>
                <a:ea typeface="ヒラギノ角ゴ Pro W3"/>
                <a:cs typeface="ヒラギノ角ゴ Pro W3"/>
              </a:rPr>
              <a:t>Openbank</a:t>
            </a:r>
            <a:r>
              <a:rPr lang="fr-FR" sz="1050" dirty="0">
                <a:solidFill>
                  <a:srgbClr val="000000"/>
                </a:solidFill>
                <a:latin typeface="+mn-lt"/>
                <a:ea typeface="ヒラギノ角ゴ Pro W3"/>
                <a:cs typeface="ヒラギノ角ゴ Pro W3"/>
              </a:rPr>
              <a:t> a la nouvelle normative SEPA </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Améliorer l´ expérience utilisateur avec de nouvelles fonctionnalités</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Conseil, analyse de l´ expérience utilisateur et des fonctionnalités de l´application à incorporer. </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Application native pour </a:t>
            </a:r>
            <a:r>
              <a:rPr lang="en-US" sz="1050" dirty="0">
                <a:solidFill>
                  <a:srgbClr val="000000"/>
                </a:solidFill>
                <a:latin typeface="+mn-lt"/>
                <a:ea typeface="ヒラギノ角ゴ Pro W3"/>
                <a:cs typeface="ヒラギノ角ゴ Pro W3"/>
              </a:rPr>
              <a:t>IOS </a:t>
            </a:r>
            <a:r>
              <a:rPr lang="fr-FR" sz="1050" dirty="0">
                <a:solidFill>
                  <a:srgbClr val="000000"/>
                </a:solidFill>
                <a:latin typeface="+mn-lt"/>
                <a:ea typeface="ヒラギノ角ゴ Pro W3"/>
                <a:cs typeface="ヒラギノ角ゴ Pro W3"/>
              </a:rPr>
              <a:t>(iPhone et iPad) </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Application web: </a:t>
            </a:r>
            <a:r>
              <a:rPr lang="fr-FR" sz="1050" dirty="0" err="1">
                <a:solidFill>
                  <a:srgbClr val="232323"/>
                </a:solidFill>
                <a:latin typeface="+mn-lt"/>
              </a:rPr>
              <a:t>ionic</a:t>
            </a:r>
            <a:r>
              <a:rPr lang="fr-FR" sz="1050" dirty="0">
                <a:solidFill>
                  <a:srgbClr val="232323"/>
                </a:solidFill>
                <a:latin typeface="+mn-lt"/>
              </a:rPr>
              <a:t> + </a:t>
            </a:r>
            <a:r>
              <a:rPr lang="fr-FR" sz="1050" dirty="0" err="1">
                <a:solidFill>
                  <a:srgbClr val="232323"/>
                </a:solidFill>
                <a:latin typeface="+mn-lt"/>
              </a:rPr>
              <a:t>angularjs</a:t>
            </a:r>
            <a:endParaRPr lang="fr-FR" sz="1050" dirty="0">
              <a:solidFill>
                <a:srgbClr val="000000"/>
              </a:solidFill>
              <a:latin typeface="+mn-lt"/>
              <a:ea typeface="ヒラギノ角ゴ Pro W3"/>
              <a:cs typeface="ヒラギノ角ゴ Pro W3"/>
            </a:endParaRPr>
          </a:p>
          <a:p>
            <a:pPr marL="0" indent="135000" eaLnBrk="1" hangingPunct="1">
              <a:spcBef>
                <a:spcPts val="225"/>
              </a:spcBef>
              <a:spcAft>
                <a:spcPts val="225"/>
              </a:spcAft>
              <a:buClr>
                <a:srgbClr val="CF022B"/>
              </a:buClr>
              <a:buSzPct val="75000"/>
              <a:buFont typeface="Wingdings" pitchFamily="2" charset="2"/>
              <a:buChar char="§"/>
            </a:pPr>
            <a:endParaRPr lang="fr-FR" sz="1050" dirty="0">
              <a:solidFill>
                <a:srgbClr val="000000"/>
              </a:solidFill>
              <a:latin typeface="+mn-lt"/>
              <a:ea typeface="ヒラギノ角ゴ Pro W3"/>
              <a:cs typeface="ヒラギノ角ゴ Pro W3"/>
            </a:endParaRPr>
          </a:p>
        </p:txBody>
      </p:sp>
      <p:sp>
        <p:nvSpPr>
          <p:cNvPr id="78855" name="Rectangle 21"/>
          <p:cNvSpPr>
            <a:spLocks noChangeArrowheads="1"/>
          </p:cNvSpPr>
          <p:nvPr/>
        </p:nvSpPr>
        <p:spPr bwMode="auto">
          <a:xfrm>
            <a:off x="1491060" y="4162780"/>
            <a:ext cx="3188953" cy="3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Améliorer la performance des applications</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Améliorer l´ expérience utilisateurs</a:t>
            </a:r>
          </a:p>
        </p:txBody>
      </p:sp>
      <p:pic>
        <p:nvPicPr>
          <p:cNvPr id="4" name="3 Marcador de posición de imagen"/>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713520" y="303684"/>
            <a:ext cx="1628775" cy="476250"/>
          </a:xfrm>
        </p:spPr>
      </p:pic>
      <p:sp>
        <p:nvSpPr>
          <p:cNvPr id="26" name="Titre 25"/>
          <p:cNvSpPr>
            <a:spLocks noGrp="1"/>
          </p:cNvSpPr>
          <p:nvPr>
            <p:ph type="title"/>
          </p:nvPr>
        </p:nvSpPr>
        <p:spPr/>
        <p:txBody>
          <a:bodyPr/>
          <a:lstStyle/>
          <a:p>
            <a:pPr>
              <a:defRPr/>
            </a:pPr>
            <a:r>
              <a:rPr lang="fr-FR" dirty="0" smtClean="0">
                <a:latin typeface="+mn-lt"/>
              </a:rPr>
              <a:t>SANTANDER</a:t>
            </a:r>
            <a:endParaRPr lang="fr-FR" dirty="0">
              <a:latin typeface="+mn-lt"/>
            </a:endParaRPr>
          </a:p>
        </p:txBody>
      </p:sp>
      <p:sp>
        <p:nvSpPr>
          <p:cNvPr id="30" name="Espace réservé du texte 29"/>
          <p:cNvSpPr>
            <a:spLocks noGrp="1"/>
          </p:cNvSpPr>
          <p:nvPr>
            <p:ph type="body" sz="quarter" idx="13"/>
          </p:nvPr>
        </p:nvSpPr>
        <p:spPr>
          <a:xfrm>
            <a:off x="631006" y="492469"/>
            <a:ext cx="8045450" cy="202406"/>
          </a:xfrm>
        </p:spPr>
        <p:txBody>
          <a:bodyPr/>
          <a:lstStyle/>
          <a:p>
            <a:pPr>
              <a:spcBef>
                <a:spcPct val="75000"/>
              </a:spcBef>
              <a:spcAft>
                <a:spcPct val="20000"/>
              </a:spcAft>
              <a:buClr>
                <a:srgbClr val="DA162E"/>
              </a:buClr>
              <a:buSzPct val="75000"/>
            </a:pPr>
            <a:r>
              <a:rPr lang="fr-FR" cap="none" dirty="0" smtClean="0">
                <a:solidFill>
                  <a:srgbClr val="5A5A5A"/>
                </a:solidFill>
                <a:latin typeface="+mn-lt"/>
              </a:rPr>
              <a:t>Application Banque Santander et </a:t>
            </a:r>
            <a:r>
              <a:rPr lang="fr-FR" cap="none" dirty="0" err="1" smtClean="0">
                <a:solidFill>
                  <a:srgbClr val="5A5A5A"/>
                </a:solidFill>
                <a:latin typeface="+mn-lt"/>
              </a:rPr>
              <a:t>Openbank</a:t>
            </a:r>
            <a:endParaRPr lang="fr-FR" cap="none" dirty="0">
              <a:solidFill>
                <a:srgbClr val="5A5A5A"/>
              </a:solidFill>
              <a:latin typeface="+mn-lt"/>
            </a:endParaRPr>
          </a:p>
        </p:txBody>
      </p:sp>
      <p:sp>
        <p:nvSpPr>
          <p:cNvPr id="3" name="Espace réservé du numéro de diapositive 2"/>
          <p:cNvSpPr>
            <a:spLocks noGrp="1"/>
          </p:cNvSpPr>
          <p:nvPr>
            <p:ph type="sldNum" sz="quarter" idx="15"/>
          </p:nvPr>
        </p:nvSpPr>
        <p:spPr/>
        <p:txBody>
          <a:bodyPr/>
          <a:lstStyle/>
          <a:p>
            <a:fld id="{93C7E154-33C3-4FBA-9381-AA920B4BBD71}" type="slidenum">
              <a:rPr lang="fr-FR" altLang="fr-FR" smtClean="0"/>
              <a:pPr/>
              <a:t>53</a:t>
            </a:fld>
            <a:endParaRPr lang="fr-FR" altLang="fr-FR"/>
          </a:p>
        </p:txBody>
      </p:sp>
      <p:sp>
        <p:nvSpPr>
          <p:cNvPr id="20" name="Rectangle 8"/>
          <p:cNvSpPr>
            <a:spLocks noChangeArrowheads="1"/>
          </p:cNvSpPr>
          <p:nvPr/>
        </p:nvSpPr>
        <p:spPr bwMode="auto">
          <a:xfrm>
            <a:off x="1491059" y="935831"/>
            <a:ext cx="1134000" cy="162000"/>
          </a:xfrm>
          <a:prstGeom prst="rect">
            <a:avLst/>
          </a:prstGeom>
          <a:solidFill>
            <a:schemeClr val="accent3"/>
          </a:solidFill>
          <a:ln w="3175" algn="ctr">
            <a:noFill/>
            <a:miter lim="800000"/>
            <a:headEnd/>
            <a:tailEnd/>
          </a:ln>
        </p:spPr>
        <p:txBody>
          <a:bodyPr wrap="none" anchor="ctr"/>
          <a:lstStyle/>
          <a:p>
            <a:r>
              <a:rPr lang="fr-FR" sz="1050" b="1" dirty="0">
                <a:solidFill>
                  <a:prstClr val="white"/>
                </a:solidFill>
              </a:rPr>
              <a:t>Contexte &amp; enjeux</a:t>
            </a:r>
          </a:p>
        </p:txBody>
      </p:sp>
      <p:sp>
        <p:nvSpPr>
          <p:cNvPr id="21" name="Rectangle 11"/>
          <p:cNvSpPr>
            <a:spLocks noChangeArrowheads="1"/>
          </p:cNvSpPr>
          <p:nvPr/>
        </p:nvSpPr>
        <p:spPr bwMode="auto">
          <a:xfrm>
            <a:off x="1437059" y="2236273"/>
            <a:ext cx="2376000" cy="162000"/>
          </a:xfrm>
          <a:prstGeom prst="rect">
            <a:avLst/>
          </a:prstGeom>
          <a:solidFill>
            <a:schemeClr val="accent4"/>
          </a:solidFill>
          <a:ln w="3175" algn="ctr">
            <a:noFill/>
            <a:miter lim="800000"/>
            <a:headEnd/>
            <a:tailEnd/>
          </a:ln>
        </p:spPr>
        <p:txBody>
          <a:bodyPr wrap="none" anchor="ctr"/>
          <a:lstStyle/>
          <a:p>
            <a:r>
              <a:rPr lang="fr-FR" sz="1050" b="1" dirty="0">
                <a:solidFill>
                  <a:prstClr val="white"/>
                </a:solidFill>
              </a:rPr>
              <a:t>Mission et valeur ajoutée de Sopra </a:t>
            </a:r>
            <a:r>
              <a:rPr lang="fr-FR" sz="1050" b="1" dirty="0" err="1">
                <a:solidFill>
                  <a:prstClr val="white"/>
                </a:solidFill>
              </a:rPr>
              <a:t>Steria</a:t>
            </a:r>
            <a:endParaRPr lang="fr-FR" sz="1050" b="1" dirty="0">
              <a:solidFill>
                <a:prstClr val="white"/>
              </a:solidFill>
            </a:endParaRPr>
          </a:p>
        </p:txBody>
      </p:sp>
      <p:sp>
        <p:nvSpPr>
          <p:cNvPr id="22" name="Rectangle 12"/>
          <p:cNvSpPr>
            <a:spLocks noChangeArrowheads="1"/>
          </p:cNvSpPr>
          <p:nvPr/>
        </p:nvSpPr>
        <p:spPr bwMode="auto">
          <a:xfrm>
            <a:off x="1491059" y="3975906"/>
            <a:ext cx="972000" cy="162000"/>
          </a:xfrm>
          <a:prstGeom prst="rect">
            <a:avLst/>
          </a:prstGeom>
          <a:solidFill>
            <a:schemeClr val="accent6"/>
          </a:solidFill>
          <a:ln w="3175" algn="ctr">
            <a:noFill/>
            <a:miter lim="800000"/>
            <a:headEnd/>
            <a:tailEnd/>
          </a:ln>
        </p:spPr>
        <p:txBody>
          <a:bodyPr wrap="none" anchor="ctr"/>
          <a:lstStyle/>
          <a:p>
            <a:r>
              <a:rPr lang="fr-FR" sz="1050" b="1" dirty="0">
                <a:solidFill>
                  <a:prstClr val="white"/>
                </a:solidFill>
              </a:rPr>
              <a:t>Bénéfices client</a:t>
            </a:r>
          </a:p>
        </p:txBody>
      </p:sp>
      <p:pic>
        <p:nvPicPr>
          <p:cNvPr id="23" name="22 Imagen"/>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35249" y="3537348"/>
            <a:ext cx="543317" cy="543317"/>
          </a:xfrm>
          <a:prstGeom prst="rect">
            <a:avLst/>
          </a:prstGeom>
        </p:spPr>
      </p:pic>
      <p:pic>
        <p:nvPicPr>
          <p:cNvPr id="24" name="Picture 4" descr="D:\Profiles\JOMALO~1\AppData\Local\Temp\Rar$DIa0.519\Santander iPhone 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740689" y="3309461"/>
            <a:ext cx="829949" cy="14765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5" descr="D:\Profiles\JOMALO~1\AppData\Local\Temp\Rar$DIa0.378\Santander iPad 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63978" y="2488021"/>
            <a:ext cx="685862" cy="9158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743236" y="956394"/>
            <a:ext cx="1268243" cy="1375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00066" y="3809007"/>
            <a:ext cx="1444466" cy="955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35 Imagen"/>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14220" y="4124093"/>
            <a:ext cx="785375" cy="460754"/>
          </a:xfrm>
          <a:prstGeom prst="rect">
            <a:avLst/>
          </a:prstGeom>
        </p:spPr>
      </p:pic>
      <p:sp>
        <p:nvSpPr>
          <p:cNvPr id="19" name="Espace réservé du pied de page 2"/>
          <p:cNvSpPr txBox="1">
            <a:spLocks/>
          </p:cNvSpPr>
          <p:nvPr/>
        </p:nvSpPr>
        <p:spPr bwMode="gray">
          <a:xfrm>
            <a:off x="545579" y="4831556"/>
            <a:ext cx="3408363" cy="212725"/>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smtClean="0"/>
              <a:t>Centre de Services Espagne</a:t>
            </a:r>
            <a:endParaRPr lang="en-GB" dirty="0"/>
          </a:p>
        </p:txBody>
      </p:sp>
    </p:spTree>
    <p:extLst>
      <p:ext uri="{BB962C8B-B14F-4D97-AF65-F5344CB8AC3E}">
        <p14:creationId xmlns:p14="http://schemas.microsoft.com/office/powerpoint/2010/main" val="2251061833"/>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p:cNvSpPr>
            <a:spLocks noChangeArrowheads="1"/>
          </p:cNvSpPr>
          <p:nvPr/>
        </p:nvSpPr>
        <p:spPr bwMode="auto">
          <a:xfrm>
            <a:off x="6732241" y="789552"/>
            <a:ext cx="1268760" cy="4241817"/>
          </a:xfrm>
          <a:prstGeom prst="rect">
            <a:avLst/>
          </a:prstGeom>
          <a:gradFill flip="none" rotWithShape="0">
            <a:gsLst>
              <a:gs pos="0">
                <a:srgbClr val="DCD6D2">
                  <a:alpha val="46000"/>
                </a:srgbClr>
              </a:gs>
              <a:gs pos="100000">
                <a:srgbClr val="FFFFFF">
                  <a:alpha val="46000"/>
                </a:srgbClr>
              </a:gs>
            </a:gsLst>
            <a:lin ang="0" scaled="1"/>
            <a:tileRect/>
          </a:gradFill>
          <a:ln>
            <a:noFill/>
          </a:ln>
          <a:extLst/>
        </p:spPr>
        <p:txBody>
          <a:bodyPr wrap="none"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ts val="141"/>
              </a:spcBef>
              <a:spcAft>
                <a:spcPts val="272"/>
              </a:spcAft>
            </a:pPr>
            <a:endParaRPr lang="fr-FR" altLang="fr-FR" dirty="0">
              <a:solidFill>
                <a:srgbClr val="5A5A5A"/>
              </a:solidFill>
              <a:latin typeface="+mn-lt"/>
            </a:endParaRPr>
          </a:p>
        </p:txBody>
      </p:sp>
      <p:sp>
        <p:nvSpPr>
          <p:cNvPr id="78855" name="Rectangle 21"/>
          <p:cNvSpPr>
            <a:spLocks noChangeArrowheads="1"/>
          </p:cNvSpPr>
          <p:nvPr/>
        </p:nvSpPr>
        <p:spPr bwMode="auto">
          <a:xfrm>
            <a:off x="1491060" y="4162780"/>
            <a:ext cx="3188953" cy="3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spcBef>
                <a:spcPts val="225"/>
              </a:spcBef>
              <a:spcAft>
                <a:spcPts val="225"/>
              </a:spcAft>
              <a:buClr>
                <a:srgbClr val="CF022B"/>
              </a:buClr>
              <a:buSzPct val="75000"/>
              <a:buFont typeface="Wingdings" pitchFamily="2" charset="2"/>
              <a:buChar char="§"/>
            </a:pPr>
            <a:endParaRPr lang="fr-FR" sz="1050" dirty="0">
              <a:solidFill>
                <a:srgbClr val="000000"/>
              </a:solidFill>
              <a:latin typeface="+mn-lt"/>
              <a:ea typeface="ヒラギノ角ゴ Pro W3"/>
              <a:cs typeface="ヒラギノ角ゴ Pro W3"/>
            </a:endParaRPr>
          </a:p>
        </p:txBody>
      </p:sp>
      <p:sp>
        <p:nvSpPr>
          <p:cNvPr id="26" name="Titre 25"/>
          <p:cNvSpPr>
            <a:spLocks noGrp="1"/>
          </p:cNvSpPr>
          <p:nvPr>
            <p:ph type="title"/>
          </p:nvPr>
        </p:nvSpPr>
        <p:spPr/>
        <p:txBody>
          <a:bodyPr/>
          <a:lstStyle/>
          <a:p>
            <a:pPr>
              <a:defRPr/>
            </a:pPr>
            <a:r>
              <a:rPr lang="fr-FR" dirty="0" smtClean="0">
                <a:latin typeface="+mn-lt"/>
              </a:rPr>
              <a:t>BANCO SANTANDER</a:t>
            </a:r>
            <a:endParaRPr lang="fr-FR" dirty="0">
              <a:latin typeface="+mn-lt"/>
            </a:endParaRPr>
          </a:p>
        </p:txBody>
      </p:sp>
      <p:sp>
        <p:nvSpPr>
          <p:cNvPr id="30" name="Espace réservé du texte 29"/>
          <p:cNvSpPr>
            <a:spLocks noGrp="1"/>
          </p:cNvSpPr>
          <p:nvPr>
            <p:ph type="body" sz="quarter" idx="13"/>
          </p:nvPr>
        </p:nvSpPr>
        <p:spPr/>
        <p:txBody>
          <a:bodyPr/>
          <a:lstStyle/>
          <a:p>
            <a:pPr>
              <a:spcBef>
                <a:spcPct val="75000"/>
              </a:spcBef>
              <a:spcAft>
                <a:spcPct val="20000"/>
              </a:spcAft>
              <a:buClr>
                <a:srgbClr val="DA162E"/>
              </a:buClr>
              <a:buSzPct val="75000"/>
            </a:pPr>
            <a:r>
              <a:rPr lang="fr-FR" cap="none" dirty="0" err="1" smtClean="0">
                <a:solidFill>
                  <a:srgbClr val="5A5A5A"/>
                </a:solidFill>
                <a:latin typeface="+mn-lt"/>
              </a:rPr>
              <a:t>OpenCash</a:t>
            </a:r>
            <a:endParaRPr lang="fr-FR" cap="none" dirty="0">
              <a:solidFill>
                <a:srgbClr val="5A5A5A"/>
              </a:solidFill>
              <a:latin typeface="+mn-lt"/>
            </a:endParaRPr>
          </a:p>
        </p:txBody>
      </p:sp>
      <p:sp>
        <p:nvSpPr>
          <p:cNvPr id="3" name="Espace réservé du numéro de diapositive 2"/>
          <p:cNvSpPr>
            <a:spLocks noGrp="1"/>
          </p:cNvSpPr>
          <p:nvPr>
            <p:ph type="sldNum" sz="quarter" idx="15"/>
          </p:nvPr>
        </p:nvSpPr>
        <p:spPr/>
        <p:txBody>
          <a:bodyPr/>
          <a:lstStyle/>
          <a:p>
            <a:fld id="{93C7E154-33C3-4FBA-9381-AA920B4BBD71}" type="slidenum">
              <a:rPr lang="fr-FR" altLang="fr-FR" smtClean="0"/>
              <a:pPr/>
              <a:t>54</a:t>
            </a:fld>
            <a:endParaRPr lang="fr-FR" altLang="fr-FR"/>
          </a:p>
        </p:txBody>
      </p:sp>
      <p:sp>
        <p:nvSpPr>
          <p:cNvPr id="20" name="Rectangle 8"/>
          <p:cNvSpPr>
            <a:spLocks noChangeArrowheads="1"/>
          </p:cNvSpPr>
          <p:nvPr/>
        </p:nvSpPr>
        <p:spPr bwMode="auto">
          <a:xfrm>
            <a:off x="1491059" y="935831"/>
            <a:ext cx="1134000" cy="162000"/>
          </a:xfrm>
          <a:prstGeom prst="rect">
            <a:avLst/>
          </a:prstGeom>
          <a:solidFill>
            <a:schemeClr val="accent3"/>
          </a:solidFill>
          <a:ln w="3175" algn="ctr">
            <a:noFill/>
            <a:miter lim="800000"/>
            <a:headEnd/>
            <a:tailEnd/>
          </a:ln>
        </p:spPr>
        <p:txBody>
          <a:bodyPr wrap="none" anchor="ctr"/>
          <a:lstStyle/>
          <a:p>
            <a:r>
              <a:rPr lang="fr-FR" sz="1050" b="1" dirty="0">
                <a:solidFill>
                  <a:prstClr val="white"/>
                </a:solidFill>
              </a:rPr>
              <a:t>Contexte &amp; enjeux</a:t>
            </a:r>
          </a:p>
        </p:txBody>
      </p:sp>
      <p:sp>
        <p:nvSpPr>
          <p:cNvPr id="21" name="Rectangle 11"/>
          <p:cNvSpPr>
            <a:spLocks noChangeArrowheads="1"/>
          </p:cNvSpPr>
          <p:nvPr/>
        </p:nvSpPr>
        <p:spPr bwMode="auto">
          <a:xfrm>
            <a:off x="1437059" y="2236273"/>
            <a:ext cx="2376000" cy="162000"/>
          </a:xfrm>
          <a:prstGeom prst="rect">
            <a:avLst/>
          </a:prstGeom>
          <a:solidFill>
            <a:schemeClr val="accent4"/>
          </a:solidFill>
          <a:ln w="3175" algn="ctr">
            <a:noFill/>
            <a:miter lim="800000"/>
            <a:headEnd/>
            <a:tailEnd/>
          </a:ln>
        </p:spPr>
        <p:txBody>
          <a:bodyPr wrap="none" anchor="ctr"/>
          <a:lstStyle/>
          <a:p>
            <a:r>
              <a:rPr lang="fr-FR" sz="1050" b="1" dirty="0">
                <a:solidFill>
                  <a:prstClr val="white"/>
                </a:solidFill>
              </a:rPr>
              <a:t>Mission et valeur ajoutée de Sopra </a:t>
            </a:r>
            <a:r>
              <a:rPr lang="fr-FR" sz="1050" b="1" dirty="0" err="1">
                <a:solidFill>
                  <a:prstClr val="white"/>
                </a:solidFill>
              </a:rPr>
              <a:t>Steria</a:t>
            </a:r>
            <a:endParaRPr lang="fr-FR" sz="1050" b="1" dirty="0">
              <a:solidFill>
                <a:prstClr val="white"/>
              </a:solidFill>
            </a:endParaRPr>
          </a:p>
        </p:txBody>
      </p:sp>
      <p:sp>
        <p:nvSpPr>
          <p:cNvPr id="22" name="Rectangle 12"/>
          <p:cNvSpPr>
            <a:spLocks noChangeArrowheads="1"/>
          </p:cNvSpPr>
          <p:nvPr/>
        </p:nvSpPr>
        <p:spPr bwMode="auto">
          <a:xfrm>
            <a:off x="1491059" y="3597864"/>
            <a:ext cx="972000" cy="162000"/>
          </a:xfrm>
          <a:prstGeom prst="rect">
            <a:avLst/>
          </a:prstGeom>
          <a:solidFill>
            <a:schemeClr val="accent6"/>
          </a:solidFill>
          <a:ln w="3175" algn="ctr">
            <a:noFill/>
            <a:miter lim="800000"/>
            <a:headEnd/>
            <a:tailEnd/>
          </a:ln>
        </p:spPr>
        <p:txBody>
          <a:bodyPr wrap="none" anchor="ctr"/>
          <a:lstStyle/>
          <a:p>
            <a:r>
              <a:rPr lang="fr-FR" sz="1050" b="1" dirty="0">
                <a:solidFill>
                  <a:prstClr val="white"/>
                </a:solidFill>
              </a:rPr>
              <a:t>Bénéfices client</a:t>
            </a:r>
          </a:p>
        </p:txBody>
      </p:sp>
      <p:sp>
        <p:nvSpPr>
          <p:cNvPr id="7" name="ZoneTexte 6"/>
          <p:cNvSpPr txBox="1"/>
          <p:nvPr/>
        </p:nvSpPr>
        <p:spPr bwMode="auto">
          <a:xfrm>
            <a:off x="1439652" y="1093553"/>
            <a:ext cx="5076564" cy="1002839"/>
          </a:xfrm>
          <a:prstGeom prst="rect">
            <a:avLst/>
          </a:prstGeom>
          <a:noFill/>
          <a:ln w="9525">
            <a:noFill/>
            <a:miter lim="800000"/>
            <a:headEnd/>
            <a:tailEnd/>
          </a:ln>
        </p:spPr>
        <p:txBody>
          <a:bodyPr wrap="square" rtlCol="0">
            <a:spAutoFit/>
          </a:bodyPr>
          <a:lstStyle/>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Développer une application mobile permettant le transfert d’argent à l’international sans commissions.</a:t>
            </a:r>
          </a:p>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Réaliser des paiements P2P avec changement de devises.</a:t>
            </a:r>
          </a:p>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S’imposer comme application de référence pour le paiement mobile P2P parmi les applications de Santander.</a:t>
            </a:r>
          </a:p>
        </p:txBody>
      </p:sp>
      <p:sp>
        <p:nvSpPr>
          <p:cNvPr id="17" name="ZoneTexte 16"/>
          <p:cNvSpPr txBox="1"/>
          <p:nvPr/>
        </p:nvSpPr>
        <p:spPr bwMode="auto">
          <a:xfrm>
            <a:off x="1439652" y="2409732"/>
            <a:ext cx="5076564" cy="892552"/>
          </a:xfrm>
          <a:prstGeom prst="rect">
            <a:avLst/>
          </a:prstGeom>
          <a:noFill/>
          <a:ln w="9525">
            <a:noFill/>
            <a:miter lim="800000"/>
            <a:headEnd/>
            <a:tailEnd/>
          </a:ln>
        </p:spPr>
        <p:txBody>
          <a:bodyPr wrap="square" rtlCol="0">
            <a:spAutoFit/>
          </a:bodyPr>
          <a:lstStyle/>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Développement avec </a:t>
            </a:r>
            <a:r>
              <a:rPr lang="fr-FR" sz="1050" dirty="0" err="1">
                <a:cs typeface="Calibri Light"/>
              </a:rPr>
              <a:t>AngularJs</a:t>
            </a:r>
            <a:r>
              <a:rPr lang="fr-FR" sz="1050" dirty="0">
                <a:cs typeface="Calibri Light"/>
              </a:rPr>
              <a:t> (HTML5, CSS3 et JavaScript )</a:t>
            </a:r>
          </a:p>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Sessions de « Design </a:t>
            </a:r>
            <a:r>
              <a:rPr lang="fr-FR" sz="1050" dirty="0" err="1">
                <a:cs typeface="Calibri Light"/>
              </a:rPr>
              <a:t>Thinking</a:t>
            </a:r>
            <a:r>
              <a:rPr lang="fr-FR" sz="1050" dirty="0">
                <a:cs typeface="Calibri Light"/>
              </a:rPr>
              <a:t>  » et de «  Service Design» </a:t>
            </a:r>
          </a:p>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Application hybride (</a:t>
            </a:r>
            <a:r>
              <a:rPr lang="fr-FR" sz="1050" dirty="0" err="1">
                <a:cs typeface="Calibri Light"/>
              </a:rPr>
              <a:t>Android</a:t>
            </a:r>
            <a:r>
              <a:rPr lang="fr-FR" sz="1050" dirty="0">
                <a:cs typeface="Calibri Light"/>
              </a:rPr>
              <a:t> et IOS) développé avec les Framework </a:t>
            </a:r>
            <a:r>
              <a:rPr lang="fr-FR" sz="1050" dirty="0" err="1">
                <a:cs typeface="Calibri Light"/>
              </a:rPr>
              <a:t>Ionic</a:t>
            </a:r>
            <a:r>
              <a:rPr lang="fr-FR" sz="1050" dirty="0">
                <a:cs typeface="Calibri Light"/>
              </a:rPr>
              <a:t> et </a:t>
            </a:r>
            <a:r>
              <a:rPr lang="fr-FR" sz="1050" dirty="0" err="1">
                <a:cs typeface="Calibri Light"/>
              </a:rPr>
              <a:t>Cordova</a:t>
            </a:r>
            <a:r>
              <a:rPr lang="fr-FR" sz="1050" dirty="0">
                <a:cs typeface="Calibri Light"/>
              </a:rPr>
              <a:t>.</a:t>
            </a:r>
          </a:p>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Développent d’un MVP en 2 mois.</a:t>
            </a:r>
          </a:p>
        </p:txBody>
      </p:sp>
      <p:sp>
        <p:nvSpPr>
          <p:cNvPr id="11" name="ZoneTexte 10"/>
          <p:cNvSpPr txBox="1"/>
          <p:nvPr/>
        </p:nvSpPr>
        <p:spPr bwMode="auto">
          <a:xfrm>
            <a:off x="1439652" y="3764563"/>
            <a:ext cx="4968552" cy="679673"/>
          </a:xfrm>
          <a:prstGeom prst="rect">
            <a:avLst/>
          </a:prstGeom>
          <a:noFill/>
          <a:ln w="9525">
            <a:noFill/>
            <a:miter lim="800000"/>
            <a:headEnd/>
            <a:tailEnd/>
          </a:ln>
        </p:spPr>
        <p:txBody>
          <a:bodyPr wrap="square" rtlCol="0">
            <a:spAutoFit/>
          </a:bodyPr>
          <a:lstStyle/>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232323"/>
                </a:solidFill>
              </a:rPr>
              <a:t>Améliorer les paiements internationaux entre particuliers</a:t>
            </a:r>
          </a:p>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232323"/>
                </a:solidFill>
              </a:rPr>
              <a:t>Suppression des frais de commissions</a:t>
            </a:r>
          </a:p>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232323"/>
                </a:solidFill>
              </a:rPr>
              <a:t>Réduire de façon significative les délais de transferts</a:t>
            </a:r>
          </a:p>
        </p:txBody>
      </p:sp>
      <p:pic>
        <p:nvPicPr>
          <p:cNvPr id="8" name="Image 7" descr="santander.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2240" y="141480"/>
            <a:ext cx="1268760" cy="634380"/>
          </a:xfrm>
          <a:prstGeom prst="rect">
            <a:avLst/>
          </a:prstGeom>
        </p:spPr>
      </p:pic>
      <p:pic>
        <p:nvPicPr>
          <p:cNvPr id="9" name="Image 8" descr="Enviar 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26037" y="1113588"/>
            <a:ext cx="1293101" cy="2301720"/>
          </a:xfrm>
          <a:prstGeom prst="rect">
            <a:avLst/>
          </a:prstGeom>
        </p:spPr>
      </p:pic>
      <p:pic>
        <p:nvPicPr>
          <p:cNvPr id="23" name="33 Imagen"/>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02271" y="3489852"/>
            <a:ext cx="785375" cy="460754"/>
          </a:xfrm>
          <a:prstGeom prst="rect">
            <a:avLst/>
          </a:prstGeom>
        </p:spPr>
      </p:pic>
      <p:pic>
        <p:nvPicPr>
          <p:cNvPr id="25" name="Image 24" descr="ios-androi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48265" y="4083918"/>
            <a:ext cx="908048" cy="483684"/>
          </a:xfrm>
          <a:prstGeom prst="rect">
            <a:avLst/>
          </a:prstGeom>
        </p:spPr>
      </p:pic>
      <p:sp>
        <p:nvSpPr>
          <p:cNvPr id="19" name="Espace réservé du pied de page 2"/>
          <p:cNvSpPr txBox="1">
            <a:spLocks/>
          </p:cNvSpPr>
          <p:nvPr/>
        </p:nvSpPr>
        <p:spPr bwMode="gray">
          <a:xfrm>
            <a:off x="545579" y="4831556"/>
            <a:ext cx="3408363" cy="212725"/>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smtClean="0"/>
              <a:t>Centre de Services Espagne</a:t>
            </a:r>
            <a:endParaRPr lang="en-GB" dirty="0"/>
          </a:p>
        </p:txBody>
      </p:sp>
    </p:spTree>
    <p:extLst>
      <p:ext uri="{BB962C8B-B14F-4D97-AF65-F5344CB8AC3E}">
        <p14:creationId xmlns:p14="http://schemas.microsoft.com/office/powerpoint/2010/main" val="3760894667"/>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p:cNvSpPr>
            <a:spLocks noChangeArrowheads="1"/>
          </p:cNvSpPr>
          <p:nvPr/>
        </p:nvSpPr>
        <p:spPr bwMode="auto">
          <a:xfrm>
            <a:off x="6732241" y="789552"/>
            <a:ext cx="1268760" cy="4241817"/>
          </a:xfrm>
          <a:prstGeom prst="rect">
            <a:avLst/>
          </a:prstGeom>
          <a:gradFill flip="none" rotWithShape="0">
            <a:gsLst>
              <a:gs pos="0">
                <a:srgbClr val="DCD6D2">
                  <a:alpha val="46000"/>
                </a:srgbClr>
              </a:gs>
              <a:gs pos="100000">
                <a:srgbClr val="FFFFFF">
                  <a:alpha val="46000"/>
                </a:srgbClr>
              </a:gs>
            </a:gsLst>
            <a:lin ang="0" scaled="1"/>
            <a:tileRect/>
          </a:gradFill>
          <a:ln>
            <a:noFill/>
          </a:ln>
          <a:extLst/>
        </p:spPr>
        <p:txBody>
          <a:bodyPr wrap="none"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ts val="141"/>
              </a:spcBef>
              <a:spcAft>
                <a:spcPts val="272"/>
              </a:spcAft>
            </a:pPr>
            <a:endParaRPr lang="fr-FR" altLang="fr-FR" dirty="0">
              <a:solidFill>
                <a:srgbClr val="5A5A5A"/>
              </a:solidFill>
              <a:latin typeface="+mn-lt"/>
            </a:endParaRPr>
          </a:p>
        </p:txBody>
      </p:sp>
      <p:sp>
        <p:nvSpPr>
          <p:cNvPr id="78855" name="Rectangle 21"/>
          <p:cNvSpPr>
            <a:spLocks noChangeArrowheads="1"/>
          </p:cNvSpPr>
          <p:nvPr/>
        </p:nvSpPr>
        <p:spPr bwMode="auto">
          <a:xfrm>
            <a:off x="1491060" y="4162780"/>
            <a:ext cx="3188953" cy="3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spcBef>
                <a:spcPts val="225"/>
              </a:spcBef>
              <a:spcAft>
                <a:spcPts val="225"/>
              </a:spcAft>
              <a:buClr>
                <a:srgbClr val="CF022B"/>
              </a:buClr>
              <a:buSzPct val="75000"/>
              <a:buFont typeface="Wingdings" pitchFamily="2" charset="2"/>
              <a:buChar char="§"/>
            </a:pPr>
            <a:endParaRPr lang="fr-FR" sz="1050" dirty="0">
              <a:solidFill>
                <a:srgbClr val="000000"/>
              </a:solidFill>
              <a:latin typeface="+mn-lt"/>
              <a:ea typeface="ヒラギノ角ゴ Pro W3"/>
              <a:cs typeface="ヒラギノ角ゴ Pro W3"/>
            </a:endParaRPr>
          </a:p>
        </p:txBody>
      </p:sp>
      <p:sp>
        <p:nvSpPr>
          <p:cNvPr id="26" name="Titre 25"/>
          <p:cNvSpPr>
            <a:spLocks noGrp="1"/>
          </p:cNvSpPr>
          <p:nvPr>
            <p:ph type="title"/>
          </p:nvPr>
        </p:nvSpPr>
        <p:spPr/>
        <p:txBody>
          <a:bodyPr/>
          <a:lstStyle/>
          <a:p>
            <a:pPr>
              <a:defRPr/>
            </a:pPr>
            <a:r>
              <a:rPr lang="fr-FR" dirty="0" smtClean="0">
                <a:latin typeface="+mn-lt"/>
              </a:rPr>
              <a:t>BBVA</a:t>
            </a:r>
            <a:endParaRPr lang="fr-FR" dirty="0">
              <a:latin typeface="+mn-lt"/>
            </a:endParaRPr>
          </a:p>
        </p:txBody>
      </p:sp>
      <p:sp>
        <p:nvSpPr>
          <p:cNvPr id="30" name="Espace réservé du texte 29"/>
          <p:cNvSpPr>
            <a:spLocks noGrp="1"/>
          </p:cNvSpPr>
          <p:nvPr>
            <p:ph type="body" sz="quarter" idx="13"/>
          </p:nvPr>
        </p:nvSpPr>
        <p:spPr/>
        <p:txBody>
          <a:bodyPr/>
          <a:lstStyle/>
          <a:p>
            <a:pPr>
              <a:spcBef>
                <a:spcPct val="75000"/>
              </a:spcBef>
              <a:spcAft>
                <a:spcPct val="20000"/>
              </a:spcAft>
              <a:buClr>
                <a:srgbClr val="DA162E"/>
              </a:buClr>
              <a:buSzPct val="75000"/>
            </a:pPr>
            <a:r>
              <a:rPr lang="fr-FR" dirty="0" smtClean="0">
                <a:solidFill>
                  <a:srgbClr val="5A5A5A"/>
                </a:solidFill>
                <a:latin typeface="+mn-lt"/>
              </a:rPr>
              <a:t>MILLENNIALS</a:t>
            </a:r>
            <a:endParaRPr lang="fr-FR" dirty="0">
              <a:solidFill>
                <a:srgbClr val="5A5A5A"/>
              </a:solidFill>
              <a:latin typeface="+mn-lt"/>
            </a:endParaRPr>
          </a:p>
        </p:txBody>
      </p:sp>
      <p:sp>
        <p:nvSpPr>
          <p:cNvPr id="3" name="Espace réservé du numéro de diapositive 2"/>
          <p:cNvSpPr>
            <a:spLocks noGrp="1"/>
          </p:cNvSpPr>
          <p:nvPr>
            <p:ph type="sldNum" sz="quarter" idx="15"/>
          </p:nvPr>
        </p:nvSpPr>
        <p:spPr/>
        <p:txBody>
          <a:bodyPr/>
          <a:lstStyle/>
          <a:p>
            <a:fld id="{93C7E154-33C3-4FBA-9381-AA920B4BBD71}" type="slidenum">
              <a:rPr lang="fr-FR" altLang="fr-FR" smtClean="0"/>
              <a:pPr/>
              <a:t>55</a:t>
            </a:fld>
            <a:endParaRPr lang="fr-FR" altLang="fr-FR"/>
          </a:p>
        </p:txBody>
      </p:sp>
      <p:sp>
        <p:nvSpPr>
          <p:cNvPr id="20" name="Rectangle 8"/>
          <p:cNvSpPr>
            <a:spLocks noChangeArrowheads="1"/>
          </p:cNvSpPr>
          <p:nvPr/>
        </p:nvSpPr>
        <p:spPr bwMode="auto">
          <a:xfrm>
            <a:off x="1491059" y="935831"/>
            <a:ext cx="1134000" cy="162000"/>
          </a:xfrm>
          <a:prstGeom prst="rect">
            <a:avLst/>
          </a:prstGeom>
          <a:solidFill>
            <a:schemeClr val="accent3"/>
          </a:solidFill>
          <a:ln w="3175" algn="ctr">
            <a:noFill/>
            <a:miter lim="800000"/>
            <a:headEnd/>
            <a:tailEnd/>
          </a:ln>
        </p:spPr>
        <p:txBody>
          <a:bodyPr wrap="none" anchor="ctr"/>
          <a:lstStyle/>
          <a:p>
            <a:r>
              <a:rPr lang="fr-FR" sz="1050" b="1" dirty="0">
                <a:solidFill>
                  <a:prstClr val="white"/>
                </a:solidFill>
              </a:rPr>
              <a:t>Contexte &amp; enjeux</a:t>
            </a:r>
          </a:p>
        </p:txBody>
      </p:sp>
      <p:sp>
        <p:nvSpPr>
          <p:cNvPr id="21" name="Rectangle 11"/>
          <p:cNvSpPr>
            <a:spLocks noChangeArrowheads="1"/>
          </p:cNvSpPr>
          <p:nvPr/>
        </p:nvSpPr>
        <p:spPr bwMode="auto">
          <a:xfrm>
            <a:off x="1437059" y="2236273"/>
            <a:ext cx="2376000" cy="162000"/>
          </a:xfrm>
          <a:prstGeom prst="rect">
            <a:avLst/>
          </a:prstGeom>
          <a:solidFill>
            <a:schemeClr val="accent4"/>
          </a:solidFill>
          <a:ln w="3175" algn="ctr">
            <a:noFill/>
            <a:miter lim="800000"/>
            <a:headEnd/>
            <a:tailEnd/>
          </a:ln>
        </p:spPr>
        <p:txBody>
          <a:bodyPr wrap="none" anchor="ctr"/>
          <a:lstStyle/>
          <a:p>
            <a:r>
              <a:rPr lang="fr-FR" sz="1050" b="1" dirty="0">
                <a:solidFill>
                  <a:prstClr val="white"/>
                </a:solidFill>
              </a:rPr>
              <a:t>Mission et valeur ajoutée de Sopra </a:t>
            </a:r>
            <a:r>
              <a:rPr lang="fr-FR" sz="1050" b="1" dirty="0" err="1">
                <a:solidFill>
                  <a:prstClr val="white"/>
                </a:solidFill>
              </a:rPr>
              <a:t>Steria</a:t>
            </a:r>
            <a:endParaRPr lang="fr-FR" sz="1050" b="1" dirty="0">
              <a:solidFill>
                <a:prstClr val="white"/>
              </a:solidFill>
            </a:endParaRPr>
          </a:p>
        </p:txBody>
      </p:sp>
      <p:sp>
        <p:nvSpPr>
          <p:cNvPr id="22" name="Rectangle 12"/>
          <p:cNvSpPr>
            <a:spLocks noChangeArrowheads="1"/>
          </p:cNvSpPr>
          <p:nvPr/>
        </p:nvSpPr>
        <p:spPr bwMode="auto">
          <a:xfrm>
            <a:off x="1491059" y="3975906"/>
            <a:ext cx="972000" cy="162000"/>
          </a:xfrm>
          <a:prstGeom prst="rect">
            <a:avLst/>
          </a:prstGeom>
          <a:solidFill>
            <a:schemeClr val="accent6"/>
          </a:solidFill>
          <a:ln w="3175" algn="ctr">
            <a:noFill/>
            <a:miter lim="800000"/>
            <a:headEnd/>
            <a:tailEnd/>
          </a:ln>
        </p:spPr>
        <p:txBody>
          <a:bodyPr wrap="none" anchor="ctr"/>
          <a:lstStyle/>
          <a:p>
            <a:r>
              <a:rPr lang="fr-FR" sz="1050" b="1" dirty="0">
                <a:solidFill>
                  <a:prstClr val="white"/>
                </a:solidFill>
              </a:rPr>
              <a:t>Bénéfices client</a:t>
            </a:r>
          </a:p>
        </p:txBody>
      </p:sp>
      <p:sp>
        <p:nvSpPr>
          <p:cNvPr id="7" name="ZoneTexte 6"/>
          <p:cNvSpPr txBox="1"/>
          <p:nvPr/>
        </p:nvSpPr>
        <p:spPr bwMode="auto">
          <a:xfrm>
            <a:off x="1439652" y="1093553"/>
            <a:ext cx="5076564" cy="1164421"/>
          </a:xfrm>
          <a:prstGeom prst="rect">
            <a:avLst/>
          </a:prstGeom>
          <a:noFill/>
          <a:ln w="9525">
            <a:noFill/>
            <a:miter lim="800000"/>
            <a:headEnd/>
            <a:tailEnd/>
          </a:ln>
        </p:spPr>
        <p:txBody>
          <a:bodyPr wrap="square" rtlCol="0">
            <a:spAutoFit/>
          </a:bodyPr>
          <a:lstStyle/>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Développer une application pour les moins de 30 ans permettant de partager des expériences vécu.</a:t>
            </a:r>
          </a:p>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Réconcilier les jeunes ayant une apathie pour les institutions bancaires en leurs proposant une approche et des services nouveaux.</a:t>
            </a:r>
          </a:p>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Inclure des services bancaires de façon transparente et adaptés ( Paiement P2P, micro paiement, gestion des comptes, assurances voyage</a:t>
            </a:r>
            <a:r>
              <a:rPr lang="is-IS" sz="1050" dirty="0">
                <a:cs typeface="Calibri Light"/>
              </a:rPr>
              <a:t>…</a:t>
            </a:r>
            <a:r>
              <a:rPr lang="fr-FR" sz="1050" dirty="0">
                <a:cs typeface="Calibri Light"/>
              </a:rPr>
              <a:t>)</a:t>
            </a:r>
          </a:p>
        </p:txBody>
      </p:sp>
      <p:sp>
        <p:nvSpPr>
          <p:cNvPr id="17" name="ZoneTexte 16"/>
          <p:cNvSpPr txBox="1"/>
          <p:nvPr/>
        </p:nvSpPr>
        <p:spPr bwMode="auto">
          <a:xfrm>
            <a:off x="1439652" y="2409733"/>
            <a:ext cx="5076564" cy="1428596"/>
          </a:xfrm>
          <a:prstGeom prst="rect">
            <a:avLst/>
          </a:prstGeom>
          <a:noFill/>
          <a:ln w="9525">
            <a:noFill/>
            <a:miter lim="800000"/>
            <a:headEnd/>
            <a:tailEnd/>
          </a:ln>
        </p:spPr>
        <p:txBody>
          <a:bodyPr wrap="square" rtlCol="0">
            <a:spAutoFit/>
          </a:bodyPr>
          <a:lstStyle/>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Définition de l’API et de l’architecture Front.</a:t>
            </a:r>
          </a:p>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Développement AGILE, méthode SCRUM.</a:t>
            </a:r>
          </a:p>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Développement en un temps record un Minimum Viable Product ( actuellement en phase de beta test au Etats-Unis, Mexique et Espagne).</a:t>
            </a:r>
          </a:p>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Développement en </a:t>
            </a:r>
            <a:r>
              <a:rPr lang="fr-FR" sz="1050" dirty="0" err="1">
                <a:cs typeface="Calibri Light"/>
              </a:rPr>
              <a:t>AngularJs</a:t>
            </a:r>
            <a:r>
              <a:rPr lang="fr-FR" sz="1050" dirty="0">
                <a:cs typeface="Calibri Light"/>
              </a:rPr>
              <a:t> (HTML5, CSS3 et JavaScript )</a:t>
            </a:r>
          </a:p>
          <a:p>
            <a:pPr marL="214313" indent="-214313">
              <a:spcBef>
                <a:spcPts val="225"/>
              </a:spcBef>
              <a:spcAft>
                <a:spcPts val="225"/>
              </a:spcAft>
              <a:buClr>
                <a:srgbClr val="CF022B"/>
              </a:buClr>
              <a:buSzPct val="75000"/>
              <a:buFont typeface="Wingdings" panose="05000000000000000000" pitchFamily="2" charset="2"/>
              <a:buChar char="§"/>
            </a:pPr>
            <a:r>
              <a:rPr lang="fr-FR" sz="1050" dirty="0">
                <a:cs typeface="Calibri Light"/>
              </a:rPr>
              <a:t>Application développé de façon hybride avec les Framework </a:t>
            </a:r>
            <a:r>
              <a:rPr lang="fr-FR" sz="1050" dirty="0" err="1">
                <a:cs typeface="Calibri Light"/>
              </a:rPr>
              <a:t>Ionic</a:t>
            </a:r>
            <a:r>
              <a:rPr lang="fr-FR" sz="1050" dirty="0">
                <a:cs typeface="Calibri Light"/>
              </a:rPr>
              <a:t> et </a:t>
            </a:r>
            <a:r>
              <a:rPr lang="fr-FR" sz="1050" dirty="0" err="1">
                <a:cs typeface="Calibri Light"/>
              </a:rPr>
              <a:t>Cordova</a:t>
            </a:r>
            <a:r>
              <a:rPr lang="fr-FR" sz="1050" dirty="0">
                <a:cs typeface="Calibri Light"/>
              </a:rPr>
              <a:t> pour un support </a:t>
            </a:r>
            <a:r>
              <a:rPr lang="fr-FR" sz="1050" dirty="0" err="1">
                <a:cs typeface="Calibri Light"/>
              </a:rPr>
              <a:t>Android</a:t>
            </a:r>
            <a:r>
              <a:rPr lang="fr-FR" sz="1050" dirty="0">
                <a:cs typeface="Calibri Light"/>
              </a:rPr>
              <a:t> et IOS.</a:t>
            </a:r>
          </a:p>
        </p:txBody>
      </p:sp>
      <p:sp>
        <p:nvSpPr>
          <p:cNvPr id="11" name="ZoneTexte 10"/>
          <p:cNvSpPr txBox="1"/>
          <p:nvPr/>
        </p:nvSpPr>
        <p:spPr bwMode="auto">
          <a:xfrm>
            <a:off x="1439652" y="4142605"/>
            <a:ext cx="4968552" cy="466794"/>
          </a:xfrm>
          <a:prstGeom prst="rect">
            <a:avLst/>
          </a:prstGeom>
          <a:noFill/>
          <a:ln w="9525">
            <a:noFill/>
            <a:miter lim="800000"/>
            <a:headEnd/>
            <a:tailEnd/>
          </a:ln>
        </p:spPr>
        <p:txBody>
          <a:bodyPr wrap="square" rtlCol="0">
            <a:spAutoFit/>
          </a:bodyPr>
          <a:lstStyle/>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232323"/>
                </a:solidFill>
              </a:rPr>
              <a:t>Améliorer le partage d’expériences des utilisateurs.</a:t>
            </a:r>
          </a:p>
          <a:p>
            <a:pPr marL="214313" indent="-214313">
              <a:spcBef>
                <a:spcPts val="225"/>
              </a:spcBef>
              <a:spcAft>
                <a:spcPts val="225"/>
              </a:spcAft>
              <a:buClr>
                <a:srgbClr val="CF022B"/>
              </a:buClr>
              <a:buSzPct val="75000"/>
              <a:buFont typeface="Wingdings" panose="05000000000000000000" pitchFamily="2" charset="2"/>
              <a:buChar char="§"/>
            </a:pPr>
            <a:r>
              <a:rPr lang="fr-FR" sz="1050" dirty="0">
                <a:solidFill>
                  <a:srgbClr val="232323"/>
                </a:solidFill>
              </a:rPr>
              <a:t>Rapprocher les nouveaux utilisateurs des services bancaires</a:t>
            </a:r>
          </a:p>
        </p:txBody>
      </p:sp>
      <p:pic>
        <p:nvPicPr>
          <p:cNvPr id="12" name="Image 11" descr="large.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86247" y="843558"/>
            <a:ext cx="1047022" cy="1862303"/>
          </a:xfrm>
          <a:prstGeom prst="rect">
            <a:avLst/>
          </a:prstGeom>
        </p:spPr>
      </p:pic>
      <p:pic>
        <p:nvPicPr>
          <p:cNvPr id="24" name="33 Imagen"/>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0692" y="2301720"/>
            <a:ext cx="785375" cy="460754"/>
          </a:xfrm>
          <a:prstGeom prst="rect">
            <a:avLst/>
          </a:prstGeom>
        </p:spPr>
      </p:pic>
      <p:pic>
        <p:nvPicPr>
          <p:cNvPr id="14" name="Image 13" descr="ios-androi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28085" y="2301720"/>
            <a:ext cx="908048" cy="483684"/>
          </a:xfrm>
          <a:prstGeom prst="rect">
            <a:avLst/>
          </a:prstGeom>
        </p:spPr>
      </p:pic>
      <p:pic>
        <p:nvPicPr>
          <p:cNvPr id="19" name="Image 18" descr="agile-methodology (1).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66066" y="3798471"/>
            <a:ext cx="1041531" cy="1041531"/>
          </a:xfrm>
          <a:prstGeom prst="rect">
            <a:avLst/>
          </a:prstGeom>
        </p:spPr>
      </p:pic>
      <p:pic>
        <p:nvPicPr>
          <p:cNvPr id="2" name="Image 1" descr="Captura de pantalla 2015-10-27 a las 14.45.52.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86247" y="2787774"/>
            <a:ext cx="1035443" cy="1849005"/>
          </a:xfrm>
          <a:prstGeom prst="rect">
            <a:avLst/>
          </a:prstGeom>
        </p:spPr>
      </p:pic>
      <p:sp>
        <p:nvSpPr>
          <p:cNvPr id="25" name="Espace réservé du pied de page 2"/>
          <p:cNvSpPr txBox="1">
            <a:spLocks/>
          </p:cNvSpPr>
          <p:nvPr/>
        </p:nvSpPr>
        <p:spPr bwMode="gray">
          <a:xfrm>
            <a:off x="545579" y="4831556"/>
            <a:ext cx="3408363" cy="212725"/>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dirty="0" smtClean="0"/>
              <a:t>Centre de Services Espagne</a:t>
            </a:r>
            <a:endParaRPr lang="en-GB" dirty="0"/>
          </a:p>
        </p:txBody>
      </p:sp>
      <p:pic>
        <p:nvPicPr>
          <p:cNvPr id="27" name="3 Marcador de posición de imagen"/>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6732165" y="237135"/>
            <a:ext cx="991075" cy="57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58539"/>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p:cNvSpPr>
            <a:spLocks noChangeArrowheads="1"/>
          </p:cNvSpPr>
          <p:nvPr/>
        </p:nvSpPr>
        <p:spPr bwMode="auto">
          <a:xfrm>
            <a:off x="6732241" y="789552"/>
            <a:ext cx="1268760" cy="4241817"/>
          </a:xfrm>
          <a:prstGeom prst="rect">
            <a:avLst/>
          </a:prstGeom>
          <a:gradFill flip="none" rotWithShape="0">
            <a:gsLst>
              <a:gs pos="0">
                <a:srgbClr val="DCD6D2">
                  <a:alpha val="46000"/>
                </a:srgbClr>
              </a:gs>
              <a:gs pos="100000">
                <a:srgbClr val="FFFFFF">
                  <a:alpha val="46000"/>
                </a:srgbClr>
              </a:gs>
            </a:gsLst>
            <a:lin ang="0" scaled="1"/>
            <a:tileRect/>
          </a:gradFill>
          <a:ln>
            <a:noFill/>
          </a:ln>
          <a:extLst/>
        </p:spPr>
        <p:txBody>
          <a:bodyPr wrap="none"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ts val="141"/>
              </a:spcBef>
              <a:spcAft>
                <a:spcPts val="272"/>
              </a:spcAft>
            </a:pPr>
            <a:endParaRPr lang="fr-FR" altLang="fr-FR" dirty="0">
              <a:solidFill>
                <a:srgbClr val="5A5A5A"/>
              </a:solidFill>
              <a:latin typeface="Calibri" panose="020F0502020204030204" pitchFamily="34" charset="0"/>
            </a:endParaRPr>
          </a:p>
        </p:txBody>
      </p:sp>
      <p:sp>
        <p:nvSpPr>
          <p:cNvPr id="78854" name="Rectangle 20"/>
          <p:cNvSpPr>
            <a:spLocks noChangeArrowheads="1"/>
          </p:cNvSpPr>
          <p:nvPr/>
        </p:nvSpPr>
        <p:spPr bwMode="auto">
          <a:xfrm>
            <a:off x="1437061" y="2570483"/>
            <a:ext cx="5133578" cy="12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5000"/>
              </a:lnSpc>
              <a:spcBef>
                <a:spcPts val="225"/>
              </a:spcBef>
              <a:spcAft>
                <a:spcPct val="10000"/>
              </a:spcAft>
              <a:buClr>
                <a:srgbClr val="CF022B"/>
              </a:buClr>
              <a:buSzPct val="75000"/>
            </a:pPr>
            <a:r>
              <a:rPr lang="fr-FR" sz="1050" dirty="0">
                <a:solidFill>
                  <a:srgbClr val="000000"/>
                </a:solidFill>
                <a:latin typeface="Calibri"/>
                <a:ea typeface="ヒラギノ角ゴ Pro W3"/>
                <a:cs typeface="ヒラギノ角ゴ Pro W3"/>
              </a:rPr>
              <a:t> </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Prise de contrôle d´un prototype inopérant et développement du produit</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Réalisation du </a:t>
            </a:r>
            <a:r>
              <a:rPr lang="fr-FR" sz="1050" dirty="0" err="1">
                <a:solidFill>
                  <a:srgbClr val="000000"/>
                </a:solidFill>
                <a:latin typeface="+mn-lt"/>
                <a:ea typeface="ヒラギノ角ゴ Pro W3"/>
                <a:cs typeface="ヒラギノ角ゴ Pro W3"/>
              </a:rPr>
              <a:t>stack</a:t>
            </a:r>
            <a:r>
              <a:rPr lang="fr-FR" sz="1050" dirty="0">
                <a:solidFill>
                  <a:srgbClr val="000000"/>
                </a:solidFill>
                <a:latin typeface="+mn-lt"/>
                <a:ea typeface="ヒラギノ角ゴ Pro W3"/>
                <a:cs typeface="ヒラギノ角ゴ Pro W3"/>
              </a:rPr>
              <a:t> de Software</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Partner innovation stratégique</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Définition de l´API Open  et implantation du SDK  pour Android dans les produits de la gamme FERMAX</a:t>
            </a:r>
          </a:p>
        </p:txBody>
      </p:sp>
      <p:sp>
        <p:nvSpPr>
          <p:cNvPr id="78855" name="Rectangle 21"/>
          <p:cNvSpPr>
            <a:spLocks noChangeArrowheads="1"/>
          </p:cNvSpPr>
          <p:nvPr/>
        </p:nvSpPr>
        <p:spPr bwMode="auto">
          <a:xfrm>
            <a:off x="1515245" y="4197639"/>
            <a:ext cx="3188953" cy="3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Capacité à faire évoluer la solution technologique</a:t>
            </a:r>
          </a:p>
          <a:p>
            <a:pPr marL="0" indent="135000" eaLnBrk="1" hangingPunct="1">
              <a:spcBef>
                <a:spcPts val="225"/>
              </a:spcBef>
              <a:spcAft>
                <a:spcPts val="225"/>
              </a:spcAft>
              <a:buClr>
                <a:srgbClr val="CF022B"/>
              </a:buClr>
              <a:buSzPct val="75000"/>
              <a:buFont typeface="Wingdings" pitchFamily="2" charset="2"/>
              <a:buChar char="§"/>
            </a:pPr>
            <a:r>
              <a:rPr lang="fr-FR" sz="1050" dirty="0">
                <a:solidFill>
                  <a:srgbClr val="000000"/>
                </a:solidFill>
                <a:latin typeface="+mn-lt"/>
                <a:ea typeface="ヒラギノ角ゴ Pro W3"/>
                <a:cs typeface="ヒラギノ角ゴ Pro W3"/>
              </a:rPr>
              <a:t>Solution différentielle par rapport à la concurrence</a:t>
            </a:r>
          </a:p>
        </p:txBody>
      </p:sp>
      <p:pic>
        <p:nvPicPr>
          <p:cNvPr id="5" name="4 Marcador de posición de imagen"/>
          <p:cNvPicPr>
            <a:picLocks noGrp="1" noChangeAspect="1"/>
          </p:cNvPicPr>
          <p:nvPr>
            <p:ph idx="1"/>
          </p:nvPr>
        </p:nvPicPr>
        <p:blipFill rotWithShape="1">
          <a:blip r:embed="rId3" cstate="email">
            <a:extLst>
              <a:ext uri="{28A0092B-C50C-407E-A947-70E740481C1C}">
                <a14:useLocalDpi xmlns:a14="http://schemas.microsoft.com/office/drawing/2010/main"/>
              </a:ext>
            </a:extLst>
          </a:blip>
          <a:stretch/>
        </p:blipFill>
        <p:spPr>
          <a:xfrm>
            <a:off x="6741157" y="131788"/>
            <a:ext cx="819150" cy="647700"/>
          </a:xfrm>
        </p:spPr>
      </p:pic>
      <p:sp>
        <p:nvSpPr>
          <p:cNvPr id="26" name="Titre 25"/>
          <p:cNvSpPr>
            <a:spLocks noGrp="1"/>
          </p:cNvSpPr>
          <p:nvPr>
            <p:ph type="title"/>
          </p:nvPr>
        </p:nvSpPr>
        <p:spPr>
          <a:xfrm>
            <a:off x="545579" y="264987"/>
            <a:ext cx="8045374" cy="249410"/>
          </a:xfrm>
        </p:spPr>
        <p:txBody>
          <a:bodyPr/>
          <a:lstStyle/>
          <a:p>
            <a:pPr>
              <a:defRPr/>
            </a:pPr>
            <a:r>
              <a:rPr lang="fr-FR" dirty="0" smtClean="0"/>
              <a:t>FERMAX</a:t>
            </a:r>
            <a:endParaRPr lang="fr-FR" dirty="0"/>
          </a:p>
        </p:txBody>
      </p:sp>
      <p:sp>
        <p:nvSpPr>
          <p:cNvPr id="30" name="Espace réservé du texte 29"/>
          <p:cNvSpPr>
            <a:spLocks noGrp="1"/>
          </p:cNvSpPr>
          <p:nvPr>
            <p:ph type="body" sz="quarter" idx="13"/>
          </p:nvPr>
        </p:nvSpPr>
        <p:spPr>
          <a:xfrm>
            <a:off x="545579" y="548515"/>
            <a:ext cx="8045450" cy="202406"/>
          </a:xfrm>
        </p:spPr>
        <p:txBody>
          <a:bodyPr/>
          <a:lstStyle/>
          <a:p>
            <a:pPr>
              <a:spcBef>
                <a:spcPct val="75000"/>
              </a:spcBef>
              <a:spcAft>
                <a:spcPct val="20000"/>
              </a:spcAft>
              <a:buClr>
                <a:srgbClr val="DA162E"/>
              </a:buClr>
              <a:buSzPct val="75000"/>
            </a:pPr>
            <a:r>
              <a:rPr lang="fr-FR" cap="none" dirty="0" smtClean="0">
                <a:solidFill>
                  <a:srgbClr val="5A5A5A"/>
                </a:solidFill>
              </a:rPr>
              <a:t>Projet Lynx</a:t>
            </a:r>
            <a:endParaRPr lang="fr-FR" cap="none" dirty="0">
              <a:solidFill>
                <a:srgbClr val="5A5A5A"/>
              </a:solidFill>
            </a:endParaRPr>
          </a:p>
        </p:txBody>
      </p:sp>
      <p:sp>
        <p:nvSpPr>
          <p:cNvPr id="3" name="Espace réservé du numéro de diapositive 2"/>
          <p:cNvSpPr>
            <a:spLocks noGrp="1"/>
          </p:cNvSpPr>
          <p:nvPr>
            <p:ph type="sldNum" sz="quarter" idx="15"/>
          </p:nvPr>
        </p:nvSpPr>
        <p:spPr/>
        <p:txBody>
          <a:bodyPr/>
          <a:lstStyle/>
          <a:p>
            <a:fld id="{93C7E154-33C3-4FBA-9381-AA920B4BBD71}" type="slidenum">
              <a:rPr lang="fr-FR" altLang="fr-FR" smtClean="0"/>
              <a:pPr/>
              <a:t>56</a:t>
            </a:fld>
            <a:endParaRPr lang="fr-FR" altLang="fr-FR"/>
          </a:p>
        </p:txBody>
      </p:sp>
      <p:sp>
        <p:nvSpPr>
          <p:cNvPr id="20" name="Rectangle 8"/>
          <p:cNvSpPr>
            <a:spLocks noChangeArrowheads="1"/>
          </p:cNvSpPr>
          <p:nvPr/>
        </p:nvSpPr>
        <p:spPr bwMode="auto">
          <a:xfrm>
            <a:off x="1491059" y="935831"/>
            <a:ext cx="1134000" cy="162000"/>
          </a:xfrm>
          <a:prstGeom prst="rect">
            <a:avLst/>
          </a:prstGeom>
          <a:solidFill>
            <a:schemeClr val="accent3"/>
          </a:solidFill>
          <a:ln w="3175" algn="ctr">
            <a:noFill/>
            <a:miter lim="800000"/>
            <a:headEnd/>
            <a:tailEnd/>
          </a:ln>
        </p:spPr>
        <p:txBody>
          <a:bodyPr wrap="none" anchor="ctr"/>
          <a:lstStyle/>
          <a:p>
            <a:pPr eaLnBrk="1" hangingPunct="1"/>
            <a:r>
              <a:rPr lang="fr-FR" sz="1050" b="1" dirty="0">
                <a:solidFill>
                  <a:schemeClr val="bg1"/>
                </a:solidFill>
                <a:latin typeface="Calibri"/>
              </a:rPr>
              <a:t>Contexte &amp; enjeux</a:t>
            </a:r>
          </a:p>
        </p:txBody>
      </p:sp>
      <p:sp>
        <p:nvSpPr>
          <p:cNvPr id="21" name="Rectangle 11"/>
          <p:cNvSpPr>
            <a:spLocks noChangeArrowheads="1"/>
          </p:cNvSpPr>
          <p:nvPr/>
        </p:nvSpPr>
        <p:spPr bwMode="auto">
          <a:xfrm>
            <a:off x="1547928" y="2463756"/>
            <a:ext cx="2376000" cy="162000"/>
          </a:xfrm>
          <a:prstGeom prst="rect">
            <a:avLst/>
          </a:prstGeom>
          <a:solidFill>
            <a:schemeClr val="accent4"/>
          </a:solidFill>
          <a:ln w="3175" algn="ctr">
            <a:noFill/>
            <a:miter lim="800000"/>
            <a:headEnd/>
            <a:tailEnd/>
          </a:ln>
        </p:spPr>
        <p:txBody>
          <a:bodyPr wrap="none" anchor="ctr"/>
          <a:lstStyle/>
          <a:p>
            <a:pPr eaLnBrk="1" hangingPunct="1"/>
            <a:r>
              <a:rPr lang="fr-FR" sz="1050" b="1" dirty="0">
                <a:solidFill>
                  <a:schemeClr val="bg1"/>
                </a:solidFill>
                <a:latin typeface="Calibri"/>
              </a:rPr>
              <a:t>Mission et valeur ajoutée de Sopra </a:t>
            </a:r>
            <a:r>
              <a:rPr lang="fr-FR" sz="1050" b="1" dirty="0" err="1">
                <a:solidFill>
                  <a:schemeClr val="bg1"/>
                </a:solidFill>
                <a:latin typeface="Calibri"/>
              </a:rPr>
              <a:t>Steria</a:t>
            </a:r>
            <a:endParaRPr lang="fr-FR" sz="1050" b="1" dirty="0">
              <a:solidFill>
                <a:schemeClr val="bg1"/>
              </a:solidFill>
              <a:latin typeface="Calibri"/>
            </a:endParaRPr>
          </a:p>
        </p:txBody>
      </p:sp>
      <p:sp>
        <p:nvSpPr>
          <p:cNvPr id="22" name="Rectangle 12"/>
          <p:cNvSpPr>
            <a:spLocks noChangeArrowheads="1"/>
          </p:cNvSpPr>
          <p:nvPr/>
        </p:nvSpPr>
        <p:spPr bwMode="auto">
          <a:xfrm>
            <a:off x="1491059" y="3975906"/>
            <a:ext cx="972000" cy="162000"/>
          </a:xfrm>
          <a:prstGeom prst="rect">
            <a:avLst/>
          </a:prstGeom>
          <a:solidFill>
            <a:schemeClr val="accent6"/>
          </a:solidFill>
          <a:ln w="3175" algn="ctr">
            <a:noFill/>
            <a:miter lim="800000"/>
            <a:headEnd/>
            <a:tailEnd/>
          </a:ln>
        </p:spPr>
        <p:txBody>
          <a:bodyPr wrap="none" anchor="ctr"/>
          <a:lstStyle/>
          <a:p>
            <a:r>
              <a:rPr lang="fr-FR" sz="1050" b="1" dirty="0">
                <a:solidFill>
                  <a:schemeClr val="bg1"/>
                </a:solidFill>
                <a:latin typeface="Calibri"/>
              </a:rPr>
              <a:t>Bénéfices client</a:t>
            </a:r>
          </a:p>
        </p:txBody>
      </p:sp>
      <p:sp>
        <p:nvSpPr>
          <p:cNvPr id="13" name="Rectangle 2"/>
          <p:cNvSpPr>
            <a:spLocks noChangeArrowheads="1"/>
          </p:cNvSpPr>
          <p:nvPr/>
        </p:nvSpPr>
        <p:spPr bwMode="auto">
          <a:xfrm>
            <a:off x="1515244" y="1073479"/>
            <a:ext cx="4195277" cy="1162795"/>
          </a:xfrm>
          <a:prstGeom prst="rect">
            <a:avLst/>
          </a:prstGeom>
          <a:noFill/>
          <a:ln w="9525">
            <a:noFill/>
            <a:miter lim="800000"/>
            <a:headEnd/>
            <a:tailEnd/>
          </a:ln>
        </p:spPr>
        <p:txBody>
          <a:bodyPr lIns="69041" tIns="34520" rIns="69041" bIns="34520"/>
          <a:lstStyle/>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Leader mondial de vidéo portier.  </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Développer une nouvelle génération de vidéo portier FULL IP à partir du hardware de </a:t>
            </a:r>
            <a:r>
              <a:rPr lang="fr-FR" sz="1050" dirty="0" err="1">
                <a:solidFill>
                  <a:srgbClr val="000000"/>
                </a:solidFill>
                <a:ea typeface="ヒラギノ角ゴ Pro W3"/>
                <a:cs typeface="ヒラギノ角ゴ Pro W3"/>
              </a:rPr>
              <a:t>Fermax</a:t>
            </a:r>
            <a:endParaRPr lang="fr-FR" sz="1050" dirty="0">
              <a:solidFill>
                <a:srgbClr val="000000"/>
              </a:solidFill>
              <a:ea typeface="ヒラギノ角ゴ Pro W3"/>
              <a:cs typeface="ヒラギノ角ゴ Pro W3"/>
            </a:endParaRP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Utiliser cette solution comme centrale du foyer et permettre l´ intégration de tierce application grâce à un a API  fournis par la plateforme</a:t>
            </a:r>
          </a:p>
          <a:p>
            <a:pPr indent="135000">
              <a:spcBef>
                <a:spcPts val="225"/>
              </a:spcBef>
              <a:spcAft>
                <a:spcPts val="225"/>
              </a:spcAft>
              <a:buClr>
                <a:srgbClr val="CF022B"/>
              </a:buClr>
              <a:buSzPct val="75000"/>
              <a:buFont typeface="Wingdings" pitchFamily="2" charset="2"/>
              <a:buChar char="§"/>
            </a:pPr>
            <a:r>
              <a:rPr lang="fr-FR" sz="1050" dirty="0">
                <a:solidFill>
                  <a:srgbClr val="000000"/>
                </a:solidFill>
                <a:ea typeface="ヒラギノ角ゴ Pro W3"/>
                <a:cs typeface="ヒラギノ角ゴ Pro W3"/>
              </a:rPr>
              <a:t>Créer une pile technologique software complète en collaboration avec le département d´innovation de FERMAX</a:t>
            </a:r>
          </a:p>
        </p:txBody>
      </p:sp>
      <p:pic>
        <p:nvPicPr>
          <p:cNvPr id="14" name="Imagen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10519" y="1181387"/>
            <a:ext cx="1993829" cy="1226972"/>
          </a:xfrm>
          <a:prstGeom prst="rect">
            <a:avLst/>
          </a:prstGeom>
        </p:spPr>
      </p:pic>
      <p:pic>
        <p:nvPicPr>
          <p:cNvPr id="16" name="Imagen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82139" y="3458894"/>
            <a:ext cx="1076265" cy="668417"/>
          </a:xfrm>
          <a:prstGeom prst="rect">
            <a:avLst/>
          </a:prstGeom>
        </p:spPr>
      </p:pic>
      <p:pic>
        <p:nvPicPr>
          <p:cNvPr id="17" name="Imagen 2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732241" y="2544757"/>
            <a:ext cx="1225284" cy="852841"/>
          </a:xfrm>
          <a:prstGeom prst="rect">
            <a:avLst/>
          </a:prstGeom>
        </p:spPr>
      </p:pic>
      <p:pic>
        <p:nvPicPr>
          <p:cNvPr id="19" name="Imagen 2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712444" y="3705498"/>
            <a:ext cx="1749767" cy="1242517"/>
          </a:xfrm>
          <a:prstGeom prst="rect">
            <a:avLst/>
          </a:prstGeom>
        </p:spPr>
      </p:pic>
      <p:pic>
        <p:nvPicPr>
          <p:cNvPr id="23" name="22 Imagen"/>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81436" y="4192407"/>
            <a:ext cx="522913" cy="392185"/>
          </a:xfrm>
          <a:prstGeom prst="rect">
            <a:avLst/>
          </a:prstGeom>
        </p:spPr>
      </p:pic>
      <p:sp>
        <p:nvSpPr>
          <p:cNvPr id="24" name="Espace réservé du pied de page 2"/>
          <p:cNvSpPr txBox="1">
            <a:spLocks/>
          </p:cNvSpPr>
          <p:nvPr/>
        </p:nvSpPr>
        <p:spPr bwMode="gray">
          <a:xfrm>
            <a:off x="545579" y="4831556"/>
            <a:ext cx="3408363" cy="212725"/>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dirty="0" smtClean="0"/>
              <a:t>Centre de Services Espagne</a:t>
            </a:r>
            <a:endParaRPr lang="en-GB" dirty="0"/>
          </a:p>
        </p:txBody>
      </p:sp>
    </p:spTree>
    <p:extLst>
      <p:ext uri="{BB962C8B-B14F-4D97-AF65-F5344CB8AC3E}">
        <p14:creationId xmlns:p14="http://schemas.microsoft.com/office/powerpoint/2010/main" val="3185794822"/>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p:cNvSpPr>
            <a:spLocks noChangeArrowheads="1"/>
          </p:cNvSpPr>
          <p:nvPr/>
        </p:nvSpPr>
        <p:spPr bwMode="auto">
          <a:xfrm>
            <a:off x="6732241" y="789552"/>
            <a:ext cx="1268760" cy="4261238"/>
          </a:xfrm>
          <a:prstGeom prst="rect">
            <a:avLst/>
          </a:prstGeom>
          <a:gradFill flip="none" rotWithShape="0">
            <a:gsLst>
              <a:gs pos="0">
                <a:srgbClr val="DCD6D2">
                  <a:alpha val="46000"/>
                </a:srgbClr>
              </a:gs>
              <a:gs pos="100000">
                <a:srgbClr val="FFFFFF">
                  <a:alpha val="46000"/>
                </a:srgbClr>
              </a:gs>
            </a:gsLst>
            <a:lin ang="0" scaled="1"/>
            <a:tileRect/>
          </a:gradFill>
          <a:ln>
            <a:noFill/>
          </a:ln>
          <a:extLst/>
        </p:spPr>
        <p:txBody>
          <a:bodyPr wrap="none"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ts val="141"/>
              </a:spcBef>
              <a:spcAft>
                <a:spcPts val="272"/>
              </a:spcAft>
            </a:pPr>
            <a:endParaRPr lang="fr-FR" altLang="fr-FR" dirty="0">
              <a:solidFill>
                <a:srgbClr val="5A5A5A"/>
              </a:solidFill>
              <a:latin typeface="+mn-lt"/>
            </a:endParaRPr>
          </a:p>
        </p:txBody>
      </p:sp>
      <p:sp>
        <p:nvSpPr>
          <p:cNvPr id="63490" name="Rectangle 2"/>
          <p:cNvSpPr>
            <a:spLocks noChangeArrowheads="1"/>
          </p:cNvSpPr>
          <p:nvPr/>
        </p:nvSpPr>
        <p:spPr bwMode="auto">
          <a:xfrm>
            <a:off x="1491061" y="1113589"/>
            <a:ext cx="5133578" cy="1284685"/>
          </a:xfrm>
          <a:prstGeom prst="rect">
            <a:avLst/>
          </a:prstGeom>
          <a:noFill/>
          <a:ln w="9525">
            <a:noFill/>
            <a:miter lim="800000"/>
            <a:headEnd/>
            <a:tailEnd/>
          </a:ln>
        </p:spPr>
        <p:txBody>
          <a:bodyPr lIns="69041" tIns="34520" rIns="69041" bIns="34520"/>
          <a:lstStyle/>
          <a:p>
            <a:pPr marL="214313" indent="135000">
              <a:spcBef>
                <a:spcPts val="225"/>
              </a:spcBef>
              <a:spcAft>
                <a:spcPts val="225"/>
              </a:spcAft>
              <a:buClr>
                <a:srgbClr val="CF022B"/>
              </a:buClr>
              <a:buSzPct val="75000"/>
              <a:buFont typeface="Wingdings" pitchFamily="2" charset="2"/>
              <a:buChar char="§"/>
              <a:defRPr/>
            </a:pPr>
            <a:r>
              <a:rPr lang="fr-FR" sz="1050" dirty="0">
                <a:solidFill>
                  <a:srgbClr val="000000"/>
                </a:solidFill>
                <a:ea typeface="ヒラギノ角ゴ Pro W3"/>
                <a:cs typeface="ヒラギノ角ゴ Pro W3"/>
              </a:rPr>
              <a:t>Application mobile native pour le portal web COINC, produit d´épargne de la Banque </a:t>
            </a:r>
            <a:r>
              <a:rPr lang="fr-FR" sz="1050" dirty="0" err="1">
                <a:solidFill>
                  <a:srgbClr val="000000"/>
                </a:solidFill>
                <a:ea typeface="ヒラギノ角ゴ Pro W3"/>
                <a:cs typeface="ヒラギノ角ゴ Pro W3"/>
              </a:rPr>
              <a:t>Bankinter</a:t>
            </a:r>
            <a:r>
              <a:rPr lang="fr-FR" sz="1050" dirty="0">
                <a:solidFill>
                  <a:srgbClr val="000000"/>
                </a:solidFill>
                <a:ea typeface="ヒラギノ角ゴ Pro W3"/>
                <a:cs typeface="ヒラギノ角ゴ Pro W3"/>
              </a:rPr>
              <a:t>.  Disponible tant sous Android comme iOS. </a:t>
            </a:r>
          </a:p>
          <a:p>
            <a:pPr marL="214313" indent="135000">
              <a:spcBef>
                <a:spcPts val="225"/>
              </a:spcBef>
              <a:spcAft>
                <a:spcPts val="225"/>
              </a:spcAft>
              <a:buClr>
                <a:srgbClr val="CF022B"/>
              </a:buClr>
              <a:buSzPct val="75000"/>
              <a:buFont typeface="Wingdings" pitchFamily="2" charset="2"/>
              <a:buChar char="§"/>
              <a:defRPr/>
            </a:pPr>
            <a:r>
              <a:rPr lang="fr-FR" sz="1050" dirty="0">
                <a:solidFill>
                  <a:srgbClr val="000000"/>
                </a:solidFill>
                <a:ea typeface="ヒラギノ角ゴ Pro W3"/>
                <a:cs typeface="ヒラギノ角ゴ Pro W3"/>
              </a:rPr>
              <a:t>Offrir une expérience utilisateurs qui tient comptes des dernières tendance en  design mobile, simple, facile et respectant l´essence du portail web COINC.</a:t>
            </a:r>
          </a:p>
          <a:p>
            <a:pPr marL="214313" indent="135000">
              <a:spcBef>
                <a:spcPts val="225"/>
              </a:spcBef>
              <a:spcAft>
                <a:spcPts val="225"/>
              </a:spcAft>
              <a:buClr>
                <a:srgbClr val="CF022B"/>
              </a:buClr>
              <a:buSzPct val="75000"/>
              <a:buFont typeface="Wingdings" pitchFamily="2" charset="2"/>
              <a:buChar char="§"/>
              <a:defRPr/>
            </a:pPr>
            <a:r>
              <a:rPr lang="fr-FR" sz="1050" dirty="0">
                <a:solidFill>
                  <a:srgbClr val="000000"/>
                </a:solidFill>
                <a:ea typeface="ヒラギノ角ゴ Pro W3"/>
                <a:cs typeface="ヒラギノ角ゴ Pro W3"/>
              </a:rPr>
              <a:t>Profiter des capacités spécifiques du mobile pour utiliser des fonctionnalités propres.</a:t>
            </a:r>
          </a:p>
          <a:p>
            <a:pPr marL="214313" indent="135000">
              <a:spcBef>
                <a:spcPts val="225"/>
              </a:spcBef>
              <a:spcAft>
                <a:spcPts val="225"/>
              </a:spcAft>
              <a:buClr>
                <a:srgbClr val="CF022B"/>
              </a:buClr>
              <a:buSzPct val="75000"/>
              <a:buFont typeface="Wingdings" pitchFamily="2" charset="2"/>
              <a:buChar char="§"/>
              <a:defRPr/>
            </a:pPr>
            <a:r>
              <a:rPr lang="fr-FR" sz="1050" dirty="0">
                <a:solidFill>
                  <a:srgbClr val="000000"/>
                </a:solidFill>
                <a:ea typeface="ヒラギノ角ゴ Pro W3"/>
                <a:cs typeface="ヒラギノ角ゴ Pro W3"/>
              </a:rPr>
              <a:t>Obtenir une bonne évaluation des utilisateurs et donner de la notoriété à la marque </a:t>
            </a:r>
            <a:r>
              <a:rPr lang="fr-FR" sz="1050" dirty="0" err="1">
                <a:solidFill>
                  <a:srgbClr val="000000"/>
                </a:solidFill>
                <a:ea typeface="ヒラギノ角ゴ Pro W3"/>
                <a:cs typeface="ヒラギノ角ゴ Pro W3"/>
              </a:rPr>
              <a:t>Bankinter</a:t>
            </a:r>
            <a:r>
              <a:rPr lang="fr-FR" sz="1050" dirty="0">
                <a:solidFill>
                  <a:srgbClr val="000000"/>
                </a:solidFill>
                <a:ea typeface="ヒラギノ角ゴ Pro W3"/>
                <a:cs typeface="ヒラギノ角ゴ Pro W3"/>
              </a:rPr>
              <a:t>.</a:t>
            </a:r>
          </a:p>
        </p:txBody>
      </p:sp>
      <p:sp>
        <p:nvSpPr>
          <p:cNvPr id="78854" name="Rectangle 20"/>
          <p:cNvSpPr>
            <a:spLocks noChangeArrowheads="1"/>
          </p:cNvSpPr>
          <p:nvPr/>
        </p:nvSpPr>
        <p:spPr bwMode="auto">
          <a:xfrm>
            <a:off x="1491061" y="2753190"/>
            <a:ext cx="513357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135000" eaLnBrk="1" hangingPunct="1">
              <a:lnSpc>
                <a:spcPct val="85000"/>
              </a:lnSpc>
              <a:spcBef>
                <a:spcPct val="10000"/>
              </a:spcBef>
              <a:spcAft>
                <a:spcPct val="5000"/>
              </a:spcAft>
              <a:buClr>
                <a:srgbClr val="CF022B"/>
              </a:buClr>
              <a:buSzPct val="75000"/>
              <a:buFont typeface="Wingdings" panose="05000000000000000000" pitchFamily="2" charset="2"/>
              <a:buChar char="§"/>
            </a:pPr>
            <a:r>
              <a:rPr lang="fr-FR" altLang="fr-FR" sz="1050" dirty="0">
                <a:solidFill>
                  <a:srgbClr val="000000"/>
                </a:solidFill>
                <a:latin typeface="+mn-lt"/>
                <a:ea typeface="ヒラギノ角ゴ Pro W3"/>
                <a:cs typeface="ヒラギノ角ゴ Pro W3"/>
              </a:rPr>
              <a:t>Définition et conception de la nouvelle architecture mobile </a:t>
            </a:r>
          </a:p>
          <a:p>
            <a:pPr indent="135000" eaLnBrk="1" hangingPunct="1">
              <a:lnSpc>
                <a:spcPct val="85000"/>
              </a:lnSpc>
              <a:spcBef>
                <a:spcPct val="10000"/>
              </a:spcBef>
              <a:spcAft>
                <a:spcPct val="5000"/>
              </a:spcAft>
              <a:buClr>
                <a:srgbClr val="CF022B"/>
              </a:buClr>
              <a:buSzPct val="75000"/>
              <a:buFont typeface="Wingdings" panose="05000000000000000000" pitchFamily="2" charset="2"/>
              <a:buChar char="§"/>
            </a:pPr>
            <a:r>
              <a:rPr lang="fr-FR" altLang="fr-FR" sz="1050" dirty="0">
                <a:solidFill>
                  <a:srgbClr val="000000"/>
                </a:solidFill>
                <a:latin typeface="+mn-lt"/>
                <a:ea typeface="ヒラギノ角ゴ Pro W3"/>
                <a:cs typeface="ヒラギノ角ゴ Pro W3"/>
              </a:rPr>
              <a:t>Conseil et conception de l</a:t>
            </a:r>
            <a:r>
              <a:rPr lang="fr-FR" altLang="ja-JP" sz="1050" dirty="0">
                <a:solidFill>
                  <a:srgbClr val="000000"/>
                </a:solidFill>
                <a:latin typeface="+mn-lt"/>
                <a:ea typeface="ヒラギノ角ゴ Pro W3"/>
                <a:cs typeface="ヒラギノ角ゴ Pro W3"/>
              </a:rPr>
              <a:t>’application</a:t>
            </a:r>
          </a:p>
          <a:p>
            <a:pPr indent="135000" eaLnBrk="1" hangingPunct="1">
              <a:lnSpc>
                <a:spcPct val="85000"/>
              </a:lnSpc>
              <a:spcBef>
                <a:spcPct val="10000"/>
              </a:spcBef>
              <a:spcAft>
                <a:spcPct val="5000"/>
              </a:spcAft>
              <a:buClr>
                <a:srgbClr val="CF022B"/>
              </a:buClr>
              <a:buSzPct val="75000"/>
              <a:buFont typeface="Wingdings" panose="05000000000000000000" pitchFamily="2" charset="2"/>
              <a:buChar char="§"/>
            </a:pPr>
            <a:r>
              <a:rPr lang="fr-FR" altLang="fr-FR" sz="1050" dirty="0">
                <a:solidFill>
                  <a:srgbClr val="000000"/>
                </a:solidFill>
                <a:latin typeface="+mn-lt"/>
                <a:ea typeface="ヒラギノ角ゴ Pro W3"/>
                <a:cs typeface="ヒラギノ角ゴ Pro W3"/>
              </a:rPr>
              <a:t>Application native : développement pour iOS et Android</a:t>
            </a:r>
          </a:p>
          <a:p>
            <a:pPr indent="135000" algn="just" eaLnBrk="1" hangingPunct="1">
              <a:lnSpc>
                <a:spcPct val="85000"/>
              </a:lnSpc>
              <a:spcBef>
                <a:spcPct val="10000"/>
              </a:spcBef>
              <a:buClr>
                <a:srgbClr val="CF022B"/>
              </a:buClr>
              <a:buSzPct val="75000"/>
              <a:buFont typeface="Wingdings" panose="05000000000000000000" pitchFamily="2" charset="2"/>
              <a:buChar char="§"/>
            </a:pPr>
            <a:endParaRPr lang="fr-FR" altLang="fr-FR" sz="1050" dirty="0">
              <a:solidFill>
                <a:srgbClr val="232323"/>
              </a:solidFill>
              <a:latin typeface="+mn-lt"/>
              <a:ea typeface="ヒラギノ角ゴ Pro W3"/>
              <a:cs typeface="ヒラギノ角ゴ Pro W3"/>
            </a:endParaRPr>
          </a:p>
        </p:txBody>
      </p:sp>
      <p:sp>
        <p:nvSpPr>
          <p:cNvPr id="78855" name="Rectangle 21"/>
          <p:cNvSpPr>
            <a:spLocks noChangeArrowheads="1"/>
          </p:cNvSpPr>
          <p:nvPr/>
        </p:nvSpPr>
        <p:spPr bwMode="auto">
          <a:xfrm>
            <a:off x="1493922" y="3676725"/>
            <a:ext cx="2916060" cy="3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135000" eaLnBrk="1" hangingPunct="1">
              <a:lnSpc>
                <a:spcPct val="85000"/>
              </a:lnSpc>
              <a:spcBef>
                <a:spcPct val="10000"/>
              </a:spcBef>
              <a:spcAft>
                <a:spcPct val="20000"/>
              </a:spcAft>
              <a:buClr>
                <a:srgbClr val="CF022B"/>
              </a:buClr>
              <a:buSzPct val="75000"/>
              <a:buFont typeface="Wingdings" panose="05000000000000000000" pitchFamily="2" charset="2"/>
              <a:buChar char="§"/>
            </a:pPr>
            <a:r>
              <a:rPr lang="fr-FR" altLang="fr-FR" sz="1050" dirty="0">
                <a:solidFill>
                  <a:srgbClr val="000000"/>
                </a:solidFill>
                <a:latin typeface="+mn-lt"/>
                <a:ea typeface="ヒラギノ角ゴ Pro W3"/>
                <a:cs typeface="ヒラギノ角ゴ Pro W3"/>
              </a:rPr>
              <a:t>Fournir une solution simple et agile aux utilisateurs de COINC</a:t>
            </a:r>
          </a:p>
          <a:p>
            <a:pPr indent="135000" eaLnBrk="1" hangingPunct="1">
              <a:lnSpc>
                <a:spcPct val="85000"/>
              </a:lnSpc>
              <a:spcBef>
                <a:spcPct val="10000"/>
              </a:spcBef>
              <a:spcAft>
                <a:spcPct val="20000"/>
              </a:spcAft>
              <a:buClr>
                <a:srgbClr val="CF022B"/>
              </a:buClr>
              <a:buSzPct val="75000"/>
              <a:buFont typeface="Wingdings" panose="05000000000000000000" pitchFamily="2" charset="2"/>
              <a:buChar char="§"/>
            </a:pPr>
            <a:r>
              <a:rPr lang="fr-FR" altLang="fr-FR" sz="1050" dirty="0">
                <a:solidFill>
                  <a:srgbClr val="000000"/>
                </a:solidFill>
                <a:latin typeface="+mn-lt"/>
                <a:ea typeface="ヒラギノ角ゴ Pro W3"/>
                <a:cs typeface="ヒラギノ角ゴ Pro W3"/>
              </a:rPr>
              <a:t>Devenir une application réfèrent sur le marché des produits d'épargne</a:t>
            </a:r>
          </a:p>
        </p:txBody>
      </p:sp>
      <p:pic>
        <p:nvPicPr>
          <p:cNvPr id="78860" name="Espace réservé pour une image  35" descr="Bankinter.png"/>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732241" y="328549"/>
            <a:ext cx="1225195" cy="188960"/>
          </a:xfrm>
        </p:spPr>
      </p:pic>
      <p:sp>
        <p:nvSpPr>
          <p:cNvPr id="26" name="Titre 25"/>
          <p:cNvSpPr>
            <a:spLocks noGrp="1"/>
          </p:cNvSpPr>
          <p:nvPr>
            <p:ph type="title"/>
          </p:nvPr>
        </p:nvSpPr>
        <p:spPr/>
        <p:txBody>
          <a:bodyPr/>
          <a:lstStyle/>
          <a:p>
            <a:pPr>
              <a:defRPr/>
            </a:pPr>
            <a:r>
              <a:rPr lang="fr-FR" dirty="0" err="1" smtClean="0">
                <a:latin typeface="+mn-lt"/>
              </a:rPr>
              <a:t>Bankinter</a:t>
            </a:r>
            <a:endParaRPr lang="fr-FR" dirty="0">
              <a:latin typeface="+mn-lt"/>
            </a:endParaRPr>
          </a:p>
        </p:txBody>
      </p:sp>
      <p:sp>
        <p:nvSpPr>
          <p:cNvPr id="30" name="Espace réservé du texte 29"/>
          <p:cNvSpPr>
            <a:spLocks noGrp="1"/>
          </p:cNvSpPr>
          <p:nvPr>
            <p:ph type="body" sz="quarter" idx="13"/>
          </p:nvPr>
        </p:nvSpPr>
        <p:spPr/>
        <p:txBody>
          <a:bodyPr/>
          <a:lstStyle/>
          <a:p>
            <a:pPr>
              <a:defRPr/>
            </a:pPr>
            <a:r>
              <a:rPr dirty="0" smtClean="0">
                <a:solidFill>
                  <a:srgbClr val="5A5A5A"/>
                </a:solidFill>
                <a:latin typeface="+mn-lt"/>
              </a:rPr>
              <a:t>COINC</a:t>
            </a:r>
            <a:endParaRPr dirty="0">
              <a:solidFill>
                <a:srgbClr val="5A5A5A"/>
              </a:solidFill>
              <a:latin typeface="+mn-lt"/>
            </a:endParaRPr>
          </a:p>
        </p:txBody>
      </p:sp>
      <p:sp>
        <p:nvSpPr>
          <p:cNvPr id="3" name="Espace réservé du numéro de diapositive 2"/>
          <p:cNvSpPr>
            <a:spLocks noGrp="1"/>
          </p:cNvSpPr>
          <p:nvPr>
            <p:ph type="sldNum" sz="quarter" idx="15"/>
          </p:nvPr>
        </p:nvSpPr>
        <p:spPr/>
        <p:txBody>
          <a:bodyPr/>
          <a:lstStyle/>
          <a:p>
            <a:fld id="{93C7E154-33C3-4FBA-9381-AA920B4BBD71}" type="slidenum">
              <a:rPr lang="fr-FR" altLang="fr-FR" smtClean="0"/>
              <a:pPr/>
              <a:t>57</a:t>
            </a:fld>
            <a:endParaRPr lang="fr-FR" altLang="fr-FR"/>
          </a:p>
        </p:txBody>
      </p:sp>
      <p:sp>
        <p:nvSpPr>
          <p:cNvPr id="20" name="Rectangle 8"/>
          <p:cNvSpPr>
            <a:spLocks noChangeArrowheads="1"/>
          </p:cNvSpPr>
          <p:nvPr/>
        </p:nvSpPr>
        <p:spPr bwMode="auto">
          <a:xfrm>
            <a:off x="1491059" y="935831"/>
            <a:ext cx="1134000" cy="162000"/>
          </a:xfrm>
          <a:prstGeom prst="rect">
            <a:avLst/>
          </a:prstGeom>
          <a:solidFill>
            <a:schemeClr val="accent3"/>
          </a:solidFill>
          <a:ln w="3175" algn="ctr">
            <a:noFill/>
            <a:miter lim="800000"/>
            <a:headEnd/>
            <a:tailEnd/>
          </a:ln>
        </p:spPr>
        <p:txBody>
          <a:bodyPr wrap="none" anchor="ctr"/>
          <a:lstStyle/>
          <a:p>
            <a:r>
              <a:rPr lang="fr-FR" sz="1050" b="1" dirty="0">
                <a:solidFill>
                  <a:prstClr val="white"/>
                </a:solidFill>
              </a:rPr>
              <a:t>Contexte &amp; enjeux</a:t>
            </a:r>
          </a:p>
        </p:txBody>
      </p:sp>
      <p:sp>
        <p:nvSpPr>
          <p:cNvPr id="21" name="Rectangle 11"/>
          <p:cNvSpPr>
            <a:spLocks noChangeArrowheads="1"/>
          </p:cNvSpPr>
          <p:nvPr/>
        </p:nvSpPr>
        <p:spPr bwMode="auto">
          <a:xfrm>
            <a:off x="1493922" y="2571768"/>
            <a:ext cx="2376000" cy="162000"/>
          </a:xfrm>
          <a:prstGeom prst="rect">
            <a:avLst/>
          </a:prstGeom>
          <a:solidFill>
            <a:schemeClr val="accent4"/>
          </a:solidFill>
          <a:ln w="3175" algn="ctr">
            <a:noFill/>
            <a:miter lim="800000"/>
            <a:headEnd/>
            <a:tailEnd/>
          </a:ln>
        </p:spPr>
        <p:txBody>
          <a:bodyPr wrap="none" anchor="ctr"/>
          <a:lstStyle/>
          <a:p>
            <a:r>
              <a:rPr lang="fr-FR" sz="1050" b="1" dirty="0">
                <a:solidFill>
                  <a:prstClr val="white"/>
                </a:solidFill>
              </a:rPr>
              <a:t>Mission et valeur ajoutée de Sopra </a:t>
            </a:r>
            <a:r>
              <a:rPr lang="fr-FR" sz="1050" b="1" dirty="0" err="1">
                <a:solidFill>
                  <a:prstClr val="white"/>
                </a:solidFill>
              </a:rPr>
              <a:t>Steria</a:t>
            </a:r>
            <a:endParaRPr lang="fr-FR" sz="1050" b="1" dirty="0">
              <a:solidFill>
                <a:prstClr val="white"/>
              </a:solidFill>
            </a:endParaRPr>
          </a:p>
        </p:txBody>
      </p:sp>
      <p:sp>
        <p:nvSpPr>
          <p:cNvPr id="22" name="Rectangle 12"/>
          <p:cNvSpPr>
            <a:spLocks noChangeArrowheads="1"/>
          </p:cNvSpPr>
          <p:nvPr/>
        </p:nvSpPr>
        <p:spPr bwMode="auto">
          <a:xfrm>
            <a:off x="1491059" y="3489852"/>
            <a:ext cx="972000" cy="162000"/>
          </a:xfrm>
          <a:prstGeom prst="rect">
            <a:avLst/>
          </a:prstGeom>
          <a:solidFill>
            <a:schemeClr val="accent6"/>
          </a:solidFill>
          <a:ln w="3175" algn="ctr">
            <a:noFill/>
            <a:miter lim="800000"/>
            <a:headEnd/>
            <a:tailEnd/>
          </a:ln>
        </p:spPr>
        <p:txBody>
          <a:bodyPr wrap="none" anchor="ctr"/>
          <a:lstStyle/>
          <a:p>
            <a:r>
              <a:rPr lang="fr-FR" sz="1050" b="1" dirty="0">
                <a:solidFill>
                  <a:prstClr val="white"/>
                </a:solidFill>
              </a:rPr>
              <a:t>Bénéfices client</a:t>
            </a:r>
          </a:p>
        </p:txBody>
      </p:sp>
      <p:pic>
        <p:nvPicPr>
          <p:cNvPr id="25" name="Picture 3" descr="D:\Profiles\JOMALO~1\AppData\Local\Temp\Rar$DIa0.970\Captura de pantalla de Simulador iOS 27.01.2014 10.41.29.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247" y="964714"/>
            <a:ext cx="1150054" cy="1725081"/>
          </a:xfrm>
          <a:prstGeom prst="rect">
            <a:avLst/>
          </a:prstGeom>
          <a:noFill/>
        </p:spPr>
      </p:pic>
      <p:pic>
        <p:nvPicPr>
          <p:cNvPr id="27" name="Picture 1" descr="D:\Profiles\JOMALO~1\AppData\Local\Temp\Rar$DIa0.032\Captura de pantalla de Simulador iOS 27.01.2014 10.42.44.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17995" y="3542978"/>
            <a:ext cx="1005208" cy="1507812"/>
          </a:xfrm>
          <a:prstGeom prst="rect">
            <a:avLst/>
          </a:prstGeom>
          <a:noFill/>
        </p:spPr>
      </p:pic>
      <p:pic>
        <p:nvPicPr>
          <p:cNvPr id="28" name="Picture 2" descr="D:\Profiles\JOMALO~1\AppData\Local\Temp\Rar$DIa0.307\Captura de pantalla de Simulador iOS 27.01.2014 10.42.1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10521" y="3542978"/>
            <a:ext cx="1005208" cy="1507812"/>
          </a:xfrm>
          <a:prstGeom prst="rect">
            <a:avLst/>
          </a:prstGeom>
          <a:noFill/>
        </p:spPr>
      </p:pic>
      <p:pic>
        <p:nvPicPr>
          <p:cNvPr id="19" name="Image 18" descr="ios-androi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86247" y="3867894"/>
            <a:ext cx="908048" cy="483684"/>
          </a:xfrm>
          <a:prstGeom prst="rect">
            <a:avLst/>
          </a:prstGeom>
        </p:spPr>
      </p:pic>
      <p:sp>
        <p:nvSpPr>
          <p:cNvPr id="23" name="Espace réservé du pied de page 2"/>
          <p:cNvSpPr txBox="1">
            <a:spLocks/>
          </p:cNvSpPr>
          <p:nvPr/>
        </p:nvSpPr>
        <p:spPr bwMode="gray">
          <a:xfrm>
            <a:off x="545579" y="4831556"/>
            <a:ext cx="3408363" cy="212725"/>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dirty="0" smtClean="0"/>
              <a:t>Centre de Services Espagne</a:t>
            </a:r>
            <a:endParaRPr lang="en-GB" dirty="0"/>
          </a:p>
        </p:txBody>
      </p:sp>
      <p:sp>
        <p:nvSpPr>
          <p:cNvPr id="24" name="Espace réservé du texte 27"/>
          <p:cNvSpPr txBox="1">
            <a:spLocks/>
          </p:cNvSpPr>
          <p:nvPr/>
        </p:nvSpPr>
        <p:spPr bwMode="gray">
          <a:xfrm>
            <a:off x="6790675" y="2981095"/>
            <a:ext cx="1444040" cy="1179513"/>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171450" indent="-171450">
              <a:spcBef>
                <a:spcPct val="0"/>
              </a:spcBef>
              <a:buFont typeface="Wingdings" charset="2"/>
              <a:buChar char="§"/>
            </a:pPr>
            <a:r>
              <a:rPr lang="fr-FR" altLang="fr-FR" smtClean="0"/>
              <a:t>iOS natif</a:t>
            </a:r>
          </a:p>
          <a:p>
            <a:pPr marL="171450" indent="-171450">
              <a:spcBef>
                <a:spcPct val="0"/>
              </a:spcBef>
              <a:buFont typeface="Wingdings" charset="2"/>
              <a:buChar char="§"/>
            </a:pPr>
            <a:r>
              <a:rPr lang="fr-FR" altLang="fr-FR" smtClean="0"/>
              <a:t>Android natif</a:t>
            </a:r>
            <a:endParaRPr lang="fr-FR" altLang="fr-FR" dirty="0" smtClean="0"/>
          </a:p>
        </p:txBody>
      </p:sp>
    </p:spTree>
    <p:extLst>
      <p:ext uri="{BB962C8B-B14F-4D97-AF65-F5344CB8AC3E}">
        <p14:creationId xmlns:p14="http://schemas.microsoft.com/office/powerpoint/2010/main" val="3643841448"/>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p:cNvSpPr>
            <a:spLocks noChangeArrowheads="1"/>
          </p:cNvSpPr>
          <p:nvPr/>
        </p:nvSpPr>
        <p:spPr bwMode="auto">
          <a:xfrm>
            <a:off x="6732241" y="789552"/>
            <a:ext cx="1268760" cy="4241817"/>
          </a:xfrm>
          <a:prstGeom prst="rect">
            <a:avLst/>
          </a:prstGeom>
          <a:gradFill flip="none" rotWithShape="0">
            <a:gsLst>
              <a:gs pos="0">
                <a:srgbClr val="DCD6D2">
                  <a:alpha val="46000"/>
                </a:srgbClr>
              </a:gs>
              <a:gs pos="100000">
                <a:srgbClr val="FFFFFF">
                  <a:alpha val="46000"/>
                </a:srgbClr>
              </a:gs>
            </a:gsLst>
            <a:lin ang="0" scaled="1"/>
            <a:tileRect/>
          </a:gradFill>
          <a:ln>
            <a:noFill/>
          </a:ln>
          <a:extLst/>
        </p:spPr>
        <p:txBody>
          <a:bodyPr wrap="none"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ts val="141"/>
              </a:spcBef>
              <a:spcAft>
                <a:spcPts val="272"/>
              </a:spcAft>
            </a:pPr>
            <a:endParaRPr lang="fr-FR" altLang="fr-FR" dirty="0">
              <a:solidFill>
                <a:srgbClr val="5A5A5A"/>
              </a:solidFill>
              <a:latin typeface="+mn-lt"/>
            </a:endParaRPr>
          </a:p>
        </p:txBody>
      </p:sp>
      <p:sp>
        <p:nvSpPr>
          <p:cNvPr id="63490" name="Rectangle 2"/>
          <p:cNvSpPr>
            <a:spLocks noChangeArrowheads="1"/>
          </p:cNvSpPr>
          <p:nvPr/>
        </p:nvSpPr>
        <p:spPr bwMode="auto">
          <a:xfrm>
            <a:off x="1491061" y="1113589"/>
            <a:ext cx="5133578" cy="1284685"/>
          </a:xfrm>
          <a:prstGeom prst="rect">
            <a:avLst/>
          </a:prstGeom>
          <a:noFill/>
          <a:ln w="9525">
            <a:noFill/>
            <a:miter lim="800000"/>
            <a:headEnd/>
            <a:tailEnd/>
          </a:ln>
        </p:spPr>
        <p:txBody>
          <a:bodyPr lIns="69041" tIns="34520" rIns="69041" bIns="34520"/>
          <a:lstStyle/>
          <a:p>
            <a:pPr marL="214313" indent="135000">
              <a:spcBef>
                <a:spcPct val="10000"/>
              </a:spcBef>
              <a:spcAft>
                <a:spcPts val="225"/>
              </a:spcAft>
              <a:buClr>
                <a:srgbClr val="CF022B"/>
              </a:buClr>
              <a:buSzPct val="75000"/>
              <a:buFont typeface="Wingdings" pitchFamily="2" charset="2"/>
              <a:buChar char="§"/>
              <a:defRPr/>
            </a:pPr>
            <a:r>
              <a:rPr lang="fr-FR" sz="1050" dirty="0">
                <a:solidFill>
                  <a:srgbClr val="000000"/>
                </a:solidFill>
                <a:ea typeface="ヒラギノ角ゴ Pro W3"/>
                <a:cs typeface="ヒラギノ角ゴ Pro W3"/>
              </a:rPr>
              <a:t>Créer une nouvelle application mobile Broker, multiplateforme (smartphones et tablettes)</a:t>
            </a:r>
          </a:p>
          <a:p>
            <a:pPr marL="214313" indent="135000">
              <a:spcBef>
                <a:spcPct val="10000"/>
              </a:spcBef>
              <a:spcAft>
                <a:spcPts val="225"/>
              </a:spcAft>
              <a:buClr>
                <a:srgbClr val="CF022B"/>
              </a:buClr>
              <a:buSzPct val="75000"/>
              <a:buFont typeface="Wingdings" pitchFamily="2" charset="2"/>
              <a:buChar char="§"/>
              <a:defRPr/>
            </a:pPr>
            <a:r>
              <a:rPr lang="fr-FR" sz="1050" dirty="0">
                <a:solidFill>
                  <a:srgbClr val="000000"/>
                </a:solidFill>
                <a:ea typeface="ヒラギノ角ゴ Pro W3"/>
                <a:cs typeface="ヒラギノ角ゴ Pro W3"/>
              </a:rPr>
              <a:t>Changement d</a:t>
            </a:r>
            <a:r>
              <a:rPr lang="ja-JP" altLang="fr-FR" sz="1050" dirty="0">
                <a:solidFill>
                  <a:srgbClr val="000000"/>
                </a:solidFill>
                <a:ea typeface="ヒラギノ角ゴ Pro W3"/>
                <a:cs typeface="ヒラギノ角ゴ Pro W3"/>
              </a:rPr>
              <a:t>’</a:t>
            </a:r>
            <a:r>
              <a:rPr lang="fr-FR" altLang="ja-JP" sz="1050" dirty="0">
                <a:solidFill>
                  <a:srgbClr val="000000"/>
                </a:solidFill>
                <a:ea typeface="ヒラギノ角ゴ Pro W3"/>
                <a:cs typeface="ヒラギノ角ゴ Pro W3"/>
              </a:rPr>
              <a:t>architecture entre 1.0 et 2.0</a:t>
            </a:r>
          </a:p>
          <a:p>
            <a:pPr marL="214313" indent="135000">
              <a:spcBef>
                <a:spcPct val="10000"/>
              </a:spcBef>
              <a:spcAft>
                <a:spcPts val="225"/>
              </a:spcAft>
              <a:buClr>
                <a:srgbClr val="CF022B"/>
              </a:buClr>
              <a:buSzPct val="75000"/>
              <a:buFont typeface="Wingdings" pitchFamily="2" charset="2"/>
              <a:buChar char="§"/>
              <a:defRPr/>
            </a:pPr>
            <a:r>
              <a:rPr lang="fr-FR" sz="1050" dirty="0">
                <a:solidFill>
                  <a:srgbClr val="000000"/>
                </a:solidFill>
                <a:ea typeface="ヒラギノ角ゴ Pro W3"/>
                <a:cs typeface="ヒラギノ角ゴ Pro W3"/>
              </a:rPr>
              <a:t>Situer l</a:t>
            </a:r>
            <a:r>
              <a:rPr lang="ja-JP" altLang="fr-FR" sz="1050" dirty="0">
                <a:solidFill>
                  <a:srgbClr val="000000"/>
                </a:solidFill>
                <a:ea typeface="ヒラギノ角ゴ Pro W3"/>
                <a:cs typeface="ヒラギノ角ゴ Pro W3"/>
              </a:rPr>
              <a:t>’</a:t>
            </a:r>
            <a:r>
              <a:rPr lang="fr-FR" altLang="ja-JP" sz="1050" dirty="0">
                <a:solidFill>
                  <a:srgbClr val="000000"/>
                </a:solidFill>
                <a:ea typeface="ヒラギノ角ゴ Pro W3"/>
                <a:cs typeface="ヒラギノ角ゴ Pro W3"/>
              </a:rPr>
              <a:t>expérience utilisateur parmi la meilleure des applications Broker</a:t>
            </a:r>
          </a:p>
          <a:p>
            <a:pPr marL="214313" indent="135000">
              <a:spcBef>
                <a:spcPct val="10000"/>
              </a:spcBef>
              <a:spcAft>
                <a:spcPts val="225"/>
              </a:spcAft>
              <a:buClr>
                <a:srgbClr val="CF022B"/>
              </a:buClr>
              <a:buSzPct val="75000"/>
              <a:buFont typeface="Wingdings" pitchFamily="2" charset="2"/>
              <a:buChar char="§"/>
              <a:defRPr/>
            </a:pPr>
            <a:r>
              <a:rPr lang="es-ES_tradnl" sz="1050" dirty="0">
                <a:solidFill>
                  <a:srgbClr val="000000"/>
                </a:solidFill>
                <a:ea typeface="ヒラギノ角ゴ Pro W3"/>
                <a:cs typeface="ヒラギノ角ゴ Pro W3"/>
              </a:rPr>
              <a:t>Bankinter </a:t>
            </a:r>
            <a:r>
              <a:rPr lang="fr-FR" sz="1050" dirty="0">
                <a:solidFill>
                  <a:srgbClr val="000000"/>
                </a:solidFill>
                <a:ea typeface="ヒラギノ角ゴ Pro W3"/>
                <a:cs typeface="ヒラギノ角ゴ Pro W3"/>
              </a:rPr>
              <a:t>se situe traditionnellement à la pointe de la technologie/innovation, par rapport aux autres banques espagnoles</a:t>
            </a:r>
          </a:p>
          <a:p>
            <a:pPr marL="214313" indent="135000">
              <a:spcBef>
                <a:spcPct val="10000"/>
              </a:spcBef>
              <a:spcAft>
                <a:spcPts val="225"/>
              </a:spcAft>
              <a:buClr>
                <a:srgbClr val="CF022B"/>
              </a:buClr>
              <a:buSzPct val="75000"/>
              <a:buFont typeface="Wingdings" pitchFamily="2" charset="2"/>
              <a:buChar char="§"/>
              <a:defRPr/>
            </a:pPr>
            <a:r>
              <a:rPr lang="fr-FR" sz="1050" dirty="0">
                <a:solidFill>
                  <a:srgbClr val="000000"/>
                </a:solidFill>
                <a:ea typeface="ヒラギノ角ゴ Pro W3"/>
                <a:cs typeface="ヒラギノ角ゴ Pro W3"/>
              </a:rPr>
              <a:t>Disposer d</a:t>
            </a:r>
            <a:r>
              <a:rPr lang="ja-JP" altLang="fr-FR" sz="1050" dirty="0">
                <a:solidFill>
                  <a:srgbClr val="000000"/>
                </a:solidFill>
                <a:ea typeface="ヒラギノ角ゴ Pro W3"/>
                <a:cs typeface="ヒラギノ角ゴ Pro W3"/>
              </a:rPr>
              <a:t>’</a:t>
            </a:r>
            <a:r>
              <a:rPr lang="fr-FR" altLang="ja-JP" sz="1050" dirty="0">
                <a:solidFill>
                  <a:srgbClr val="000000"/>
                </a:solidFill>
                <a:ea typeface="ヒラギノ角ゴ Pro W3"/>
                <a:cs typeface="ヒラギノ角ゴ Pro W3"/>
              </a:rPr>
              <a:t>une architecture pérenne pour réaliser d</a:t>
            </a:r>
            <a:r>
              <a:rPr lang="ja-JP" altLang="fr-FR" sz="1050" dirty="0">
                <a:solidFill>
                  <a:srgbClr val="000000"/>
                </a:solidFill>
                <a:ea typeface="ヒラギノ角ゴ Pro W3"/>
                <a:cs typeface="ヒラギノ角ゴ Pro W3"/>
              </a:rPr>
              <a:t>’</a:t>
            </a:r>
            <a:r>
              <a:rPr lang="fr-FR" altLang="ja-JP" sz="1050" dirty="0">
                <a:solidFill>
                  <a:srgbClr val="000000"/>
                </a:solidFill>
                <a:ea typeface="ヒラギノ角ゴ Pro W3"/>
                <a:cs typeface="ヒラギノ角ゴ Pro W3"/>
              </a:rPr>
              <a:t>autres applications</a:t>
            </a:r>
          </a:p>
          <a:p>
            <a:pPr indent="135000">
              <a:spcBef>
                <a:spcPct val="10000"/>
              </a:spcBef>
              <a:spcAft>
                <a:spcPts val="225"/>
              </a:spcAft>
              <a:buClr>
                <a:srgbClr val="CF022B"/>
              </a:buClr>
              <a:buSzPct val="75000"/>
              <a:buFont typeface="Wingdings" pitchFamily="2" charset="2"/>
              <a:buChar char="§"/>
              <a:defRPr/>
            </a:pPr>
            <a:endParaRPr lang="fr-FR" sz="1050" dirty="0">
              <a:solidFill>
                <a:srgbClr val="000000"/>
              </a:solidFill>
              <a:ea typeface="ヒラギノ角ゴ Pro W3"/>
              <a:cs typeface="ヒラギノ角ゴ Pro W3"/>
            </a:endParaRPr>
          </a:p>
        </p:txBody>
      </p:sp>
      <p:sp>
        <p:nvSpPr>
          <p:cNvPr id="78854" name="Rectangle 20"/>
          <p:cNvSpPr>
            <a:spLocks noChangeArrowheads="1"/>
          </p:cNvSpPr>
          <p:nvPr/>
        </p:nvSpPr>
        <p:spPr bwMode="auto">
          <a:xfrm>
            <a:off x="1491061" y="2959057"/>
            <a:ext cx="513357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135000" eaLnBrk="1" hangingPunct="1">
              <a:spcBef>
                <a:spcPts val="225"/>
              </a:spcBef>
              <a:spcAft>
                <a:spcPts val="225"/>
              </a:spcAft>
              <a:buClr>
                <a:srgbClr val="CF022B"/>
              </a:buClr>
              <a:buSzPct val="75000"/>
              <a:buFont typeface="Wingdings" panose="05000000000000000000" pitchFamily="2" charset="2"/>
              <a:buChar char="§"/>
            </a:pPr>
            <a:r>
              <a:rPr lang="fr-FR" altLang="fr-FR" sz="1050" dirty="0">
                <a:solidFill>
                  <a:srgbClr val="000000"/>
                </a:solidFill>
                <a:latin typeface="+mn-lt"/>
                <a:ea typeface="ヒラギノ角ゴ Pro W3"/>
                <a:cs typeface="ヒラギノ角ゴ Pro W3"/>
              </a:rPr>
              <a:t>Définition et conception de la nouvelle architecture mobile </a:t>
            </a:r>
          </a:p>
          <a:p>
            <a:pPr indent="135000" eaLnBrk="1" hangingPunct="1">
              <a:spcBef>
                <a:spcPts val="225"/>
              </a:spcBef>
              <a:spcAft>
                <a:spcPts val="225"/>
              </a:spcAft>
              <a:buClr>
                <a:srgbClr val="CF022B"/>
              </a:buClr>
              <a:buSzPct val="75000"/>
              <a:buFont typeface="Wingdings" panose="05000000000000000000" pitchFamily="2" charset="2"/>
              <a:buChar char="§"/>
            </a:pPr>
            <a:r>
              <a:rPr lang="fr-FR" altLang="fr-FR" sz="1050" dirty="0">
                <a:solidFill>
                  <a:srgbClr val="000000"/>
                </a:solidFill>
                <a:latin typeface="+mn-lt"/>
                <a:ea typeface="ヒラギノ角ゴ Pro W3"/>
                <a:cs typeface="ヒラギノ角ゴ Pro W3"/>
              </a:rPr>
              <a:t>Conseil et conception de l</a:t>
            </a:r>
            <a:r>
              <a:rPr lang="ja-JP" altLang="fr-FR" sz="1050" dirty="0">
                <a:solidFill>
                  <a:srgbClr val="000000"/>
                </a:solidFill>
                <a:latin typeface="+mn-lt"/>
                <a:ea typeface="ヒラギノ角ゴ Pro W3"/>
                <a:cs typeface="ヒラギノ角ゴ Pro W3"/>
              </a:rPr>
              <a:t>’</a:t>
            </a:r>
            <a:r>
              <a:rPr lang="fr-FR" altLang="ja-JP" sz="1050" dirty="0">
                <a:solidFill>
                  <a:srgbClr val="000000"/>
                </a:solidFill>
                <a:latin typeface="+mn-lt"/>
                <a:ea typeface="ヒラギノ角ゴ Pro W3"/>
                <a:cs typeface="ヒラギノ角ゴ Pro W3"/>
              </a:rPr>
              <a:t>application</a:t>
            </a:r>
          </a:p>
          <a:p>
            <a:pPr indent="135000" eaLnBrk="1" hangingPunct="1">
              <a:spcBef>
                <a:spcPts val="225"/>
              </a:spcBef>
              <a:spcAft>
                <a:spcPts val="225"/>
              </a:spcAft>
              <a:buClr>
                <a:srgbClr val="CF022B"/>
              </a:buClr>
              <a:buSzPct val="75000"/>
              <a:buFont typeface="Wingdings" panose="05000000000000000000" pitchFamily="2" charset="2"/>
              <a:buChar char="§"/>
            </a:pPr>
            <a:r>
              <a:rPr lang="fr-FR" altLang="fr-FR" sz="1050" dirty="0">
                <a:solidFill>
                  <a:srgbClr val="000000"/>
                </a:solidFill>
                <a:latin typeface="+mn-lt"/>
                <a:ea typeface="ヒラギノ角ゴ Pro W3"/>
                <a:cs typeface="ヒラギノ角ゴ Pro W3"/>
              </a:rPr>
              <a:t>Application hybride : développement HTML5, </a:t>
            </a:r>
            <a:r>
              <a:rPr lang="fr-FR" altLang="fr-FR" sz="1050" dirty="0" err="1">
                <a:solidFill>
                  <a:srgbClr val="000000"/>
                </a:solidFill>
                <a:latin typeface="+mn-lt"/>
                <a:ea typeface="ヒラギノ角ゴ Pro W3"/>
                <a:cs typeface="ヒラギノ角ゴ Pro W3"/>
              </a:rPr>
              <a:t>Phonegap</a:t>
            </a:r>
            <a:endParaRPr lang="fr-FR" altLang="fr-FR" sz="1050" dirty="0">
              <a:solidFill>
                <a:srgbClr val="000000"/>
              </a:solidFill>
              <a:latin typeface="+mn-lt"/>
              <a:ea typeface="ヒラギノ角ゴ Pro W3"/>
              <a:cs typeface="ヒラギノ角ゴ Pro W3"/>
            </a:endParaRPr>
          </a:p>
          <a:p>
            <a:pPr indent="135000" algn="just" eaLnBrk="1" hangingPunct="1">
              <a:spcBef>
                <a:spcPts val="225"/>
              </a:spcBef>
              <a:spcAft>
                <a:spcPts val="225"/>
              </a:spcAft>
              <a:buClr>
                <a:srgbClr val="CF022B"/>
              </a:buClr>
              <a:buSzPct val="75000"/>
              <a:buFont typeface="Wingdings" panose="05000000000000000000" pitchFamily="2" charset="2"/>
              <a:buChar char="§"/>
            </a:pPr>
            <a:endParaRPr lang="fr-FR" altLang="fr-FR" sz="1050" dirty="0">
              <a:solidFill>
                <a:srgbClr val="232323"/>
              </a:solidFill>
              <a:latin typeface="+mn-lt"/>
              <a:ea typeface="ヒラギノ角ゴ Pro W3"/>
              <a:cs typeface="ヒラギノ角ゴ Pro W3"/>
            </a:endParaRPr>
          </a:p>
        </p:txBody>
      </p:sp>
      <p:sp>
        <p:nvSpPr>
          <p:cNvPr id="78855" name="Rectangle 21"/>
          <p:cNvSpPr>
            <a:spLocks noChangeArrowheads="1"/>
          </p:cNvSpPr>
          <p:nvPr/>
        </p:nvSpPr>
        <p:spPr bwMode="auto">
          <a:xfrm>
            <a:off x="1491061" y="4162780"/>
            <a:ext cx="5133578" cy="3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41" tIns="34520" rIns="69041" bIns="34520"/>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135000" eaLnBrk="1" hangingPunct="1">
              <a:lnSpc>
                <a:spcPct val="85000"/>
              </a:lnSpc>
              <a:spcBef>
                <a:spcPct val="10000"/>
              </a:spcBef>
              <a:spcAft>
                <a:spcPct val="20000"/>
              </a:spcAft>
              <a:buClr>
                <a:srgbClr val="CF022B"/>
              </a:buClr>
              <a:buSzPct val="75000"/>
              <a:buFont typeface="Wingdings" panose="05000000000000000000" pitchFamily="2" charset="2"/>
              <a:buChar char="§"/>
            </a:pPr>
            <a:r>
              <a:rPr lang="fr-FR" altLang="fr-FR" sz="1050" dirty="0">
                <a:solidFill>
                  <a:srgbClr val="000000"/>
                </a:solidFill>
                <a:latin typeface="+mn-lt"/>
                <a:ea typeface="ヒラギノ角ゴ Pro W3"/>
                <a:cs typeface="ヒラギノ角ゴ Pro W3"/>
              </a:rPr>
              <a:t>Gain de productivité</a:t>
            </a:r>
          </a:p>
          <a:p>
            <a:pPr indent="135000" eaLnBrk="1" hangingPunct="1">
              <a:lnSpc>
                <a:spcPct val="85000"/>
              </a:lnSpc>
              <a:spcBef>
                <a:spcPct val="10000"/>
              </a:spcBef>
              <a:spcAft>
                <a:spcPct val="20000"/>
              </a:spcAft>
              <a:buClr>
                <a:srgbClr val="CF022B"/>
              </a:buClr>
              <a:buSzPct val="75000"/>
              <a:buFont typeface="Wingdings" panose="05000000000000000000" pitchFamily="2" charset="2"/>
              <a:buChar char="§"/>
            </a:pPr>
            <a:r>
              <a:rPr lang="fr-FR" altLang="fr-FR" sz="1050" dirty="0">
                <a:solidFill>
                  <a:srgbClr val="000000"/>
                </a:solidFill>
                <a:latin typeface="+mn-lt"/>
                <a:ea typeface="ヒラギノ角ゴ Pro W3"/>
                <a:cs typeface="ヒラギノ角ゴ Pro W3"/>
              </a:rPr>
              <a:t>Satisfaction client</a:t>
            </a:r>
          </a:p>
          <a:p>
            <a:pPr indent="135000" eaLnBrk="1" hangingPunct="1">
              <a:lnSpc>
                <a:spcPct val="85000"/>
              </a:lnSpc>
              <a:spcBef>
                <a:spcPct val="10000"/>
              </a:spcBef>
              <a:spcAft>
                <a:spcPct val="20000"/>
              </a:spcAft>
              <a:buClr>
                <a:srgbClr val="CF022B"/>
              </a:buClr>
              <a:buSzPct val="75000"/>
              <a:buFont typeface="Wingdings" panose="05000000000000000000" pitchFamily="2" charset="2"/>
              <a:buChar char="§"/>
            </a:pPr>
            <a:r>
              <a:rPr lang="fr-FR" altLang="fr-FR" sz="1050" dirty="0">
                <a:solidFill>
                  <a:srgbClr val="000000"/>
                </a:solidFill>
                <a:latin typeface="+mn-lt"/>
                <a:ea typeface="ヒラギノ角ゴ Pro W3"/>
                <a:cs typeface="ヒラギノ角ゴ Pro W3"/>
              </a:rPr>
              <a:t>Référence sur le marché</a:t>
            </a:r>
          </a:p>
        </p:txBody>
      </p:sp>
      <p:pic>
        <p:nvPicPr>
          <p:cNvPr id="78860" name="Espace réservé pour une image  35" descr="Bankinter.png"/>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706255" y="299756"/>
            <a:ext cx="1225195" cy="188960"/>
          </a:xfrm>
        </p:spPr>
      </p:pic>
      <p:sp>
        <p:nvSpPr>
          <p:cNvPr id="26" name="Titre 25"/>
          <p:cNvSpPr>
            <a:spLocks noGrp="1"/>
          </p:cNvSpPr>
          <p:nvPr>
            <p:ph type="title"/>
          </p:nvPr>
        </p:nvSpPr>
        <p:spPr/>
        <p:txBody>
          <a:bodyPr/>
          <a:lstStyle/>
          <a:p>
            <a:pPr>
              <a:defRPr/>
            </a:pPr>
            <a:r>
              <a:rPr lang="fr-FR" dirty="0" err="1" smtClean="0">
                <a:latin typeface="+mn-lt"/>
              </a:rPr>
              <a:t>Bankinter</a:t>
            </a:r>
            <a:endParaRPr lang="fr-FR" dirty="0">
              <a:latin typeface="+mn-lt"/>
            </a:endParaRPr>
          </a:p>
        </p:txBody>
      </p:sp>
      <p:sp>
        <p:nvSpPr>
          <p:cNvPr id="30" name="Espace réservé du texte 29"/>
          <p:cNvSpPr>
            <a:spLocks noGrp="1"/>
          </p:cNvSpPr>
          <p:nvPr>
            <p:ph type="body" sz="quarter" idx="13"/>
          </p:nvPr>
        </p:nvSpPr>
        <p:spPr/>
        <p:txBody>
          <a:bodyPr/>
          <a:lstStyle/>
          <a:p>
            <a:pPr>
              <a:defRPr/>
            </a:pPr>
            <a:r>
              <a:rPr lang="es-ES" cap="none" dirty="0" err="1" smtClean="0">
                <a:solidFill>
                  <a:schemeClr val="tx1">
                    <a:lumMod val="75000"/>
                    <a:lumOff val="25000"/>
                  </a:schemeClr>
                </a:solidFill>
                <a:latin typeface="+mn-lt"/>
              </a:rPr>
              <a:t>Broker</a:t>
            </a:r>
            <a:r>
              <a:rPr lang="es-ES" cap="none" dirty="0" smtClean="0">
                <a:solidFill>
                  <a:schemeClr val="tx1">
                    <a:lumMod val="75000"/>
                    <a:lumOff val="25000"/>
                  </a:schemeClr>
                </a:solidFill>
                <a:latin typeface="+mn-lt"/>
              </a:rPr>
              <a:t> </a:t>
            </a:r>
            <a:r>
              <a:rPr lang="es-ES" cap="none" dirty="0" err="1" smtClean="0">
                <a:solidFill>
                  <a:schemeClr val="tx1">
                    <a:lumMod val="75000"/>
                    <a:lumOff val="25000"/>
                  </a:schemeClr>
                </a:solidFill>
                <a:latin typeface="+mn-lt"/>
              </a:rPr>
              <a:t>Touch</a:t>
            </a:r>
            <a:r>
              <a:rPr lang="es-ES" cap="none" dirty="0" smtClean="0">
                <a:solidFill>
                  <a:schemeClr val="tx1">
                    <a:lumMod val="75000"/>
                    <a:lumOff val="25000"/>
                  </a:schemeClr>
                </a:solidFill>
                <a:latin typeface="+mn-lt"/>
              </a:rPr>
              <a:t> 2.0</a:t>
            </a:r>
            <a:endParaRPr lang="es-ES" cap="none" dirty="0">
              <a:solidFill>
                <a:schemeClr val="tx1">
                  <a:lumMod val="75000"/>
                  <a:lumOff val="25000"/>
                </a:schemeClr>
              </a:solidFill>
              <a:latin typeface="+mn-lt"/>
            </a:endParaRPr>
          </a:p>
        </p:txBody>
      </p:sp>
      <p:sp>
        <p:nvSpPr>
          <p:cNvPr id="3" name="Espace réservé du numéro de diapositive 2"/>
          <p:cNvSpPr>
            <a:spLocks noGrp="1"/>
          </p:cNvSpPr>
          <p:nvPr>
            <p:ph type="sldNum" sz="quarter" idx="15"/>
          </p:nvPr>
        </p:nvSpPr>
        <p:spPr/>
        <p:txBody>
          <a:bodyPr/>
          <a:lstStyle/>
          <a:p>
            <a:fld id="{93C7E154-33C3-4FBA-9381-AA920B4BBD71}" type="slidenum">
              <a:rPr lang="fr-FR" altLang="fr-FR" smtClean="0"/>
              <a:pPr/>
              <a:t>58</a:t>
            </a:fld>
            <a:endParaRPr lang="fr-FR" altLang="fr-FR"/>
          </a:p>
        </p:txBody>
      </p:sp>
      <p:sp>
        <p:nvSpPr>
          <p:cNvPr id="20" name="Rectangle 8"/>
          <p:cNvSpPr>
            <a:spLocks noChangeArrowheads="1"/>
          </p:cNvSpPr>
          <p:nvPr/>
        </p:nvSpPr>
        <p:spPr bwMode="auto">
          <a:xfrm>
            <a:off x="1491059" y="935831"/>
            <a:ext cx="1134000" cy="162000"/>
          </a:xfrm>
          <a:prstGeom prst="rect">
            <a:avLst/>
          </a:prstGeom>
          <a:solidFill>
            <a:schemeClr val="accent3"/>
          </a:solidFill>
          <a:ln w="3175" algn="ctr">
            <a:noFill/>
            <a:miter lim="800000"/>
            <a:headEnd/>
            <a:tailEnd/>
          </a:ln>
        </p:spPr>
        <p:txBody>
          <a:bodyPr wrap="none" anchor="ctr"/>
          <a:lstStyle/>
          <a:p>
            <a:r>
              <a:rPr lang="fr-FR" sz="1050" b="1" dirty="0">
                <a:solidFill>
                  <a:prstClr val="white"/>
                </a:solidFill>
              </a:rPr>
              <a:t>Contexte &amp; enjeux</a:t>
            </a:r>
          </a:p>
        </p:txBody>
      </p:sp>
      <p:sp>
        <p:nvSpPr>
          <p:cNvPr id="21" name="Rectangle 11"/>
          <p:cNvSpPr>
            <a:spLocks noChangeArrowheads="1"/>
          </p:cNvSpPr>
          <p:nvPr/>
        </p:nvSpPr>
        <p:spPr bwMode="auto">
          <a:xfrm>
            <a:off x="1493922" y="2733768"/>
            <a:ext cx="2376000" cy="162000"/>
          </a:xfrm>
          <a:prstGeom prst="rect">
            <a:avLst/>
          </a:prstGeom>
          <a:solidFill>
            <a:schemeClr val="accent4"/>
          </a:solidFill>
          <a:ln w="3175" algn="ctr">
            <a:noFill/>
            <a:miter lim="800000"/>
            <a:headEnd/>
            <a:tailEnd/>
          </a:ln>
        </p:spPr>
        <p:txBody>
          <a:bodyPr wrap="none" anchor="ctr"/>
          <a:lstStyle/>
          <a:p>
            <a:r>
              <a:rPr lang="fr-FR" sz="1050" b="1" dirty="0">
                <a:solidFill>
                  <a:prstClr val="white"/>
                </a:solidFill>
              </a:rPr>
              <a:t>Mission et valeur ajoutée de Sopra </a:t>
            </a:r>
            <a:r>
              <a:rPr lang="fr-FR" sz="1050" b="1" dirty="0" err="1">
                <a:solidFill>
                  <a:prstClr val="white"/>
                </a:solidFill>
              </a:rPr>
              <a:t>Steria</a:t>
            </a:r>
            <a:endParaRPr lang="fr-FR" sz="1050" b="1" dirty="0">
              <a:solidFill>
                <a:prstClr val="white"/>
              </a:solidFill>
            </a:endParaRPr>
          </a:p>
        </p:txBody>
      </p:sp>
      <p:sp>
        <p:nvSpPr>
          <p:cNvPr id="22" name="Rectangle 12"/>
          <p:cNvSpPr>
            <a:spLocks noChangeArrowheads="1"/>
          </p:cNvSpPr>
          <p:nvPr/>
        </p:nvSpPr>
        <p:spPr bwMode="auto">
          <a:xfrm>
            <a:off x="1491059" y="3975906"/>
            <a:ext cx="972000" cy="162000"/>
          </a:xfrm>
          <a:prstGeom prst="rect">
            <a:avLst/>
          </a:prstGeom>
          <a:solidFill>
            <a:schemeClr val="accent6"/>
          </a:solidFill>
          <a:ln w="3175" algn="ctr">
            <a:noFill/>
            <a:miter lim="800000"/>
            <a:headEnd/>
            <a:tailEnd/>
          </a:ln>
        </p:spPr>
        <p:txBody>
          <a:bodyPr wrap="none" anchor="ctr"/>
          <a:lstStyle/>
          <a:p>
            <a:r>
              <a:rPr lang="fr-FR" sz="1050" b="1" dirty="0">
                <a:solidFill>
                  <a:prstClr val="white"/>
                </a:solidFill>
              </a:rPr>
              <a:t>Bénéfices client</a:t>
            </a:r>
          </a:p>
        </p:txBody>
      </p:sp>
      <p:sp>
        <p:nvSpPr>
          <p:cNvPr id="19" name="Shape 3736"/>
          <p:cNvSpPr/>
          <p:nvPr/>
        </p:nvSpPr>
        <p:spPr>
          <a:xfrm>
            <a:off x="6801792" y="986019"/>
            <a:ext cx="1129658" cy="769912"/>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p>
      <p:pic>
        <p:nvPicPr>
          <p:cNvPr id="23"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24573" y="3779243"/>
            <a:ext cx="2003403" cy="1252127"/>
          </a:xfrm>
          <a:prstGeom prst="rect">
            <a:avLst/>
          </a:prstGeom>
          <a:noFill/>
          <a:ln w="9525">
            <a:noFill/>
            <a:miter lim="800000"/>
            <a:headEnd/>
            <a:tailEnd/>
          </a:ln>
        </p:spPr>
      </p:pic>
      <p:pic>
        <p:nvPicPr>
          <p:cNvPr id="24" name="Picture 10"/>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77688" y="2069179"/>
            <a:ext cx="1177865" cy="736166"/>
          </a:xfrm>
          <a:prstGeom prst="rect">
            <a:avLst/>
          </a:prstGeom>
          <a:noFill/>
          <a:ln w="9525">
            <a:noFill/>
            <a:miter lim="800000"/>
            <a:headEnd/>
            <a:tailEnd/>
          </a:ln>
        </p:spPr>
      </p:pic>
      <p:pic>
        <p:nvPicPr>
          <p:cNvPr id="5" name="4 Imagen"/>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0656" y="3893308"/>
            <a:ext cx="520980" cy="545987"/>
          </a:xfrm>
          <a:prstGeom prst="rect">
            <a:avLst/>
          </a:prstGeom>
        </p:spPr>
      </p:pic>
      <p:pic>
        <p:nvPicPr>
          <p:cNvPr id="6" name="5 Imagen"/>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86999" y="3893307"/>
            <a:ext cx="511999" cy="511999"/>
          </a:xfrm>
          <a:prstGeom prst="rect">
            <a:avLst/>
          </a:prstGeom>
        </p:spPr>
      </p:pic>
      <p:sp>
        <p:nvSpPr>
          <p:cNvPr id="25" name="Espace réservé du pied de page 2"/>
          <p:cNvSpPr txBox="1">
            <a:spLocks/>
          </p:cNvSpPr>
          <p:nvPr/>
        </p:nvSpPr>
        <p:spPr bwMode="gray">
          <a:xfrm>
            <a:off x="545579" y="4831556"/>
            <a:ext cx="3408363" cy="212725"/>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r>
              <a:rPr lang="fr-FR" dirty="0" smtClean="0"/>
              <a:t>Centre de Services Espagne</a:t>
            </a:r>
            <a:endParaRPr lang="en-GB" dirty="0"/>
          </a:p>
        </p:txBody>
      </p:sp>
    </p:spTree>
    <p:extLst>
      <p:ext uri="{BB962C8B-B14F-4D97-AF65-F5344CB8AC3E}">
        <p14:creationId xmlns:p14="http://schemas.microsoft.com/office/powerpoint/2010/main" val="4210274621"/>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imagen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2522" b="12522"/>
          <a:stretch>
            <a:fillRect/>
          </a:stretch>
        </p:blipFill>
        <p:spPr/>
      </p:pic>
      <p:sp>
        <p:nvSpPr>
          <p:cNvPr id="5" name="Titre 4"/>
          <p:cNvSpPr>
            <a:spLocks noGrp="1"/>
          </p:cNvSpPr>
          <p:nvPr>
            <p:ph type="ctrTitle"/>
          </p:nvPr>
        </p:nvSpPr>
        <p:spPr>
          <a:xfrm>
            <a:off x="1346285" y="2725343"/>
            <a:ext cx="6451431" cy="757110"/>
          </a:xfrm>
        </p:spPr>
        <p:txBody>
          <a:bodyPr/>
          <a:lstStyle/>
          <a:p>
            <a:pPr algn="ctr"/>
            <a:r>
              <a:rPr lang="fr-FR" dirty="0" smtClean="0"/>
              <a:t/>
            </a:r>
            <a:br>
              <a:rPr lang="fr-FR" dirty="0" smtClean="0"/>
            </a:br>
            <a:r>
              <a:rPr lang="fr-FR" dirty="0" smtClean="0"/>
              <a:t>MERCI</a:t>
            </a:r>
            <a:endParaRPr lang="fr-FR" dirty="0"/>
          </a:p>
        </p:txBody>
      </p:sp>
      <p:sp>
        <p:nvSpPr>
          <p:cNvPr id="4" name="Espace réservé du numéro de diapositive 3"/>
          <p:cNvSpPr>
            <a:spLocks noGrp="1"/>
          </p:cNvSpPr>
          <p:nvPr>
            <p:ph type="sldNum" sz="quarter" idx="17"/>
          </p:nvPr>
        </p:nvSpPr>
        <p:spPr/>
        <p:txBody>
          <a:bodyPr/>
          <a:lstStyle/>
          <a:p>
            <a:fld id="{AF43E6FD-AB27-4108-A2FC-346BB5F75E3F}" type="slidenum">
              <a:rPr lang="fr-FR" smtClean="0"/>
              <a:pPr/>
              <a:t>59</a:t>
            </a:fld>
            <a:endParaRPr lang="fr-FR" dirty="0"/>
          </a:p>
        </p:txBody>
      </p:sp>
      <p:sp>
        <p:nvSpPr>
          <p:cNvPr id="3" name="Espace réservé du pied de page 2"/>
          <p:cNvSpPr>
            <a:spLocks noGrp="1"/>
          </p:cNvSpPr>
          <p:nvPr>
            <p:ph type="ftr" sz="quarter" idx="4294967295"/>
          </p:nvPr>
        </p:nvSpPr>
        <p:spPr/>
        <p:txBody>
          <a:bodyPr/>
          <a:lstStyle/>
          <a:p>
            <a:r>
              <a:rPr lang="fr-FR" dirty="0" smtClean="0"/>
              <a:t>Centre de Services Espagne</a:t>
            </a:r>
            <a:endParaRPr lang="en-GB" dirty="0"/>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43" y="3711504"/>
            <a:ext cx="1128713" cy="985838"/>
          </a:xfrm>
          <a:prstGeom prst="rect">
            <a:avLst/>
          </a:prstGeom>
        </p:spPr>
      </p:pic>
    </p:spTree>
    <p:extLst>
      <p:ext uri="{BB962C8B-B14F-4D97-AF65-F5344CB8AC3E}">
        <p14:creationId xmlns:p14="http://schemas.microsoft.com/office/powerpoint/2010/main" val="406282399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4 Marcador de número de diapositiva"/>
          <p:cNvSpPr>
            <a:spLocks noGrp="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C70B86-6993-4B75-B379-022C018F248E}" type="slidenum">
              <a:rPr lang="fr-FR" altLang="fr-FR"/>
              <a:pPr/>
              <a:t>6</a:t>
            </a:fld>
            <a:endParaRPr lang="fr-FR" altLang="fr-FR" dirty="0"/>
          </a:p>
        </p:txBody>
      </p:sp>
      <p:sp>
        <p:nvSpPr>
          <p:cNvPr id="66" name="1 Título"/>
          <p:cNvSpPr>
            <a:spLocks noGrp="1"/>
          </p:cNvSpPr>
          <p:nvPr>
            <p:ph type="title"/>
          </p:nvPr>
        </p:nvSpPr>
        <p:spPr>
          <a:xfrm>
            <a:off x="531813" y="0"/>
            <a:ext cx="8045374" cy="790031"/>
          </a:xfrm>
        </p:spPr>
        <p:txBody>
          <a:bodyPr/>
          <a:lstStyle/>
          <a:p>
            <a:pPr>
              <a:defRPr/>
            </a:pPr>
            <a:r>
              <a:rPr lang="it-IT" dirty="0"/>
              <a:t>Sopra STERIA GROUP EN ESPAGNE</a:t>
            </a:r>
            <a:r>
              <a:rPr lang="fr-FR" dirty="0"/>
              <a:t/>
            </a:r>
            <a:br>
              <a:rPr lang="fr-FR" dirty="0"/>
            </a:br>
            <a:r>
              <a:rPr lang="fr-FR" sz="1800" dirty="0" smtClean="0">
                <a:solidFill>
                  <a:srgbClr val="CF022B"/>
                </a:solidFill>
              </a:rPr>
              <a:t>Localisations GEOGRAPHIQUES</a:t>
            </a:r>
            <a:endParaRPr lang="fr-FR" sz="1800" dirty="0">
              <a:solidFill>
                <a:srgbClr val="CF022B"/>
              </a:solidFill>
            </a:endParaRPr>
          </a:p>
        </p:txBody>
      </p:sp>
      <p:grpSp>
        <p:nvGrpSpPr>
          <p:cNvPr id="85" name="Agrupar 4"/>
          <p:cNvGrpSpPr>
            <a:grpSpLocks noChangeAspect="1"/>
          </p:cNvGrpSpPr>
          <p:nvPr/>
        </p:nvGrpSpPr>
        <p:grpSpPr>
          <a:xfrm>
            <a:off x="1259632" y="617919"/>
            <a:ext cx="6699661" cy="4320000"/>
            <a:chOff x="547642" y="803940"/>
            <a:chExt cx="8330876" cy="5371821"/>
          </a:xfrm>
        </p:grpSpPr>
        <p:grpSp>
          <p:nvGrpSpPr>
            <p:cNvPr id="86" name="Agrupar 3"/>
            <p:cNvGrpSpPr/>
            <p:nvPr/>
          </p:nvGrpSpPr>
          <p:grpSpPr>
            <a:xfrm>
              <a:off x="2504872" y="1821755"/>
              <a:ext cx="4011344" cy="3589752"/>
              <a:chOff x="2504872" y="1821755"/>
              <a:chExt cx="4011344" cy="3589752"/>
            </a:xfrm>
          </p:grpSpPr>
          <p:sp>
            <p:nvSpPr>
              <p:cNvPr id="101" name="Freeform 463"/>
              <p:cNvSpPr>
                <a:spLocks noChangeAspect="1"/>
              </p:cNvSpPr>
              <p:nvPr/>
            </p:nvSpPr>
            <p:spPr bwMode="auto">
              <a:xfrm>
                <a:off x="2504872" y="2548722"/>
                <a:ext cx="1050836" cy="239316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2147483647 h 20000"/>
                  <a:gd name="T40" fmla="*/ 0 w 20000"/>
                  <a:gd name="T41" fmla="*/ 2147483647 h 20000"/>
                  <a:gd name="T42" fmla="*/ 0 w 20000"/>
                  <a:gd name="T43" fmla="*/ 2147483647 h 20000"/>
                  <a:gd name="T44" fmla="*/ 0 w 20000"/>
                  <a:gd name="T45" fmla="*/ 2147483647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000"/>
                  <a:gd name="T100" fmla="*/ 0 h 20000"/>
                  <a:gd name="T101" fmla="*/ 20000 w 20000"/>
                  <a:gd name="T102" fmla="*/ 20000 h 200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000" h="20000">
                    <a:moveTo>
                      <a:pt x="4366" y="0"/>
                    </a:moveTo>
                    <a:lnTo>
                      <a:pt x="5915" y="436"/>
                    </a:lnTo>
                    <a:lnTo>
                      <a:pt x="8169" y="0"/>
                    </a:lnTo>
                    <a:lnTo>
                      <a:pt x="9577" y="1164"/>
                    </a:lnTo>
                    <a:lnTo>
                      <a:pt x="11831" y="1164"/>
                    </a:lnTo>
                    <a:lnTo>
                      <a:pt x="14085" y="1164"/>
                    </a:lnTo>
                    <a:lnTo>
                      <a:pt x="16901" y="1164"/>
                    </a:lnTo>
                    <a:lnTo>
                      <a:pt x="19014" y="1891"/>
                    </a:lnTo>
                    <a:lnTo>
                      <a:pt x="19859" y="2255"/>
                    </a:lnTo>
                    <a:lnTo>
                      <a:pt x="16901" y="4873"/>
                    </a:lnTo>
                    <a:lnTo>
                      <a:pt x="16901" y="6836"/>
                    </a:lnTo>
                    <a:lnTo>
                      <a:pt x="15493" y="9818"/>
                    </a:lnTo>
                    <a:lnTo>
                      <a:pt x="13239" y="9818"/>
                    </a:lnTo>
                    <a:lnTo>
                      <a:pt x="14085" y="12073"/>
                    </a:lnTo>
                    <a:lnTo>
                      <a:pt x="14085" y="12800"/>
                    </a:lnTo>
                    <a:lnTo>
                      <a:pt x="14085" y="13891"/>
                    </a:lnTo>
                    <a:lnTo>
                      <a:pt x="15493" y="15055"/>
                    </a:lnTo>
                    <a:lnTo>
                      <a:pt x="15493" y="15782"/>
                    </a:lnTo>
                    <a:lnTo>
                      <a:pt x="13239" y="16945"/>
                    </a:lnTo>
                    <a:lnTo>
                      <a:pt x="13239" y="19200"/>
                    </a:lnTo>
                    <a:lnTo>
                      <a:pt x="8169" y="19927"/>
                    </a:lnTo>
                    <a:lnTo>
                      <a:pt x="5915" y="19200"/>
                    </a:lnTo>
                    <a:lnTo>
                      <a:pt x="2254" y="19200"/>
                    </a:lnTo>
                    <a:lnTo>
                      <a:pt x="3803" y="18036"/>
                    </a:lnTo>
                    <a:lnTo>
                      <a:pt x="3803" y="14691"/>
                    </a:lnTo>
                    <a:lnTo>
                      <a:pt x="3803" y="13891"/>
                    </a:lnTo>
                    <a:lnTo>
                      <a:pt x="2254" y="13891"/>
                    </a:lnTo>
                    <a:lnTo>
                      <a:pt x="2254" y="13091"/>
                    </a:lnTo>
                    <a:lnTo>
                      <a:pt x="0" y="13091"/>
                    </a:lnTo>
                    <a:lnTo>
                      <a:pt x="1549" y="10909"/>
                    </a:lnTo>
                    <a:lnTo>
                      <a:pt x="2254" y="10109"/>
                    </a:lnTo>
                    <a:lnTo>
                      <a:pt x="5915" y="5236"/>
                    </a:lnTo>
                    <a:lnTo>
                      <a:pt x="4366" y="0"/>
                    </a:lnTo>
                    <a:close/>
                  </a:path>
                </a:pathLst>
              </a:custGeom>
              <a:solidFill>
                <a:schemeClr val="bg1">
                  <a:lumMod val="85000"/>
                </a:schemeClr>
              </a:solidFill>
              <a:ln w="3175">
                <a:noFill/>
                <a:round/>
                <a:headEnd/>
                <a:tailEnd/>
              </a:ln>
            </p:spPr>
            <p:txBody>
              <a:bodyPr wrap="none" lIns="0" tIns="0" rIns="0" bIns="0" anchor="ctr" anchorCtr="1"/>
              <a:lstStyle/>
              <a:p>
                <a:pPr defTabSz="914199" fontAlgn="auto">
                  <a:spcBef>
                    <a:spcPts val="0"/>
                  </a:spcBef>
                  <a:spcAft>
                    <a:spcPts val="0"/>
                  </a:spcAft>
                </a:pPr>
                <a:endParaRPr lang="fr-FR" dirty="0">
                  <a:solidFill>
                    <a:srgbClr val="000000"/>
                  </a:solidFill>
                  <a:effectLst>
                    <a:outerShdw blurRad="38100" dist="38100" dir="2700000" algn="tl">
                      <a:srgbClr val="000000">
                        <a:alpha val="43137"/>
                      </a:srgbClr>
                    </a:outerShdw>
                  </a:effectLst>
                  <a:latin typeface="Arial"/>
                  <a:ea typeface="+mn-ea"/>
                  <a:cs typeface="+mn-cs"/>
                </a:endParaRPr>
              </a:p>
            </p:txBody>
          </p:sp>
          <p:sp>
            <p:nvSpPr>
              <p:cNvPr id="102" name="Freeform 470"/>
              <p:cNvSpPr>
                <a:spLocks noChangeAspect="1"/>
              </p:cNvSpPr>
              <p:nvPr/>
            </p:nvSpPr>
            <p:spPr bwMode="auto">
              <a:xfrm>
                <a:off x="2654757" y="1821755"/>
                <a:ext cx="3861459" cy="3589752"/>
              </a:xfrm>
              <a:custGeom>
                <a:avLst/>
                <a:gdLst>
                  <a:gd name="T0" fmla="*/ 2147483647 w 20000"/>
                  <a:gd name="T1" fmla="*/ 2147483647 h 20000"/>
                  <a:gd name="T2" fmla="*/ 2147483647 w 20000"/>
                  <a:gd name="T3" fmla="*/ 2147483647 h 20000"/>
                  <a:gd name="T4" fmla="*/ 2147483647 w 20000"/>
                  <a:gd name="T5" fmla="*/ 2147483647 h 20000"/>
                  <a:gd name="T6" fmla="*/ 2147483647 w 20000"/>
                  <a:gd name="T7" fmla="*/ 2147483647 h 20000"/>
                  <a:gd name="T8" fmla="*/ 2147483647 w 20000"/>
                  <a:gd name="T9" fmla="*/ 2147483647 h 20000"/>
                  <a:gd name="T10" fmla="*/ 2147483647 w 20000"/>
                  <a:gd name="T11" fmla="*/ 2147483647 h 20000"/>
                  <a:gd name="T12" fmla="*/ 2147483647 w 20000"/>
                  <a:gd name="T13" fmla="*/ 2147483647 h 20000"/>
                  <a:gd name="T14" fmla="*/ 2147483647 w 20000"/>
                  <a:gd name="T15" fmla="*/ 2147483647 h 20000"/>
                  <a:gd name="T16" fmla="*/ 2147483647 w 20000"/>
                  <a:gd name="T17" fmla="*/ 2147483647 h 20000"/>
                  <a:gd name="T18" fmla="*/ 2147483647 w 20000"/>
                  <a:gd name="T19" fmla="*/ 2147483647 h 20000"/>
                  <a:gd name="T20" fmla="*/ 2147483647 w 20000"/>
                  <a:gd name="T21" fmla="*/ 2147483647 h 20000"/>
                  <a:gd name="T22" fmla="*/ 2147483647 w 20000"/>
                  <a:gd name="T23" fmla="*/ 2147483647 h 20000"/>
                  <a:gd name="T24" fmla="*/ 2147483647 w 20000"/>
                  <a:gd name="T25" fmla="*/ 2147483647 h 20000"/>
                  <a:gd name="T26" fmla="*/ 2147483647 w 20000"/>
                  <a:gd name="T27" fmla="*/ 2147483647 h 20000"/>
                  <a:gd name="T28" fmla="*/ 2147483647 w 20000"/>
                  <a:gd name="T29" fmla="*/ 2147483647 h 20000"/>
                  <a:gd name="T30" fmla="*/ 2147483647 w 20000"/>
                  <a:gd name="T31" fmla="*/ 2147483647 h 20000"/>
                  <a:gd name="T32" fmla="*/ 2147483647 w 20000"/>
                  <a:gd name="T33" fmla="*/ 2147483647 h 20000"/>
                  <a:gd name="T34" fmla="*/ 2147483647 w 20000"/>
                  <a:gd name="T35" fmla="*/ 2147483647 h 20000"/>
                  <a:gd name="T36" fmla="*/ 2147483647 w 20000"/>
                  <a:gd name="T37" fmla="*/ 2147483647 h 20000"/>
                  <a:gd name="T38" fmla="*/ 2147483647 w 20000"/>
                  <a:gd name="T39" fmla="*/ 2147483647 h 20000"/>
                  <a:gd name="T40" fmla="*/ 2147483647 w 20000"/>
                  <a:gd name="T41" fmla="*/ 2147483647 h 20000"/>
                  <a:gd name="T42" fmla="*/ 2147483647 w 20000"/>
                  <a:gd name="T43" fmla="*/ 2147483647 h 20000"/>
                  <a:gd name="T44" fmla="*/ 2147483647 w 20000"/>
                  <a:gd name="T45" fmla="*/ 2147483647 h 20000"/>
                  <a:gd name="T46" fmla="*/ 2147483647 w 20000"/>
                  <a:gd name="T47" fmla="*/ 2147483647 h 20000"/>
                  <a:gd name="T48" fmla="*/ 2147483647 w 20000"/>
                  <a:gd name="T49" fmla="*/ 2147483647 h 20000"/>
                  <a:gd name="T50" fmla="*/ 2147483647 w 20000"/>
                  <a:gd name="T51" fmla="*/ 2147483647 h 20000"/>
                  <a:gd name="T52" fmla="*/ 2147483647 w 20000"/>
                  <a:gd name="T53" fmla="*/ 2147483647 h 20000"/>
                  <a:gd name="T54" fmla="*/ 2147483647 w 20000"/>
                  <a:gd name="T55" fmla="*/ 2147483647 h 20000"/>
                  <a:gd name="T56" fmla="*/ 2147483647 w 20000"/>
                  <a:gd name="T57" fmla="*/ 2147483647 h 20000"/>
                  <a:gd name="T58" fmla="*/ 2147483647 w 20000"/>
                  <a:gd name="T59" fmla="*/ 2147483647 h 20000"/>
                  <a:gd name="T60" fmla="*/ 2147483647 w 20000"/>
                  <a:gd name="T61" fmla="*/ 2147483647 h 20000"/>
                  <a:gd name="T62" fmla="*/ 2147483647 w 20000"/>
                  <a:gd name="T63" fmla="*/ 2147483647 h 20000"/>
                  <a:gd name="T64" fmla="*/ 2147483647 w 20000"/>
                  <a:gd name="T65" fmla="*/ 2147483647 h 20000"/>
                  <a:gd name="T66" fmla="*/ 2147483647 w 20000"/>
                  <a:gd name="T67" fmla="*/ 2147483647 h 20000"/>
                  <a:gd name="T68" fmla="*/ 2147483647 w 20000"/>
                  <a:gd name="T69" fmla="*/ 2147483647 h 20000"/>
                  <a:gd name="T70" fmla="*/ 2147483647 w 20000"/>
                  <a:gd name="T71" fmla="*/ 2147483647 h 20000"/>
                  <a:gd name="T72" fmla="*/ 2147483647 w 20000"/>
                  <a:gd name="T73" fmla="*/ 2147483647 h 20000"/>
                  <a:gd name="T74" fmla="*/ 2147483647 w 20000"/>
                  <a:gd name="T75" fmla="*/ 2147483647 h 20000"/>
                  <a:gd name="T76" fmla="*/ 2147483647 w 20000"/>
                  <a:gd name="T77" fmla="*/ 2147483647 h 20000"/>
                  <a:gd name="T78" fmla="*/ 2147483647 w 20000"/>
                  <a:gd name="T79" fmla="*/ 2147483647 h 20000"/>
                  <a:gd name="T80" fmla="*/ 2147483647 w 20000"/>
                  <a:gd name="T81" fmla="*/ 2147483647 h 2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000"/>
                  <a:gd name="T124" fmla="*/ 0 h 20000"/>
                  <a:gd name="T125" fmla="*/ 20000 w 20000"/>
                  <a:gd name="T126" fmla="*/ 20000 h 200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000" h="20000">
                    <a:moveTo>
                      <a:pt x="12136" y="782"/>
                    </a:moveTo>
                    <a:lnTo>
                      <a:pt x="12703" y="2005"/>
                    </a:lnTo>
                    <a:lnTo>
                      <a:pt x="14858" y="2787"/>
                    </a:lnTo>
                    <a:lnTo>
                      <a:pt x="15879" y="2787"/>
                    </a:lnTo>
                    <a:lnTo>
                      <a:pt x="15879" y="2298"/>
                    </a:lnTo>
                    <a:lnTo>
                      <a:pt x="16824" y="2787"/>
                    </a:lnTo>
                    <a:lnTo>
                      <a:pt x="17429" y="3521"/>
                    </a:lnTo>
                    <a:lnTo>
                      <a:pt x="18034" y="3276"/>
                    </a:lnTo>
                    <a:lnTo>
                      <a:pt x="18979" y="3521"/>
                    </a:lnTo>
                    <a:lnTo>
                      <a:pt x="19584" y="3276"/>
                    </a:lnTo>
                    <a:lnTo>
                      <a:pt x="19962" y="3521"/>
                    </a:lnTo>
                    <a:lnTo>
                      <a:pt x="19584" y="4010"/>
                    </a:lnTo>
                    <a:lnTo>
                      <a:pt x="19584" y="4792"/>
                    </a:lnTo>
                    <a:lnTo>
                      <a:pt x="18979" y="5575"/>
                    </a:lnTo>
                    <a:lnTo>
                      <a:pt x="18034" y="6797"/>
                    </a:lnTo>
                    <a:lnTo>
                      <a:pt x="16824" y="6797"/>
                    </a:lnTo>
                    <a:lnTo>
                      <a:pt x="16257" y="7286"/>
                    </a:lnTo>
                    <a:lnTo>
                      <a:pt x="15879" y="7286"/>
                    </a:lnTo>
                    <a:lnTo>
                      <a:pt x="15879" y="8606"/>
                    </a:lnTo>
                    <a:lnTo>
                      <a:pt x="15274" y="9340"/>
                    </a:lnTo>
                    <a:lnTo>
                      <a:pt x="13913" y="10856"/>
                    </a:lnTo>
                    <a:lnTo>
                      <a:pt x="14329" y="11589"/>
                    </a:lnTo>
                    <a:lnTo>
                      <a:pt x="14858" y="12861"/>
                    </a:lnTo>
                    <a:lnTo>
                      <a:pt x="14858" y="13399"/>
                    </a:lnTo>
                    <a:lnTo>
                      <a:pt x="14329" y="13888"/>
                    </a:lnTo>
                    <a:lnTo>
                      <a:pt x="13724" y="14670"/>
                    </a:lnTo>
                    <a:lnTo>
                      <a:pt x="13308" y="15403"/>
                    </a:lnTo>
                    <a:lnTo>
                      <a:pt x="13308" y="15892"/>
                    </a:lnTo>
                    <a:lnTo>
                      <a:pt x="12930" y="16186"/>
                    </a:lnTo>
                    <a:lnTo>
                      <a:pt x="12136" y="16186"/>
                    </a:lnTo>
                    <a:lnTo>
                      <a:pt x="11380" y="16968"/>
                    </a:lnTo>
                    <a:lnTo>
                      <a:pt x="11153" y="18191"/>
                    </a:lnTo>
                    <a:lnTo>
                      <a:pt x="10775" y="17946"/>
                    </a:lnTo>
                    <a:lnTo>
                      <a:pt x="10397" y="17946"/>
                    </a:lnTo>
                    <a:lnTo>
                      <a:pt x="10208" y="18191"/>
                    </a:lnTo>
                    <a:lnTo>
                      <a:pt x="9792" y="18191"/>
                    </a:lnTo>
                    <a:lnTo>
                      <a:pt x="9225" y="18191"/>
                    </a:lnTo>
                    <a:lnTo>
                      <a:pt x="8809" y="18191"/>
                    </a:lnTo>
                    <a:lnTo>
                      <a:pt x="8053" y="18191"/>
                    </a:lnTo>
                    <a:lnTo>
                      <a:pt x="7259" y="18680"/>
                    </a:lnTo>
                    <a:lnTo>
                      <a:pt x="6654" y="18680"/>
                    </a:lnTo>
                    <a:lnTo>
                      <a:pt x="5671" y="19951"/>
                    </a:lnTo>
                    <a:lnTo>
                      <a:pt x="4499" y="19218"/>
                    </a:lnTo>
                    <a:lnTo>
                      <a:pt x="4121" y="18191"/>
                    </a:lnTo>
                    <a:lnTo>
                      <a:pt x="4121" y="17457"/>
                    </a:lnTo>
                    <a:lnTo>
                      <a:pt x="3176" y="16968"/>
                    </a:lnTo>
                    <a:lnTo>
                      <a:pt x="2949" y="16968"/>
                    </a:lnTo>
                    <a:lnTo>
                      <a:pt x="2949" y="15403"/>
                    </a:lnTo>
                    <a:lnTo>
                      <a:pt x="3554" y="14670"/>
                    </a:lnTo>
                    <a:lnTo>
                      <a:pt x="3554" y="14181"/>
                    </a:lnTo>
                    <a:lnTo>
                      <a:pt x="3176" y="13399"/>
                    </a:lnTo>
                    <a:lnTo>
                      <a:pt x="3176" y="12665"/>
                    </a:lnTo>
                    <a:lnTo>
                      <a:pt x="3176" y="12176"/>
                    </a:lnTo>
                    <a:lnTo>
                      <a:pt x="2949" y="10611"/>
                    </a:lnTo>
                    <a:lnTo>
                      <a:pt x="3554" y="10611"/>
                    </a:lnTo>
                    <a:lnTo>
                      <a:pt x="3932" y="8606"/>
                    </a:lnTo>
                    <a:lnTo>
                      <a:pt x="3932" y="7286"/>
                    </a:lnTo>
                    <a:lnTo>
                      <a:pt x="4726" y="5575"/>
                    </a:lnTo>
                    <a:lnTo>
                      <a:pt x="4499" y="5281"/>
                    </a:lnTo>
                    <a:lnTo>
                      <a:pt x="3932" y="4792"/>
                    </a:lnTo>
                    <a:lnTo>
                      <a:pt x="3176" y="4792"/>
                    </a:lnTo>
                    <a:lnTo>
                      <a:pt x="2571" y="4792"/>
                    </a:lnTo>
                    <a:lnTo>
                      <a:pt x="1966" y="4792"/>
                    </a:lnTo>
                    <a:lnTo>
                      <a:pt x="1588" y="4010"/>
                    </a:lnTo>
                    <a:lnTo>
                      <a:pt x="1021" y="4303"/>
                    </a:lnTo>
                    <a:lnTo>
                      <a:pt x="605" y="4010"/>
                    </a:lnTo>
                    <a:lnTo>
                      <a:pt x="1021" y="3521"/>
                    </a:lnTo>
                    <a:lnTo>
                      <a:pt x="605" y="2787"/>
                    </a:lnTo>
                    <a:lnTo>
                      <a:pt x="416" y="2787"/>
                    </a:lnTo>
                    <a:lnTo>
                      <a:pt x="416" y="2298"/>
                    </a:lnTo>
                    <a:lnTo>
                      <a:pt x="0" y="978"/>
                    </a:lnTo>
                    <a:lnTo>
                      <a:pt x="605" y="782"/>
                    </a:lnTo>
                    <a:lnTo>
                      <a:pt x="1588" y="782"/>
                    </a:lnTo>
                    <a:lnTo>
                      <a:pt x="1588" y="196"/>
                    </a:lnTo>
                    <a:lnTo>
                      <a:pt x="2155" y="0"/>
                    </a:lnTo>
                    <a:lnTo>
                      <a:pt x="2949" y="196"/>
                    </a:lnTo>
                    <a:lnTo>
                      <a:pt x="4499" y="196"/>
                    </a:lnTo>
                    <a:lnTo>
                      <a:pt x="5482" y="196"/>
                    </a:lnTo>
                    <a:lnTo>
                      <a:pt x="7070" y="782"/>
                    </a:lnTo>
                    <a:lnTo>
                      <a:pt x="8809" y="782"/>
                    </a:lnTo>
                    <a:lnTo>
                      <a:pt x="10397" y="782"/>
                    </a:lnTo>
                    <a:lnTo>
                      <a:pt x="12136" y="782"/>
                    </a:lnTo>
                    <a:close/>
                  </a:path>
                </a:pathLst>
              </a:custGeom>
              <a:solidFill>
                <a:schemeClr val="bg1">
                  <a:lumMod val="85000"/>
                </a:schemeClr>
              </a:solidFill>
              <a:ln w="3175">
                <a:noFill/>
                <a:round/>
                <a:headEnd/>
                <a:tailEnd/>
              </a:ln>
            </p:spPr>
            <p:txBody>
              <a:bodyPr wrap="none" lIns="0" tIns="0" rIns="0" bIns="0" anchor="ctr" anchorCtr="1"/>
              <a:lstStyle/>
              <a:p>
                <a:pPr defTabSz="914199" fontAlgn="auto">
                  <a:spcBef>
                    <a:spcPts val="0"/>
                  </a:spcBef>
                  <a:spcAft>
                    <a:spcPts val="0"/>
                  </a:spcAft>
                  <a:defRPr/>
                </a:pPr>
                <a:endParaRPr lang="fr-FR" dirty="0">
                  <a:solidFill>
                    <a:srgbClr val="000000"/>
                  </a:solidFill>
                  <a:effectLst>
                    <a:outerShdw blurRad="38100" dist="38100" dir="2700000" algn="tl">
                      <a:srgbClr val="000000">
                        <a:alpha val="43137"/>
                      </a:srgbClr>
                    </a:outerShdw>
                  </a:effectLst>
                  <a:latin typeface="Arial"/>
                  <a:ea typeface="+mn-ea"/>
                  <a:cs typeface="+mn-cs"/>
                </a:endParaRPr>
              </a:p>
            </p:txBody>
          </p:sp>
        </p:grpSp>
        <p:cxnSp>
          <p:nvCxnSpPr>
            <p:cNvPr id="87" name="58 Conector recto de flecha"/>
            <p:cNvCxnSpPr/>
            <p:nvPr/>
          </p:nvCxnSpPr>
          <p:spPr>
            <a:xfrm flipH="1" flipV="1">
              <a:off x="2195514" y="2708276"/>
              <a:ext cx="2160463" cy="734442"/>
            </a:xfrm>
            <a:prstGeom prst="straightConnector1">
              <a:avLst/>
            </a:prstGeom>
            <a:ln w="22225">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88" name="59 Conector recto de flecha"/>
            <p:cNvCxnSpPr/>
            <p:nvPr/>
          </p:nvCxnSpPr>
          <p:spPr>
            <a:xfrm flipH="1">
              <a:off x="2636664" y="4676912"/>
              <a:ext cx="1015695" cy="734594"/>
            </a:xfrm>
            <a:prstGeom prst="straightConnector1">
              <a:avLst/>
            </a:prstGeom>
            <a:ln w="22225">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62 Conector recto de flecha"/>
            <p:cNvCxnSpPr/>
            <p:nvPr/>
          </p:nvCxnSpPr>
          <p:spPr>
            <a:xfrm>
              <a:off x="5315190" y="4407986"/>
              <a:ext cx="370544" cy="694042"/>
            </a:xfrm>
            <a:prstGeom prst="straightConnector1">
              <a:avLst/>
            </a:prstGeom>
            <a:ln w="22225">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90" name="65 Conector recto de flecha"/>
            <p:cNvCxnSpPr/>
            <p:nvPr/>
          </p:nvCxnSpPr>
          <p:spPr>
            <a:xfrm>
              <a:off x="5331140" y="3692852"/>
              <a:ext cx="1780893" cy="670372"/>
            </a:xfrm>
            <a:prstGeom prst="straightConnector1">
              <a:avLst/>
            </a:prstGeom>
            <a:ln w="22225">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71 Conector recto de flecha"/>
            <p:cNvCxnSpPr>
              <a:endCxn id="94" idx="2"/>
            </p:cNvCxnSpPr>
            <p:nvPr/>
          </p:nvCxnSpPr>
          <p:spPr>
            <a:xfrm flipV="1">
              <a:off x="4705378" y="1588594"/>
              <a:ext cx="2714210" cy="812665"/>
            </a:xfrm>
            <a:prstGeom prst="straightConnector1">
              <a:avLst/>
            </a:prstGeom>
            <a:ln w="2222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92" name="74 Conector recto de flecha"/>
            <p:cNvCxnSpPr/>
            <p:nvPr/>
          </p:nvCxnSpPr>
          <p:spPr>
            <a:xfrm flipV="1">
              <a:off x="4585486" y="1507332"/>
              <a:ext cx="921991" cy="538750"/>
            </a:xfrm>
            <a:prstGeom prst="straightConnector1">
              <a:avLst/>
            </a:prstGeom>
            <a:ln w="22225">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5410986" y="803940"/>
              <a:ext cx="1302992" cy="9550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9" fontAlgn="auto">
                <a:spcBef>
                  <a:spcPct val="50000"/>
                </a:spcBef>
                <a:spcAft>
                  <a:spcPts val="0"/>
                </a:spcAft>
                <a:defRPr/>
              </a:pPr>
              <a:r>
                <a:rPr lang="fr-FR" sz="1200" b="1" dirty="0" smtClean="0">
                  <a:solidFill>
                    <a:schemeClr val="bg1"/>
                  </a:solidFill>
                </a:rPr>
                <a:t>Bilbao</a:t>
              </a:r>
              <a:br>
                <a:rPr lang="fr-FR" sz="1200" b="1" dirty="0" smtClean="0">
                  <a:solidFill>
                    <a:schemeClr val="bg1"/>
                  </a:solidFill>
                </a:rPr>
              </a:br>
              <a:r>
                <a:rPr lang="fr-FR" sz="1200" dirty="0" smtClean="0">
                  <a:solidFill>
                    <a:schemeClr val="bg1"/>
                  </a:solidFill>
                </a:rPr>
                <a:t>1 agence</a:t>
              </a:r>
              <a:endParaRPr lang="fr-FR" sz="1200" dirty="0">
                <a:solidFill>
                  <a:schemeClr val="bg1"/>
                </a:solidFill>
              </a:endParaRPr>
            </a:p>
          </p:txBody>
        </p:sp>
        <p:sp>
          <p:nvSpPr>
            <p:cNvPr id="94" name="Elipse 93"/>
            <p:cNvSpPr/>
            <p:nvPr/>
          </p:nvSpPr>
          <p:spPr>
            <a:xfrm>
              <a:off x="7419588" y="1081688"/>
              <a:ext cx="1322365" cy="1013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9" fontAlgn="auto">
                <a:spcBef>
                  <a:spcPct val="50000"/>
                </a:spcBef>
                <a:spcAft>
                  <a:spcPts val="0"/>
                </a:spcAft>
                <a:defRPr/>
              </a:pPr>
              <a:r>
                <a:rPr lang="fr-FR" sz="1200" b="1" dirty="0" smtClean="0">
                  <a:solidFill>
                    <a:schemeClr val="bg1"/>
                  </a:solidFill>
                </a:rPr>
                <a:t>Vitoria</a:t>
              </a:r>
              <a:br>
                <a:rPr lang="fr-FR" sz="1200" b="1" dirty="0" smtClean="0">
                  <a:solidFill>
                    <a:schemeClr val="bg1"/>
                  </a:solidFill>
                </a:rPr>
              </a:br>
              <a:r>
                <a:rPr lang="fr-FR" sz="1200" dirty="0" smtClean="0">
                  <a:solidFill>
                    <a:schemeClr val="bg1"/>
                  </a:solidFill>
                </a:rPr>
                <a:t>1 agence</a:t>
              </a:r>
              <a:endParaRPr lang="fr-FR" sz="1200" dirty="0">
                <a:solidFill>
                  <a:schemeClr val="bg1"/>
                </a:solidFill>
              </a:endParaRPr>
            </a:p>
          </p:txBody>
        </p:sp>
        <p:sp>
          <p:nvSpPr>
            <p:cNvPr id="95" name="Elipse 94"/>
            <p:cNvSpPr/>
            <p:nvPr/>
          </p:nvSpPr>
          <p:spPr>
            <a:xfrm>
              <a:off x="7261022" y="2329077"/>
              <a:ext cx="1617496" cy="1487442"/>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spcBef>
                  <a:spcPct val="50000"/>
                </a:spcBef>
                <a:defRPr/>
              </a:pPr>
              <a:r>
                <a:rPr lang="fr-FR" sz="1200" b="1" dirty="0" smtClean="0">
                  <a:solidFill>
                    <a:schemeClr val="bg1"/>
                  </a:solidFill>
                </a:rPr>
                <a:t>Barcelone</a:t>
              </a:r>
              <a:br>
                <a:rPr lang="fr-FR" sz="1200" b="1" dirty="0" smtClean="0">
                  <a:solidFill>
                    <a:schemeClr val="bg1"/>
                  </a:solidFill>
                </a:rPr>
              </a:br>
              <a:r>
                <a:rPr lang="fr-FR" sz="1200" dirty="0" smtClean="0">
                  <a:solidFill>
                    <a:schemeClr val="bg1"/>
                  </a:solidFill>
                </a:rPr>
                <a:t>1 agence</a:t>
              </a:r>
              <a:br>
                <a:rPr lang="fr-FR" sz="1200" dirty="0" smtClean="0">
                  <a:solidFill>
                    <a:schemeClr val="bg1"/>
                  </a:solidFill>
                </a:rPr>
              </a:br>
              <a:r>
                <a:rPr lang="fr-FR" sz="1200" dirty="0" smtClean="0">
                  <a:solidFill>
                    <a:schemeClr val="bg1"/>
                  </a:solidFill>
                </a:rPr>
                <a:t>1  Centre de Services</a:t>
              </a:r>
              <a:endParaRPr lang="fr-FR" sz="1200" dirty="0">
                <a:solidFill>
                  <a:schemeClr val="bg1"/>
                </a:solidFill>
              </a:endParaRPr>
            </a:p>
          </p:txBody>
        </p:sp>
        <p:sp>
          <p:nvSpPr>
            <p:cNvPr id="96" name="Elipse 95"/>
            <p:cNvSpPr/>
            <p:nvPr/>
          </p:nvSpPr>
          <p:spPr>
            <a:xfrm>
              <a:off x="6972467" y="4028038"/>
              <a:ext cx="1617497" cy="158089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spcBef>
                  <a:spcPct val="50000"/>
                </a:spcBef>
                <a:defRPr/>
              </a:pPr>
              <a:r>
                <a:rPr lang="fr-FR" sz="1200" b="1" dirty="0" smtClean="0">
                  <a:solidFill>
                    <a:schemeClr val="bg1"/>
                  </a:solidFill>
                </a:rPr>
                <a:t>Valence</a:t>
              </a:r>
              <a:br>
                <a:rPr lang="fr-FR" sz="1200" b="1" dirty="0" smtClean="0">
                  <a:solidFill>
                    <a:schemeClr val="bg1"/>
                  </a:solidFill>
                </a:rPr>
              </a:br>
              <a:r>
                <a:rPr lang="fr-FR" sz="1200" dirty="0" smtClean="0">
                  <a:solidFill>
                    <a:schemeClr val="bg1"/>
                  </a:solidFill>
                </a:rPr>
                <a:t>1 agence</a:t>
              </a:r>
              <a:br>
                <a:rPr lang="fr-FR" sz="1200" dirty="0" smtClean="0">
                  <a:solidFill>
                    <a:schemeClr val="bg1"/>
                  </a:solidFill>
                </a:rPr>
              </a:br>
              <a:r>
                <a:rPr lang="fr-FR" sz="1200" dirty="0" smtClean="0">
                  <a:solidFill>
                    <a:schemeClr val="bg1"/>
                  </a:solidFill>
                </a:rPr>
                <a:t>2 Centre de Services (</a:t>
              </a:r>
              <a:r>
                <a:rPr lang="fr-FR" sz="1200" dirty="0" err="1" smtClean="0">
                  <a:solidFill>
                    <a:schemeClr val="bg1"/>
                  </a:solidFill>
                </a:rPr>
                <a:t>Nacional</a:t>
              </a:r>
              <a:r>
                <a:rPr lang="fr-FR" sz="1200" dirty="0" smtClean="0">
                  <a:solidFill>
                    <a:schemeClr val="bg1"/>
                  </a:solidFill>
                </a:rPr>
                <a:t> et </a:t>
              </a:r>
              <a:r>
                <a:rPr lang="fr-FR" sz="1200" dirty="0" err="1" smtClean="0">
                  <a:solidFill>
                    <a:schemeClr val="bg1"/>
                  </a:solidFill>
                </a:rPr>
                <a:t>Nearshore</a:t>
              </a:r>
              <a:r>
                <a:rPr lang="fr-FR" sz="1200" dirty="0" smtClean="0">
                  <a:solidFill>
                    <a:schemeClr val="bg1"/>
                  </a:solidFill>
                </a:rPr>
                <a:t>)</a:t>
              </a:r>
              <a:endParaRPr lang="fr-FR" sz="1200" dirty="0">
                <a:solidFill>
                  <a:schemeClr val="bg1"/>
                </a:solidFill>
              </a:endParaRPr>
            </a:p>
          </p:txBody>
        </p:sp>
        <p:cxnSp>
          <p:nvCxnSpPr>
            <p:cNvPr id="97" name="71 Conector recto de flecha"/>
            <p:cNvCxnSpPr/>
            <p:nvPr/>
          </p:nvCxnSpPr>
          <p:spPr>
            <a:xfrm>
              <a:off x="6024950" y="2998065"/>
              <a:ext cx="1297754" cy="149465"/>
            </a:xfrm>
            <a:prstGeom prst="straightConnector1">
              <a:avLst/>
            </a:prstGeom>
            <a:ln w="22225">
              <a:solidFill>
                <a:srgbClr val="CF022B"/>
              </a:solidFill>
              <a:tailEnd type="arrow"/>
            </a:ln>
          </p:spPr>
          <p:style>
            <a:lnRef idx="1">
              <a:schemeClr val="accent1"/>
            </a:lnRef>
            <a:fillRef idx="0">
              <a:schemeClr val="accent1"/>
            </a:fillRef>
            <a:effectRef idx="0">
              <a:schemeClr val="accent1"/>
            </a:effectRef>
            <a:fontRef idx="minor">
              <a:schemeClr val="tx1"/>
            </a:fontRef>
          </p:style>
        </p:cxnSp>
        <p:sp>
          <p:nvSpPr>
            <p:cNvPr id="98" name="Elipse 97"/>
            <p:cNvSpPr/>
            <p:nvPr/>
          </p:nvSpPr>
          <p:spPr>
            <a:xfrm>
              <a:off x="5376596" y="5102027"/>
              <a:ext cx="1337382" cy="10138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9" fontAlgn="auto">
                <a:spcBef>
                  <a:spcPct val="50000"/>
                </a:spcBef>
                <a:spcAft>
                  <a:spcPts val="0"/>
                </a:spcAft>
                <a:defRPr/>
              </a:pPr>
              <a:r>
                <a:rPr lang="fr-FR" sz="1200" b="1" dirty="0" smtClean="0">
                  <a:solidFill>
                    <a:schemeClr val="bg1"/>
                  </a:solidFill>
                </a:rPr>
                <a:t>Alicante</a:t>
              </a:r>
              <a:br>
                <a:rPr lang="fr-FR" sz="1200" b="1" dirty="0" smtClean="0">
                  <a:solidFill>
                    <a:schemeClr val="bg1"/>
                  </a:solidFill>
                </a:rPr>
              </a:br>
              <a:r>
                <a:rPr lang="fr-FR" sz="1200" dirty="0" smtClean="0">
                  <a:solidFill>
                    <a:schemeClr val="bg1"/>
                  </a:solidFill>
                </a:rPr>
                <a:t>1 agence</a:t>
              </a:r>
              <a:endParaRPr lang="fr-FR" sz="1200" dirty="0">
                <a:solidFill>
                  <a:schemeClr val="bg1"/>
                </a:solidFill>
              </a:endParaRPr>
            </a:p>
          </p:txBody>
        </p:sp>
        <p:sp>
          <p:nvSpPr>
            <p:cNvPr id="99" name="Elipse 98"/>
            <p:cNvSpPr/>
            <p:nvPr/>
          </p:nvSpPr>
          <p:spPr>
            <a:xfrm>
              <a:off x="547642" y="1865166"/>
              <a:ext cx="1617496" cy="148744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914199" fontAlgn="auto">
                <a:spcBef>
                  <a:spcPct val="50000"/>
                </a:spcBef>
                <a:spcAft>
                  <a:spcPts val="0"/>
                </a:spcAft>
                <a:defRPr/>
              </a:pPr>
              <a:r>
                <a:rPr lang="fr-FR" sz="1200" b="1" dirty="0" smtClean="0">
                  <a:solidFill>
                    <a:schemeClr val="bg1"/>
                  </a:solidFill>
                </a:rPr>
                <a:t>Madrid</a:t>
              </a:r>
              <a:br>
                <a:rPr lang="fr-FR" sz="1200" b="1" dirty="0" smtClean="0">
                  <a:solidFill>
                    <a:schemeClr val="bg1"/>
                  </a:solidFill>
                </a:rPr>
              </a:br>
              <a:r>
                <a:rPr lang="fr-FR" sz="1200" dirty="0" smtClean="0">
                  <a:solidFill>
                    <a:schemeClr val="bg1"/>
                  </a:solidFill>
                </a:rPr>
                <a:t>5 agences</a:t>
              </a:r>
              <a:br>
                <a:rPr lang="fr-FR" sz="1200" dirty="0" smtClean="0">
                  <a:solidFill>
                    <a:schemeClr val="bg1"/>
                  </a:solidFill>
                </a:rPr>
              </a:br>
              <a:r>
                <a:rPr lang="fr-FR" sz="1200" dirty="0" smtClean="0">
                  <a:solidFill>
                    <a:schemeClr val="bg1"/>
                  </a:solidFill>
                </a:rPr>
                <a:t>1 Centre de Services</a:t>
              </a:r>
              <a:endParaRPr lang="fr-FR" sz="1200" dirty="0">
                <a:solidFill>
                  <a:schemeClr val="bg1"/>
                </a:solidFill>
              </a:endParaRPr>
            </a:p>
          </p:txBody>
        </p:sp>
        <p:sp>
          <p:nvSpPr>
            <p:cNvPr id="100" name="Elipse 99"/>
            <p:cNvSpPr/>
            <p:nvPr/>
          </p:nvSpPr>
          <p:spPr>
            <a:xfrm>
              <a:off x="1546321" y="5161949"/>
              <a:ext cx="1316274" cy="101381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9" fontAlgn="auto">
                <a:spcBef>
                  <a:spcPct val="50000"/>
                </a:spcBef>
                <a:spcAft>
                  <a:spcPts val="0"/>
                </a:spcAft>
                <a:defRPr/>
              </a:pPr>
              <a:r>
                <a:rPr lang="fr-FR" sz="1200" b="1" dirty="0" smtClean="0">
                  <a:solidFill>
                    <a:schemeClr val="bg1"/>
                  </a:solidFill>
                </a:rPr>
                <a:t>Séville</a:t>
              </a:r>
              <a:br>
                <a:rPr lang="fr-FR" sz="1200" b="1" dirty="0" smtClean="0">
                  <a:solidFill>
                    <a:schemeClr val="bg1"/>
                  </a:solidFill>
                </a:rPr>
              </a:br>
              <a:r>
                <a:rPr lang="fr-FR" sz="1200" dirty="0" smtClean="0">
                  <a:solidFill>
                    <a:schemeClr val="bg1"/>
                  </a:solidFill>
                </a:rPr>
                <a:t>1 agence</a:t>
              </a:r>
              <a:endParaRPr lang="fr-FR" sz="1200" dirty="0">
                <a:solidFill>
                  <a:schemeClr val="bg1"/>
                </a:solidFill>
              </a:endParaRPr>
            </a:p>
          </p:txBody>
        </p:sp>
      </p:grpSp>
      <p:sp>
        <p:nvSpPr>
          <p:cNvPr id="23"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2238859659"/>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2133116" y="2454843"/>
            <a:ext cx="4877770" cy="1912625"/>
            <a:chOff x="1308667" y="3273124"/>
            <a:chExt cx="6503693" cy="2550167"/>
          </a:xfrm>
        </p:grpSpPr>
        <p:pic>
          <p:nvPicPr>
            <p:cNvPr id="4" name="Imag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gray">
            <a:xfrm>
              <a:off x="1308667" y="3273124"/>
              <a:ext cx="6503693" cy="1235996"/>
            </a:xfrm>
            <a:prstGeom prst="rect">
              <a:avLst/>
            </a:prstGeom>
          </p:spPr>
        </p:pic>
        <p:sp>
          <p:nvSpPr>
            <p:cNvPr id="5" name="ZoneTexte 4"/>
            <p:cNvSpPr txBox="1"/>
            <p:nvPr/>
          </p:nvSpPr>
          <p:spPr>
            <a:xfrm>
              <a:off x="2580294" y="4961516"/>
              <a:ext cx="3960440" cy="861775"/>
            </a:xfrm>
            <a:prstGeom prst="rect">
              <a:avLst/>
            </a:prstGeom>
            <a:noFill/>
          </p:spPr>
          <p:txBody>
            <a:bodyPr wrap="square" rtlCol="0">
              <a:spAutoFit/>
            </a:bodyPr>
            <a:lstStyle/>
            <a:p>
              <a:pPr algn="ctr"/>
              <a:r>
                <a:rPr lang="fr-FR" dirty="0">
                  <a:solidFill>
                    <a:schemeClr val="accent1"/>
                  </a:solidFill>
                </a:rPr>
                <a:t>Delivering Transformation. Together</a:t>
              </a:r>
              <a:r>
                <a:rPr lang="fr-FR" dirty="0" smtClean="0">
                  <a:solidFill>
                    <a:schemeClr val="accent1"/>
                  </a:solidFill>
                </a:rPr>
                <a:t>.</a:t>
              </a:r>
              <a:endParaRPr lang="fr-FR" dirty="0">
                <a:solidFill>
                  <a:schemeClr val="accent1"/>
                </a:solidFill>
              </a:endParaRPr>
            </a:p>
          </p:txBody>
        </p:sp>
      </p:grpSp>
      <p:sp>
        <p:nvSpPr>
          <p:cNvPr id="7" name="Espace réservé du numéro de diapositive 6"/>
          <p:cNvSpPr>
            <a:spLocks noGrp="1"/>
          </p:cNvSpPr>
          <p:nvPr>
            <p:ph type="sldNum" sz="quarter" idx="12"/>
          </p:nvPr>
        </p:nvSpPr>
        <p:spPr/>
        <p:txBody>
          <a:bodyPr/>
          <a:lstStyle/>
          <a:p>
            <a:fld id="{AF43E6FD-AB27-4108-A2FC-346BB5F75E3F}" type="slidenum">
              <a:rPr lang="fr-FR" smtClean="0"/>
              <a:pPr/>
              <a:t>60</a:t>
            </a:fld>
            <a:endParaRPr lang="fr-FR"/>
          </a:p>
        </p:txBody>
      </p:sp>
      <p:sp>
        <p:nvSpPr>
          <p:cNvPr id="9" name="3 Marcador de pie de página"/>
          <p:cNvSpPr>
            <a:spLocks noGrp="1"/>
          </p:cNvSpPr>
          <p:nvPr>
            <p:ph type="ftr" sz="quarter" idx="4294967295"/>
          </p:nvPr>
        </p:nvSpPr>
        <p:spPr>
          <a:xfrm>
            <a:off x="531813" y="4876800"/>
            <a:ext cx="4545012" cy="122238"/>
          </a:xfrm>
        </p:spPr>
        <p:txBody>
          <a:bodyPr/>
          <a:lstStyle/>
          <a:p>
            <a:pPr>
              <a:defRPr/>
            </a:pPr>
            <a:r>
              <a:rPr lang="fr-FR" smtClean="0"/>
              <a:t>Centre de Services Espagna</a:t>
            </a:r>
            <a:endParaRPr lang="fr-FR" dirty="0"/>
          </a:p>
        </p:txBody>
      </p:sp>
    </p:spTree>
    <p:extLst>
      <p:ext uri="{BB962C8B-B14F-4D97-AF65-F5344CB8AC3E}">
        <p14:creationId xmlns:p14="http://schemas.microsoft.com/office/powerpoint/2010/main" val="1978085268"/>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4 Marcador de número de diapositiva"/>
          <p:cNvSpPr>
            <a:spLocks noGrp="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C70B86-6993-4B75-B379-022C018F248E}" type="slidenum">
              <a:rPr lang="fr-FR" altLang="fr-FR"/>
              <a:pPr/>
              <a:t>7</a:t>
            </a:fld>
            <a:endParaRPr lang="fr-FR" altLang="fr-FR" dirty="0"/>
          </a:p>
        </p:txBody>
      </p:sp>
      <p:sp>
        <p:nvSpPr>
          <p:cNvPr id="24" name="Título 3"/>
          <p:cNvSpPr>
            <a:spLocks noGrp="1"/>
          </p:cNvSpPr>
          <p:nvPr>
            <p:ph type="title"/>
          </p:nvPr>
        </p:nvSpPr>
        <p:spPr>
          <a:xfrm>
            <a:off x="531813" y="411510"/>
            <a:ext cx="8045374" cy="332546"/>
          </a:xfrm>
        </p:spPr>
        <p:txBody>
          <a:bodyPr/>
          <a:lstStyle/>
          <a:p>
            <a:pPr>
              <a:defRPr/>
            </a:pPr>
            <a:r>
              <a:rPr lang="it-IT" dirty="0"/>
              <a:t>Sopra STERIA GROUP EN ESPAGNE </a:t>
            </a:r>
            <a:r>
              <a:rPr lang="it-IT" sz="1800" dirty="0" smtClean="0"/>
              <a:t/>
            </a:r>
            <a:br>
              <a:rPr lang="it-IT" sz="1800" dirty="0" smtClean="0"/>
            </a:br>
            <a:r>
              <a:rPr lang="en-GB" sz="1800" dirty="0" smtClean="0">
                <a:solidFill>
                  <a:srgbClr val="CF022B"/>
                </a:solidFill>
              </a:rPr>
              <a:t>PRINCIPAUX </a:t>
            </a:r>
            <a:r>
              <a:rPr lang="en-GB" sz="1800" dirty="0">
                <a:solidFill>
                  <a:srgbClr val="CF022B"/>
                </a:solidFill>
              </a:rPr>
              <a:t>CHIFFRES</a:t>
            </a:r>
          </a:p>
        </p:txBody>
      </p:sp>
      <p:sp>
        <p:nvSpPr>
          <p:cNvPr id="32" name="Rectángulo redondeado 3"/>
          <p:cNvSpPr/>
          <p:nvPr/>
        </p:nvSpPr>
        <p:spPr>
          <a:xfrm>
            <a:off x="383703" y="985354"/>
            <a:ext cx="2024310" cy="1107791"/>
          </a:xfrm>
          <a:prstGeom prst="roundRect">
            <a:avLst>
              <a:gd name="adj" fmla="val 980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fr-FR" altLang="es-ES" sz="1050" dirty="0" smtClean="0">
                <a:solidFill>
                  <a:sysClr val="windowText" lastClr="000000"/>
                </a:solidFill>
              </a:rPr>
              <a:t>Une offre de “service de conseil” pour aider les entreprises dans leurs projets de transformation en utilisant les meilleures pratiques de TI. </a:t>
            </a:r>
          </a:p>
        </p:txBody>
      </p:sp>
      <p:sp>
        <p:nvSpPr>
          <p:cNvPr id="33" name="Título 2"/>
          <p:cNvSpPr txBox="1">
            <a:spLocks/>
          </p:cNvSpPr>
          <p:nvPr/>
        </p:nvSpPr>
        <p:spPr bwMode="gray">
          <a:xfrm>
            <a:off x="3031751" y="744056"/>
            <a:ext cx="3726586" cy="790031"/>
          </a:xfrm>
          <a:prstGeom prst="rect">
            <a:avLst/>
          </a:prstGeom>
        </p:spPr>
        <p:txBody>
          <a:bodyPr vert="horz" lIns="0" tIns="45710" rIns="0" bIns="45710" rtlCol="0" anchor="ctr">
            <a:noAutofit/>
          </a:bodyPr>
          <a:lstStyle>
            <a:lvl1pPr algn="l" defTabSz="914199" rtl="0" eaLnBrk="1" latinLnBrk="0" hangingPunct="1">
              <a:lnSpc>
                <a:spcPct val="90000"/>
              </a:lnSpc>
              <a:spcBef>
                <a:spcPct val="0"/>
              </a:spcBef>
              <a:buNone/>
              <a:defRPr sz="2200"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buClr>
                <a:srgbClr val="CF022B"/>
              </a:buClr>
              <a:buSzPct val="90000"/>
            </a:pPr>
            <a:r>
              <a:rPr lang="en-GB" sz="1400" dirty="0" smtClean="0">
                <a:solidFill>
                  <a:srgbClr val="CF022B"/>
                </a:solidFill>
                <a:latin typeface="+mj-lt"/>
                <a:ea typeface="+mj-ea"/>
                <a:cs typeface="+mj-cs"/>
              </a:rPr>
              <a:t>NOTRE OFFRE: UNE RÉPONSE GLOBALE </a:t>
            </a:r>
            <a:endParaRPr lang="en-GB" sz="1400" dirty="0">
              <a:solidFill>
                <a:srgbClr val="CF022B"/>
              </a:solidFill>
              <a:latin typeface="+mj-lt"/>
              <a:ea typeface="+mj-ea"/>
              <a:cs typeface="+mj-cs"/>
            </a:endParaRPr>
          </a:p>
        </p:txBody>
      </p:sp>
      <p:pic>
        <p:nvPicPr>
          <p:cNvPr id="34" name="Picture 18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15514" y="1302509"/>
            <a:ext cx="3112973" cy="26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Marcador de texto 2"/>
          <p:cNvSpPr txBox="1">
            <a:spLocks/>
          </p:cNvSpPr>
          <p:nvPr/>
        </p:nvSpPr>
        <p:spPr bwMode="gray">
          <a:xfrm>
            <a:off x="104527" y="2446361"/>
            <a:ext cx="2699792" cy="269875"/>
          </a:xfrm>
          <a:prstGeom prst="rect">
            <a:avLst/>
          </a:prstGeom>
        </p:spPr>
        <p:txBody>
          <a:bodyPr vert="horz" lIns="0" tIns="45710" rIns="0" bIns="45710" rtlCol="0" anchor="ctr">
            <a:noAutofit/>
          </a:bodyPr>
          <a:lstStyle>
            <a:lvl1pPr marL="0" indent="0" algn="l" defTabSz="914199" rtl="0" eaLnBrk="1" latinLnBrk="0" hangingPunct="1">
              <a:lnSpc>
                <a:spcPct val="90000"/>
              </a:lnSpc>
              <a:spcBef>
                <a:spcPct val="0"/>
              </a:spcBef>
              <a:buClr>
                <a:srgbClr val="CF022B"/>
              </a:buClr>
              <a:buSzPct val="90000"/>
              <a:buFont typeface="Arial" panose="020B0604020202020204" pitchFamily="34" charset="0"/>
              <a:buNone/>
              <a:tabLst/>
              <a:defRPr lang="fr-FR" sz="1800" kern="1200" cap="all" normalizeH="0" baseline="0" smtClean="0">
                <a:solidFill>
                  <a:srgbClr val="CF022B"/>
                </a:solidFill>
                <a:latin typeface="+mj-lt"/>
                <a:ea typeface="+mj-ea"/>
                <a:cs typeface="+mj-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lang="fr-FR" sz="1800" kern="1200" smtClean="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lang="fr-FR" sz="1600" i="0" kern="1200" smtClean="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lang="en-GB"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smtClean="0"/>
              <a:t>Par secteurs d´activités</a:t>
            </a:r>
            <a:endParaRPr lang="fr-FR" sz="1400" dirty="0"/>
          </a:p>
        </p:txBody>
      </p:sp>
      <p:pic>
        <p:nvPicPr>
          <p:cNvPr id="36" name="Picture 18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548" y="2710622"/>
            <a:ext cx="2740582" cy="19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Marcador de texto 2"/>
          <p:cNvSpPr txBox="1">
            <a:spLocks/>
          </p:cNvSpPr>
          <p:nvPr/>
        </p:nvSpPr>
        <p:spPr bwMode="gray">
          <a:xfrm>
            <a:off x="6876256" y="2580509"/>
            <a:ext cx="2699792" cy="269875"/>
          </a:xfrm>
          <a:prstGeom prst="rect">
            <a:avLst/>
          </a:prstGeom>
        </p:spPr>
        <p:txBody>
          <a:bodyPr vert="horz" lIns="0" tIns="45710" rIns="0" bIns="45710" rtlCol="0" anchor="ctr">
            <a:noAutofit/>
          </a:bodyPr>
          <a:lstStyle>
            <a:lvl1pPr marL="0" indent="0" algn="l" defTabSz="914199" rtl="0" eaLnBrk="1" latinLnBrk="0" hangingPunct="1">
              <a:lnSpc>
                <a:spcPct val="90000"/>
              </a:lnSpc>
              <a:spcBef>
                <a:spcPct val="0"/>
              </a:spcBef>
              <a:buClr>
                <a:srgbClr val="CF022B"/>
              </a:buClr>
              <a:buSzPct val="90000"/>
              <a:buFont typeface="Arial" panose="020B0604020202020204" pitchFamily="34" charset="0"/>
              <a:buNone/>
              <a:tabLst/>
              <a:defRPr lang="fr-FR" sz="1800" kern="1200" cap="all" normalizeH="0" baseline="0" smtClean="0">
                <a:solidFill>
                  <a:srgbClr val="CF022B"/>
                </a:solidFill>
                <a:latin typeface="+mj-lt"/>
                <a:ea typeface="+mj-ea"/>
                <a:cs typeface="+mj-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lang="fr-FR" sz="1800" kern="1200" smtClean="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lang="fr-FR" sz="1600" i="0" kern="1200" smtClean="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lang="en-GB"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business Areas</a:t>
            </a:r>
          </a:p>
          <a:p>
            <a:endParaRPr lang="fr-FR" sz="1400" dirty="0"/>
          </a:p>
        </p:txBody>
      </p:sp>
      <p:pic>
        <p:nvPicPr>
          <p:cNvPr id="41" name="Picture 17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10971" y="2715447"/>
            <a:ext cx="2951708" cy="19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3826704805"/>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4 Marcador de número de diapositiva"/>
          <p:cNvSpPr>
            <a:spLocks noGrp="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C70B86-6993-4B75-B379-022C018F248E}" type="slidenum">
              <a:rPr lang="fr-FR" altLang="fr-FR"/>
              <a:pPr/>
              <a:t>8</a:t>
            </a:fld>
            <a:endParaRPr lang="fr-FR" altLang="fr-FR" dirty="0"/>
          </a:p>
        </p:txBody>
      </p:sp>
      <p:grpSp>
        <p:nvGrpSpPr>
          <p:cNvPr id="85" name="Grupo 84"/>
          <p:cNvGrpSpPr>
            <a:grpSpLocks noChangeAspect="1"/>
          </p:cNvGrpSpPr>
          <p:nvPr/>
        </p:nvGrpSpPr>
        <p:grpSpPr>
          <a:xfrm>
            <a:off x="953820" y="843558"/>
            <a:ext cx="7236360" cy="3852000"/>
            <a:chOff x="-35446" y="1348428"/>
            <a:chExt cx="9177872" cy="4885489"/>
          </a:xfrm>
        </p:grpSpPr>
        <p:sp>
          <p:nvSpPr>
            <p:cNvPr id="86" name="Espace réservé du contenu 1"/>
            <p:cNvSpPr txBox="1">
              <a:spLocks/>
            </p:cNvSpPr>
            <p:nvPr/>
          </p:nvSpPr>
          <p:spPr bwMode="auto">
            <a:xfrm>
              <a:off x="159825" y="1543968"/>
              <a:ext cx="7397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r" eaLnBrk="1" hangingPunct="1">
                <a:lnSpc>
                  <a:spcPct val="80000"/>
                </a:lnSpc>
                <a:spcBef>
                  <a:spcPct val="0"/>
                </a:spcBef>
                <a:buClrTx/>
                <a:buSzPct val="70000"/>
                <a:buFontTx/>
                <a:buNone/>
              </a:pPr>
              <a:r>
                <a:rPr lang="en-GB" altLang="es-ES" sz="1200" b="1" dirty="0"/>
                <a:t>Banking</a:t>
              </a:r>
            </a:p>
          </p:txBody>
        </p:sp>
        <p:sp>
          <p:nvSpPr>
            <p:cNvPr id="87" name="Espace réservé du contenu 1"/>
            <p:cNvSpPr txBox="1">
              <a:spLocks/>
            </p:cNvSpPr>
            <p:nvPr/>
          </p:nvSpPr>
          <p:spPr bwMode="auto">
            <a:xfrm>
              <a:off x="-35446" y="2857508"/>
              <a:ext cx="9350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r" eaLnBrk="1" hangingPunct="1">
                <a:lnSpc>
                  <a:spcPct val="80000"/>
                </a:lnSpc>
                <a:spcBef>
                  <a:spcPct val="0"/>
                </a:spcBef>
                <a:buClrTx/>
                <a:buSzPct val="70000"/>
                <a:buFontTx/>
                <a:buNone/>
              </a:pPr>
              <a:r>
                <a:rPr lang="es-ES_tradnl" altLang="es-ES" sz="1200" b="1"/>
                <a:t>Services, Transport &amp; Utilities </a:t>
              </a:r>
            </a:p>
          </p:txBody>
        </p:sp>
        <p:sp>
          <p:nvSpPr>
            <p:cNvPr id="88" name="Espace réservé du contenu 1"/>
            <p:cNvSpPr txBox="1">
              <a:spLocks/>
            </p:cNvSpPr>
            <p:nvPr/>
          </p:nvSpPr>
          <p:spPr bwMode="auto">
            <a:xfrm>
              <a:off x="159825" y="3703638"/>
              <a:ext cx="73977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r" eaLnBrk="1" hangingPunct="1">
                <a:lnSpc>
                  <a:spcPct val="80000"/>
                </a:lnSpc>
                <a:spcBef>
                  <a:spcPct val="0"/>
                </a:spcBef>
                <a:buClrTx/>
                <a:buSzPct val="70000"/>
                <a:buFontTx/>
                <a:buNone/>
              </a:pPr>
              <a:r>
                <a:rPr lang="es-ES_tradnl" altLang="es-ES" sz="1200" b="1"/>
                <a:t>Industry</a:t>
              </a:r>
            </a:p>
          </p:txBody>
        </p:sp>
        <p:sp>
          <p:nvSpPr>
            <p:cNvPr id="89" name="Espace réservé du contenu 1"/>
            <p:cNvSpPr txBox="1">
              <a:spLocks/>
            </p:cNvSpPr>
            <p:nvPr/>
          </p:nvSpPr>
          <p:spPr bwMode="auto">
            <a:xfrm>
              <a:off x="159825" y="5029200"/>
              <a:ext cx="7397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r" eaLnBrk="1" hangingPunct="1">
                <a:lnSpc>
                  <a:spcPct val="80000"/>
                </a:lnSpc>
                <a:spcBef>
                  <a:spcPct val="0"/>
                </a:spcBef>
                <a:buClrTx/>
                <a:buSzPct val="70000"/>
                <a:buFontTx/>
                <a:buNone/>
              </a:pPr>
              <a:r>
                <a:rPr lang="es-ES_tradnl" altLang="es-ES" sz="1200" b="1"/>
                <a:t>Public  Sector</a:t>
              </a:r>
            </a:p>
          </p:txBody>
        </p:sp>
        <p:sp>
          <p:nvSpPr>
            <p:cNvPr id="90" name="Espace réservé du contenu 1"/>
            <p:cNvSpPr txBox="1">
              <a:spLocks/>
            </p:cNvSpPr>
            <p:nvPr/>
          </p:nvSpPr>
          <p:spPr bwMode="auto">
            <a:xfrm>
              <a:off x="1075" y="5802313"/>
              <a:ext cx="8985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r" eaLnBrk="1" hangingPunct="1">
                <a:lnSpc>
                  <a:spcPct val="80000"/>
                </a:lnSpc>
                <a:spcBef>
                  <a:spcPct val="0"/>
                </a:spcBef>
                <a:buClrTx/>
                <a:buSzPct val="70000"/>
                <a:buFontTx/>
                <a:buNone/>
              </a:pPr>
              <a:r>
                <a:rPr lang="es-ES_tradnl" altLang="es-ES" sz="1200" b="1"/>
                <a:t>Retail</a:t>
              </a:r>
            </a:p>
          </p:txBody>
        </p:sp>
        <p:sp>
          <p:nvSpPr>
            <p:cNvPr id="91" name="Espace réservé du contenu 1"/>
            <p:cNvSpPr txBox="1">
              <a:spLocks/>
            </p:cNvSpPr>
            <p:nvPr/>
          </p:nvSpPr>
          <p:spPr bwMode="auto">
            <a:xfrm>
              <a:off x="47938" y="4279265"/>
              <a:ext cx="851662" cy="37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r" eaLnBrk="1" hangingPunct="1">
                <a:lnSpc>
                  <a:spcPct val="80000"/>
                </a:lnSpc>
                <a:spcBef>
                  <a:spcPct val="0"/>
                </a:spcBef>
                <a:buClrTx/>
                <a:buSzPct val="70000"/>
                <a:buFontTx/>
                <a:buNone/>
              </a:pPr>
              <a:r>
                <a:rPr lang="es-ES_tradnl" altLang="es-ES" sz="1200" b="1" dirty="0"/>
                <a:t>Telecom </a:t>
              </a:r>
              <a:br>
                <a:rPr lang="es-ES_tradnl" altLang="es-ES" sz="1200" b="1" dirty="0"/>
              </a:br>
              <a:r>
                <a:rPr lang="es-ES_tradnl" altLang="es-ES" sz="1200" b="1" dirty="0"/>
                <a:t>&amp; Medias</a:t>
              </a:r>
            </a:p>
          </p:txBody>
        </p:sp>
        <p:sp>
          <p:nvSpPr>
            <p:cNvPr id="92" name="Espace réservé du contenu 1"/>
            <p:cNvSpPr txBox="1">
              <a:spLocks/>
            </p:cNvSpPr>
            <p:nvPr/>
          </p:nvSpPr>
          <p:spPr bwMode="auto">
            <a:xfrm>
              <a:off x="47938" y="2307671"/>
              <a:ext cx="851663" cy="187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spcBef>
                  <a:spcPts val="1800"/>
                </a:spcBef>
                <a:buClr>
                  <a:srgbClr val="CF022B"/>
                </a:buClr>
                <a:buSzPct val="90000"/>
                <a:buBlip>
                  <a:blip r:embed="rId2"/>
                </a:buBlip>
                <a:defRPr sz="2000">
                  <a:solidFill>
                    <a:schemeClr val="tx1"/>
                  </a:solidFill>
                  <a:latin typeface="Calibri" charset="0"/>
                </a:defRPr>
              </a:lvl1pPr>
              <a:lvl2pPr marL="742950" indent="-285750" eaLnBrk="0" hangingPunct="0">
                <a:spcBef>
                  <a:spcPts val="413"/>
                </a:spcBef>
                <a:buSzPct val="80000"/>
                <a:buBlip>
                  <a:blip r:embed="rId3"/>
                </a:buBlip>
                <a:defRPr>
                  <a:solidFill>
                    <a:schemeClr val="tx1"/>
                  </a:solidFill>
                  <a:latin typeface="Calibri" charset="0"/>
                </a:defRPr>
              </a:lvl2pPr>
              <a:lvl3pPr marL="1143000" indent="-228600" defTabSz="725488" eaLnBrk="0" hangingPunct="0">
                <a:spcBef>
                  <a:spcPts val="413"/>
                </a:spcBef>
                <a:buFont typeface="Calibri" charset="0"/>
                <a:buChar char="‐"/>
                <a:defRPr sz="1600">
                  <a:solidFill>
                    <a:schemeClr val="tx1"/>
                  </a:solidFill>
                  <a:latin typeface="Calibri" charset="0"/>
                </a:defRPr>
              </a:lvl3pPr>
              <a:lvl4pPr marL="1600200" indent="-228600" eaLnBrk="0" hangingPunct="0">
                <a:buFont typeface="Calibri" charset="0"/>
                <a:buChar char="‐"/>
                <a:defRPr sz="1600">
                  <a:solidFill>
                    <a:schemeClr val="tx1"/>
                  </a:solidFill>
                  <a:latin typeface="Calibri" charset="0"/>
                </a:defRPr>
              </a:lvl4pPr>
              <a:lvl5pPr marL="2057400" indent="-228600" eaLnBrk="0" hangingPunct="0">
                <a:buFont typeface="Calibri" charset="0"/>
                <a:buChar char="‐"/>
                <a:defRPr sz="1600">
                  <a:solidFill>
                    <a:schemeClr val="tx1"/>
                  </a:solidFill>
                  <a:latin typeface="Calibri" charset="0"/>
                </a:defRPr>
              </a:lvl5pPr>
              <a:lvl6pPr marL="2514600" indent="-228600" defTabSz="912813" eaLnBrk="0" fontAlgn="base" hangingPunct="0">
                <a:spcBef>
                  <a:spcPct val="0"/>
                </a:spcBef>
                <a:spcAft>
                  <a:spcPct val="0"/>
                </a:spcAft>
                <a:buFont typeface="Calibri" charset="0"/>
                <a:buChar char="‐"/>
                <a:defRPr sz="1600">
                  <a:solidFill>
                    <a:schemeClr val="tx1"/>
                  </a:solidFill>
                  <a:latin typeface="Calibri" charset="0"/>
                </a:defRPr>
              </a:lvl6pPr>
              <a:lvl7pPr marL="2971800" indent="-228600" defTabSz="912813" eaLnBrk="0" fontAlgn="base" hangingPunct="0">
                <a:spcBef>
                  <a:spcPct val="0"/>
                </a:spcBef>
                <a:spcAft>
                  <a:spcPct val="0"/>
                </a:spcAft>
                <a:buFont typeface="Calibri" charset="0"/>
                <a:buChar char="‐"/>
                <a:defRPr sz="1600">
                  <a:solidFill>
                    <a:schemeClr val="tx1"/>
                  </a:solidFill>
                  <a:latin typeface="Calibri" charset="0"/>
                </a:defRPr>
              </a:lvl7pPr>
              <a:lvl8pPr marL="3429000" indent="-228600" defTabSz="912813" eaLnBrk="0" fontAlgn="base" hangingPunct="0">
                <a:spcBef>
                  <a:spcPct val="0"/>
                </a:spcBef>
                <a:spcAft>
                  <a:spcPct val="0"/>
                </a:spcAft>
                <a:buFont typeface="Calibri" charset="0"/>
                <a:buChar char="‐"/>
                <a:defRPr sz="1600">
                  <a:solidFill>
                    <a:schemeClr val="tx1"/>
                  </a:solidFill>
                  <a:latin typeface="Calibri" charset="0"/>
                </a:defRPr>
              </a:lvl8pPr>
              <a:lvl9pPr marL="3886200" indent="-228600" defTabSz="912813" eaLnBrk="0" fontAlgn="base" hangingPunct="0">
                <a:spcBef>
                  <a:spcPct val="0"/>
                </a:spcBef>
                <a:spcAft>
                  <a:spcPct val="0"/>
                </a:spcAft>
                <a:buFont typeface="Calibri" charset="0"/>
                <a:buChar char="‐"/>
                <a:defRPr sz="1600">
                  <a:solidFill>
                    <a:schemeClr val="tx1"/>
                  </a:solidFill>
                  <a:latin typeface="Calibri" charset="0"/>
                </a:defRPr>
              </a:lvl9pPr>
            </a:lstStyle>
            <a:p>
              <a:pPr algn="r" eaLnBrk="1" hangingPunct="1">
                <a:lnSpc>
                  <a:spcPct val="80000"/>
                </a:lnSpc>
                <a:spcBef>
                  <a:spcPct val="0"/>
                </a:spcBef>
                <a:buClrTx/>
                <a:buSzPct val="70000"/>
                <a:buFontTx/>
                <a:buNone/>
              </a:pPr>
              <a:r>
                <a:rPr lang="es-ES_tradnl" altLang="es-ES" sz="1200" b="1" dirty="0" err="1"/>
                <a:t>Insurance</a:t>
              </a:r>
              <a:endParaRPr lang="es-ES_tradnl" altLang="es-ES" sz="1200" b="1" dirty="0"/>
            </a:p>
          </p:txBody>
        </p:sp>
        <p:grpSp>
          <p:nvGrpSpPr>
            <p:cNvPr id="93" name="Grupo 92"/>
            <p:cNvGrpSpPr/>
            <p:nvPr/>
          </p:nvGrpSpPr>
          <p:grpSpPr>
            <a:xfrm>
              <a:off x="987274" y="1348428"/>
              <a:ext cx="8155152" cy="4885489"/>
              <a:chOff x="987274" y="1348428"/>
              <a:chExt cx="8155152" cy="4885489"/>
            </a:xfrm>
          </p:grpSpPr>
          <p:pic>
            <p:nvPicPr>
              <p:cNvPr id="94" name="Picture 7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35632" y="5445474"/>
                <a:ext cx="788443" cy="78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5" name="Rectangle 161"/>
              <p:cNvSpPr/>
              <p:nvPr/>
            </p:nvSpPr>
            <p:spPr>
              <a:xfrm>
                <a:off x="987425" y="1348428"/>
                <a:ext cx="44450" cy="56197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sz="1400"/>
              </a:p>
            </p:txBody>
          </p:sp>
          <p:sp>
            <p:nvSpPr>
              <p:cNvPr id="96" name="Rectangle 229"/>
              <p:cNvSpPr/>
              <p:nvPr/>
            </p:nvSpPr>
            <p:spPr>
              <a:xfrm>
                <a:off x="987425" y="2798771"/>
                <a:ext cx="44450" cy="560387"/>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sz="1400"/>
              </a:p>
            </p:txBody>
          </p:sp>
          <p:sp>
            <p:nvSpPr>
              <p:cNvPr id="97" name="Rectangle 233"/>
              <p:cNvSpPr/>
              <p:nvPr/>
            </p:nvSpPr>
            <p:spPr>
              <a:xfrm>
                <a:off x="987425" y="3497271"/>
                <a:ext cx="44450" cy="561975"/>
              </a:xfrm>
              <a:prstGeom prst="rect">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sz="1400"/>
              </a:p>
            </p:txBody>
          </p:sp>
          <p:sp>
            <p:nvSpPr>
              <p:cNvPr id="98" name="Rectangle 241"/>
              <p:cNvSpPr/>
              <p:nvPr/>
            </p:nvSpPr>
            <p:spPr>
              <a:xfrm>
                <a:off x="987425" y="4895858"/>
                <a:ext cx="44450" cy="576263"/>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sz="1400"/>
              </a:p>
            </p:txBody>
          </p:sp>
          <p:sp>
            <p:nvSpPr>
              <p:cNvPr id="99" name="Rectangle 245"/>
              <p:cNvSpPr/>
              <p:nvPr/>
            </p:nvSpPr>
            <p:spPr>
              <a:xfrm>
                <a:off x="987425" y="5597533"/>
                <a:ext cx="46038" cy="561975"/>
              </a:xfrm>
              <a:prstGeom prst="rect">
                <a:avLst/>
              </a:prstGeom>
              <a:solidFill>
                <a:srgbClr val="4D0B39"/>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sz="1400"/>
              </a:p>
            </p:txBody>
          </p:sp>
          <p:sp>
            <p:nvSpPr>
              <p:cNvPr id="100" name="Rectangle 237"/>
              <p:cNvSpPr/>
              <p:nvPr/>
            </p:nvSpPr>
            <p:spPr>
              <a:xfrm>
                <a:off x="987425" y="4197358"/>
                <a:ext cx="44450" cy="57626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sz="1400"/>
              </a:p>
            </p:txBody>
          </p:sp>
          <p:sp>
            <p:nvSpPr>
              <p:cNvPr id="101" name="Rectangle 218"/>
              <p:cNvSpPr/>
              <p:nvPr/>
            </p:nvSpPr>
            <p:spPr>
              <a:xfrm>
                <a:off x="987425" y="2098675"/>
                <a:ext cx="46038" cy="56038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sz="1400">
                  <a:solidFill>
                    <a:schemeClr val="tx1"/>
                  </a:solidFill>
                </a:endParaRPr>
              </a:p>
            </p:txBody>
          </p:sp>
          <p:cxnSp>
            <p:nvCxnSpPr>
              <p:cNvPr id="102" name="Connecteur droit 105"/>
              <p:cNvCxnSpPr/>
              <p:nvPr/>
            </p:nvCxnSpPr>
            <p:spPr>
              <a:xfrm>
                <a:off x="1006488" y="1904257"/>
                <a:ext cx="8135938"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Connecteur droit 106"/>
              <p:cNvCxnSpPr/>
              <p:nvPr/>
            </p:nvCxnSpPr>
            <p:spPr>
              <a:xfrm>
                <a:off x="1006488" y="2654300"/>
                <a:ext cx="81359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Connecteur droit 107"/>
              <p:cNvCxnSpPr/>
              <p:nvPr/>
            </p:nvCxnSpPr>
            <p:spPr>
              <a:xfrm>
                <a:off x="987274" y="3359150"/>
                <a:ext cx="8135938"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5" name="Connecteur droit 108"/>
              <p:cNvCxnSpPr/>
              <p:nvPr/>
            </p:nvCxnSpPr>
            <p:spPr>
              <a:xfrm>
                <a:off x="989583" y="4056063"/>
                <a:ext cx="8135937" cy="0"/>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Connecteur droit 124"/>
              <p:cNvCxnSpPr/>
              <p:nvPr/>
            </p:nvCxnSpPr>
            <p:spPr>
              <a:xfrm>
                <a:off x="991328" y="4773613"/>
                <a:ext cx="8135937"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7" name="Connecteur droit 126"/>
              <p:cNvCxnSpPr/>
              <p:nvPr/>
            </p:nvCxnSpPr>
            <p:spPr>
              <a:xfrm>
                <a:off x="989562" y="5472113"/>
                <a:ext cx="8135937" cy="0"/>
              </a:xfrm>
              <a:prstGeom prst="line">
                <a:avLst/>
              </a:prstGeom>
              <a:ln w="31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8" name="Connecteur droit 127"/>
              <p:cNvCxnSpPr/>
              <p:nvPr/>
            </p:nvCxnSpPr>
            <p:spPr>
              <a:xfrm>
                <a:off x="987274" y="6159500"/>
                <a:ext cx="8135938"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09" name="Picture 11" descr="Logotipo BBVA. Enlace a Inicio">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l="6615" t="11531" r="36661" b="9608"/>
              <a:stretch>
                <a:fillRect/>
              </a:stretch>
            </p:blipFill>
            <p:spPr bwMode="auto">
              <a:xfrm>
                <a:off x="3405692" y="1666204"/>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72" descr="ing-direct"/>
              <p:cNvPicPr>
                <a:picLocks noChangeAspect="1" noChangeArrowheads="1"/>
              </p:cNvPicPr>
              <p:nvPr/>
            </p:nvPicPr>
            <p:blipFill>
              <a:blip r:embed="rId7" cstate="email">
                <a:extLst>
                  <a:ext uri="{28A0092B-C50C-407E-A947-70E740481C1C}">
                    <a14:useLocalDpi xmlns:a14="http://schemas.microsoft.com/office/drawing/2010/main"/>
                  </a:ext>
                </a:extLst>
              </a:blip>
              <a:srcRect l="6967" r="7047" b="-5669"/>
              <a:stretch>
                <a:fillRect/>
              </a:stretch>
            </p:blipFill>
            <p:spPr bwMode="auto">
              <a:xfrm>
                <a:off x="7124707" y="1595595"/>
                <a:ext cx="884237"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8" descr="&quot;la Caixa&quot;">
                <a:hlinkClick r:id="rId8" tooltip="&quot;la Caixa&quo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435600" y="1570793"/>
                <a:ext cx="8128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5" descr="popula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187450" y="1601126"/>
                <a:ext cx="12446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6" descr="santande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558266" y="1538844"/>
                <a:ext cx="717590" cy="27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47" descr="bankinte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89453" y="1478602"/>
                <a:ext cx="1101725"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27" descr="D:\Documents and Settings\jeIglesias\Escritorio\bankia logo.bmp"/>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394458" y="1563649"/>
                <a:ext cx="5937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34"/>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480306" y="1668681"/>
                <a:ext cx="8858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0"/>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114400" y="2304035"/>
                <a:ext cx="6492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3" descr="lineadirecta"/>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6280144" y="2297685"/>
                <a:ext cx="6540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29" descr="aviva"/>
              <p:cNvPicPr>
                <a:picLocks noChangeAspect="1" noChangeArrowheads="1"/>
              </p:cNvPicPr>
              <p:nvPr/>
            </p:nvPicPr>
            <p:blipFill>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31840" y="2304600"/>
                <a:ext cx="3603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76" descr="https://encrypted-tbn1.gstatic.com/images?q=tbn:ANd9GcSMcZdsIRl1LQ-Z7OIVZzMZwZ7gCeLRHPOTeUOdB3O_phIiMy_N"/>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617804" y="2280223"/>
                <a:ext cx="522287"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9" descr="Seguros Case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5715077" y="2296090"/>
                <a:ext cx="377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22"/>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8529550" y="2280223"/>
                <a:ext cx="4064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27"/>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260857" y="2269109"/>
                <a:ext cx="657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29" descr="Ocaso - Seguro de decesos - seguros de vida - seguros del hogar">
                <a:hlinkClick r:id="rId22" tooltip="Ir a la página de inicio de Ocaso"/>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7961395" y="2245289"/>
                <a:ext cx="4270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31"/>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5079579" y="2305050"/>
                <a:ext cx="4968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33" descr="Home">
                <a:hlinkClick r:id="rId25"/>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108867" y="2262760"/>
                <a:ext cx="6969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68"/>
              <p:cNvPicPr>
                <a:picLocks noChangeAspect="1" noChangeArrowheads="1"/>
              </p:cNvPicPr>
              <p:nvPr/>
            </p:nvPicPr>
            <p:blipFill>
              <a:blip r:embed="rId2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668416" y="2970094"/>
                <a:ext cx="544512"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7" descr="logoEndesa"/>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5243934" y="3008194"/>
                <a:ext cx="98425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37" descr="DHL"/>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6310593" y="3063621"/>
                <a:ext cx="893762"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8" descr="adif"/>
              <p:cNvPicPr>
                <a:picLocks noChangeAspect="1" noChangeArrowheads="1"/>
              </p:cNvPicPr>
              <p:nvPr/>
            </p:nvPicPr>
            <p:blipFill>
              <a:blip r:embed="rId3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16013" y="2909769"/>
                <a:ext cx="4238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24" descr="Enagas">
                <a:hlinkClick r:id="rId31" tooltip="Pulse Alt + 1 para acceder a la HOME de la página de Enagas"/>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2368410" y="2970879"/>
                <a:ext cx="3286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24" descr="D:\Documents and Settings\jeIglesias\Escritorio\gasnatural fenosa logo.bmp"/>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1656490" y="2956600"/>
                <a:ext cx="5953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2" descr="Logo Repsol"/>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2813630" y="3010567"/>
                <a:ext cx="738187"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16"/>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4329543" y="2988350"/>
                <a:ext cx="73977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6" descr="http://t1.gstatic.com/images?q=tbn:ANd9GcQ8hoz8cJixNmuY4clYnegN_ermqAWa4U8zU3AyG3M7gil4H0XRl-tKgOo"/>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4288211" y="3763177"/>
                <a:ext cx="6350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8" descr="http://t0.gstatic.com/images?q=tbn:ANd9GcRDLn2y3VCxI7V-SY9EAg9QCZfK_i1zhzSreXSXpq-w1epko-vW"/>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2555776" y="3751271"/>
                <a:ext cx="766762"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8" descr="http://t1.gstatic.com/images?q=tbn:ANd9GcR5mp4EE98YSLsIDO30KDr3zUL58-0Qe1tvmk5RaxPdNznGXaGby30DIEE"/>
              <p:cNvPicPr>
                <a:picLocks noChangeAspect="1" noChangeArrowheads="1"/>
              </p:cNvPicPr>
              <p:nvPr/>
            </p:nvPicPr>
            <p:blipFill>
              <a:blip r:embed="rId38" cstate="email">
                <a:extLst>
                  <a:ext uri="{28A0092B-C50C-407E-A947-70E740481C1C}">
                    <a14:useLocalDpi xmlns:a14="http://schemas.microsoft.com/office/drawing/2010/main"/>
                  </a:ext>
                </a:extLst>
              </a:blip>
              <a:srcRect/>
              <a:stretch>
                <a:fillRect/>
              </a:stretch>
            </p:blipFill>
            <p:spPr bwMode="auto">
              <a:xfrm>
                <a:off x="1763696" y="3748881"/>
                <a:ext cx="66833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12" descr="http://finances.orange.fr/Images/Economie/l_eurocopter-nouveau-logo.jpg"/>
              <p:cNvPicPr>
                <a:picLocks noChangeAspect="1" noChangeArrowheads="1"/>
              </p:cNvPicPr>
              <p:nvPr/>
            </p:nvPicPr>
            <p:blipFill>
              <a:blip r:embed="rId39" cstate="email">
                <a:extLst>
                  <a:ext uri="{28A0092B-C50C-407E-A947-70E740481C1C}">
                    <a14:useLocalDpi xmlns:a14="http://schemas.microsoft.com/office/drawing/2010/main"/>
                  </a:ext>
                </a:extLst>
              </a:blip>
              <a:srcRect/>
              <a:stretch>
                <a:fillRect/>
              </a:stretch>
            </p:blipFill>
            <p:spPr bwMode="auto">
              <a:xfrm>
                <a:off x="3424914" y="3746500"/>
                <a:ext cx="795338"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48" descr="eads"/>
              <p:cNvPicPr>
                <a:picLocks noChangeAspect="1" noChangeArrowheads="1"/>
              </p:cNvPicPr>
              <p:nvPr/>
            </p:nvPicPr>
            <p:blipFill>
              <a:blip r:embed="rId40" cstate="email">
                <a:extLst>
                  <a:ext uri="{28A0092B-C50C-407E-A947-70E740481C1C}">
                    <a14:useLocalDpi xmlns:a14="http://schemas.microsoft.com/office/drawing/2010/main"/>
                  </a:ext>
                </a:extLst>
              </a:blip>
              <a:srcRect r="16728" b="8417"/>
              <a:stretch>
                <a:fillRect/>
              </a:stretch>
            </p:blipFill>
            <p:spPr bwMode="auto">
              <a:xfrm>
                <a:off x="1187450" y="3644908"/>
                <a:ext cx="59848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59"/>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5943366" y="3730625"/>
                <a:ext cx="1111250"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Picture 64" descr="michelin"/>
              <p:cNvPicPr>
                <a:picLocks noChangeAspect="1" noChangeArrowheads="1"/>
              </p:cNvPicPr>
              <p:nvPr/>
            </p:nvPicPr>
            <p:blipFill>
              <a:blip r:embed="rId4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36304" y="3664074"/>
                <a:ext cx="7207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15"/>
              <p:cNvPicPr>
                <a:picLocks noChangeAspect="1" noChangeArrowheads="1"/>
              </p:cNvPicPr>
              <p:nvPr/>
            </p:nvPicPr>
            <p:blipFill>
              <a:blip r:embed="rId43" cstate="email">
                <a:extLst>
                  <a:ext uri="{28A0092B-C50C-407E-A947-70E740481C1C}">
                    <a14:useLocalDpi xmlns:a14="http://schemas.microsoft.com/office/drawing/2010/main"/>
                  </a:ext>
                </a:extLst>
              </a:blip>
              <a:srcRect/>
              <a:stretch>
                <a:fillRect/>
              </a:stretch>
            </p:blipFill>
            <p:spPr bwMode="auto">
              <a:xfrm>
                <a:off x="8100392" y="3686994"/>
                <a:ext cx="5254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17"/>
              <p:cNvPicPr>
                <a:picLocks noChangeAspect="1"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4991178" y="3738571"/>
                <a:ext cx="884237"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39" descr="Orange"/>
              <p:cNvPicPr>
                <a:picLocks noChangeAspect="1" noChangeArrowheads="1"/>
              </p:cNvPicPr>
              <p:nvPr/>
            </p:nvPicPr>
            <p:blipFill>
              <a:blip r:embed="rId45" cstate="email">
                <a:extLst>
                  <a:ext uri="{28A0092B-C50C-407E-A947-70E740481C1C}">
                    <a14:useLocalDpi xmlns:a14="http://schemas.microsoft.com/office/drawing/2010/main"/>
                  </a:ext>
                </a:extLst>
              </a:blip>
              <a:srcRect/>
              <a:stretch>
                <a:fillRect/>
              </a:stretch>
            </p:blipFill>
            <p:spPr bwMode="auto">
              <a:xfrm>
                <a:off x="3203848" y="4298387"/>
                <a:ext cx="414338" cy="416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7" descr="logoektel"/>
              <p:cNvPicPr>
                <a:picLocks noChangeAspect="1" noChangeArrowheads="1"/>
              </p:cNvPicPr>
              <p:nvPr/>
            </p:nvPicPr>
            <p:blipFill>
              <a:blip r:embed="rId46" cstate="email">
                <a:extLst>
                  <a:ext uri="{28A0092B-C50C-407E-A947-70E740481C1C}">
                    <a14:useLocalDpi xmlns:a14="http://schemas.microsoft.com/office/drawing/2010/main"/>
                  </a:ext>
                </a:extLst>
              </a:blip>
              <a:srcRect/>
              <a:stretch>
                <a:fillRect/>
              </a:stretch>
            </p:blipFill>
            <p:spPr bwMode="auto">
              <a:xfrm>
                <a:off x="5016674" y="4437112"/>
                <a:ext cx="779462"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42"/>
              <p:cNvPicPr>
                <a:picLocks noChangeAspect="1"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3912170" y="4404519"/>
                <a:ext cx="731838"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9" descr="D:\Documents and Settings\jeIglesias\Escritorio\vodafone logo.bmp"/>
              <p:cNvPicPr>
                <a:picLocks noChangeAspect="1" noChangeArrowheads="1"/>
              </p:cNvPicPr>
              <p:nvPr/>
            </p:nvPicPr>
            <p:blipFill>
              <a:blip r:embed="rId48" cstate="email">
                <a:extLst>
                  <a:ext uri="{28A0092B-C50C-407E-A947-70E740481C1C}">
                    <a14:useLocalDpi xmlns:a14="http://schemas.microsoft.com/office/drawing/2010/main"/>
                  </a:ext>
                </a:extLst>
              </a:blip>
              <a:srcRect/>
              <a:stretch>
                <a:fillRect/>
              </a:stretch>
            </p:blipFill>
            <p:spPr bwMode="auto">
              <a:xfrm>
                <a:off x="2267752" y="4384618"/>
                <a:ext cx="530797" cy="28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9"/>
              <p:cNvPicPr>
                <a:picLocks noChangeAspect="1" noChangeArrowheads="1"/>
              </p:cNvPicPr>
              <p:nvPr/>
            </p:nvPicPr>
            <p:blipFill>
              <a:blip r:embed="rId49" cstate="email">
                <a:extLst>
                  <a:ext uri="{28A0092B-C50C-407E-A947-70E740481C1C}">
                    <a14:useLocalDpi xmlns:a14="http://schemas.microsoft.com/office/drawing/2010/main"/>
                  </a:ext>
                </a:extLst>
              </a:blip>
              <a:srcRect/>
              <a:stretch>
                <a:fillRect/>
              </a:stretch>
            </p:blipFill>
            <p:spPr bwMode="auto">
              <a:xfrm>
                <a:off x="1249371" y="4411671"/>
                <a:ext cx="6937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84" descr="ejie copie"/>
              <p:cNvPicPr>
                <a:picLocks noChangeAspect="1" noChangeArrowheads="1"/>
              </p:cNvPicPr>
              <p:nvPr/>
            </p:nvPicPr>
            <p:blipFill>
              <a:blip r:embed="rId50" cstate="email">
                <a:extLst>
                  <a:ext uri="{28A0092B-C50C-407E-A947-70E740481C1C}">
                    <a14:useLocalDpi xmlns:a14="http://schemas.microsoft.com/office/drawing/2010/main"/>
                  </a:ext>
                </a:extLst>
              </a:blip>
              <a:srcRect/>
              <a:stretch>
                <a:fillRect/>
              </a:stretch>
            </p:blipFill>
            <p:spPr bwMode="auto">
              <a:xfrm>
                <a:off x="5940433" y="5145088"/>
                <a:ext cx="360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4" descr="Ministerio de Justicia">
                <a:hlinkClick r:id="rId51"/>
              </p:cNvPr>
              <p:cNvPicPr>
                <a:picLocks noChangeAspect="1" noChangeArrowheads="1"/>
              </p:cNvPicPr>
              <p:nvPr/>
            </p:nvPicPr>
            <p:blipFill>
              <a:blip r:embed="rId52" cstate="email">
                <a:extLst>
                  <a:ext uri="{28A0092B-C50C-407E-A947-70E740481C1C}">
                    <a14:useLocalDpi xmlns:a14="http://schemas.microsoft.com/office/drawing/2010/main"/>
                  </a:ext>
                </a:extLst>
              </a:blip>
              <a:srcRect/>
              <a:stretch>
                <a:fillRect/>
              </a:stretch>
            </p:blipFill>
            <p:spPr bwMode="auto">
              <a:xfrm>
                <a:off x="2703513" y="4883150"/>
                <a:ext cx="79216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68" descr="http://www.buceofederado.com/imagenes/GVA.bmp"/>
              <p:cNvPicPr>
                <a:picLocks noChangeAspect="1" noChangeArrowheads="1"/>
              </p:cNvPicPr>
              <p:nvPr/>
            </p:nvPicPr>
            <p:blipFill>
              <a:blip r:embed="rId53" cstate="email">
                <a:extLst>
                  <a:ext uri="{28A0092B-C50C-407E-A947-70E740481C1C}">
                    <a14:useLocalDpi xmlns:a14="http://schemas.microsoft.com/office/drawing/2010/main"/>
                  </a:ext>
                </a:extLst>
              </a:blip>
              <a:srcRect/>
              <a:stretch>
                <a:fillRect/>
              </a:stretch>
            </p:blipFill>
            <p:spPr bwMode="auto">
              <a:xfrm>
                <a:off x="4356108" y="5157788"/>
                <a:ext cx="466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28" descr="Volver a la página principal">
                <a:hlinkClick r:id="rId54"/>
              </p:cNvPr>
              <p:cNvPicPr>
                <a:picLocks noChangeAspect="1" noChangeArrowheads="1"/>
              </p:cNvPicPr>
              <p:nvPr/>
            </p:nvPicPr>
            <p:blipFill>
              <a:blip r:embed="rId55" cstate="email">
                <a:extLst>
                  <a:ext uri="{28A0092B-C50C-407E-A947-70E740481C1C}">
                    <a14:useLocalDpi xmlns:a14="http://schemas.microsoft.com/office/drawing/2010/main"/>
                  </a:ext>
                </a:extLst>
              </a:blip>
              <a:srcRect l="9377" r="12358"/>
              <a:stretch>
                <a:fillRect/>
              </a:stretch>
            </p:blipFill>
            <p:spPr bwMode="auto">
              <a:xfrm>
                <a:off x="7477125" y="4979996"/>
                <a:ext cx="407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28" descr="Gobierno de España. Ministerio de Empleo y Seguridad Social">
                <a:hlinkClick r:id="rId56" tooltip="Ir a la página principal"/>
              </p:cNvPr>
              <p:cNvPicPr>
                <a:picLocks noChangeAspect="1" noChangeArrowheads="1"/>
              </p:cNvPicPr>
              <p:nvPr/>
            </p:nvPicPr>
            <p:blipFill>
              <a:blip r:embed="rId57" cstate="email">
                <a:extLst>
                  <a:ext uri="{28A0092B-C50C-407E-A947-70E740481C1C}">
                    <a14:useLocalDpi xmlns:a14="http://schemas.microsoft.com/office/drawing/2010/main"/>
                  </a:ext>
                </a:extLst>
              </a:blip>
              <a:srcRect/>
              <a:stretch>
                <a:fillRect/>
              </a:stretch>
            </p:blipFill>
            <p:spPr bwMode="auto">
              <a:xfrm>
                <a:off x="3149600" y="5157788"/>
                <a:ext cx="8461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48" descr="Logotipo Ine. Ir a página de inicio">
                <a:hlinkClick r:id="rId58" tooltip="Página de inicio"/>
              </p:cNvPr>
              <p:cNvPicPr>
                <a:picLocks noChangeAspect="1" noChangeArrowheads="1"/>
              </p:cNvPicPr>
              <p:nvPr/>
            </p:nvPicPr>
            <p:blipFill>
              <a:blip r:embed="rId59" cstate="email">
                <a:extLst>
                  <a:ext uri="{28A0092B-C50C-407E-A947-70E740481C1C}">
                    <a14:useLocalDpi xmlns:a14="http://schemas.microsoft.com/office/drawing/2010/main"/>
                  </a:ext>
                </a:extLst>
              </a:blip>
              <a:srcRect/>
              <a:stretch>
                <a:fillRect/>
              </a:stretch>
            </p:blipFill>
            <p:spPr bwMode="auto">
              <a:xfrm>
                <a:off x="1176346" y="5129221"/>
                <a:ext cx="5873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46"/>
              <p:cNvPicPr>
                <a:picLocks noChangeAspect="1" noChangeArrowheads="1"/>
              </p:cNvPicPr>
              <p:nvPr/>
            </p:nvPicPr>
            <p:blipFill>
              <a:blip r:embed="rId60" cstate="email">
                <a:extLst>
                  <a:ext uri="{28A0092B-C50C-407E-A947-70E740481C1C}">
                    <a14:useLocalDpi xmlns:a14="http://schemas.microsoft.com/office/drawing/2010/main"/>
                  </a:ext>
                </a:extLst>
              </a:blip>
              <a:srcRect/>
              <a:stretch>
                <a:fillRect/>
              </a:stretch>
            </p:blipFill>
            <p:spPr bwMode="auto">
              <a:xfrm>
                <a:off x="1963671" y="5164138"/>
                <a:ext cx="701675"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65"/>
              <p:cNvPicPr>
                <a:picLocks noChangeAspect="1" noChangeArrowheads="1"/>
              </p:cNvPicPr>
              <p:nvPr/>
            </p:nvPicPr>
            <p:blipFill>
              <a:blip r:embed="rId61" cstate="email">
                <a:extLst>
                  <a:ext uri="{28A0092B-C50C-407E-A947-70E740481C1C}">
                    <a14:useLocalDpi xmlns:a14="http://schemas.microsoft.com/office/drawing/2010/main"/>
                  </a:ext>
                </a:extLst>
              </a:blip>
              <a:srcRect/>
              <a:stretch>
                <a:fillRect/>
              </a:stretch>
            </p:blipFill>
            <p:spPr bwMode="auto">
              <a:xfrm>
                <a:off x="5205413" y="5164138"/>
                <a:ext cx="59055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Picture 67" descr="Logotip de l'Ajuntament de Barcelona. EnllaÃ§ a la pÃ gina principal del web de Barcelona"/>
              <p:cNvPicPr>
                <a:picLocks noChangeAspect="1" noChangeArrowheads="1"/>
              </p:cNvPicPr>
              <p:nvPr/>
            </p:nvPicPr>
            <p:blipFill>
              <a:blip r:embed="rId62" cstate="email">
                <a:extLst>
                  <a:ext uri="{28A0092B-C50C-407E-A947-70E740481C1C}">
                    <a14:useLocalDpi xmlns:a14="http://schemas.microsoft.com/office/drawing/2010/main"/>
                  </a:ext>
                </a:extLst>
              </a:blip>
              <a:srcRect/>
              <a:stretch>
                <a:fillRect/>
              </a:stretch>
            </p:blipFill>
            <p:spPr bwMode="auto">
              <a:xfrm>
                <a:off x="4716463" y="4886333"/>
                <a:ext cx="576262"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42"/>
              <p:cNvPicPr>
                <a:picLocks noChangeAspect="1" noChangeArrowheads="1"/>
              </p:cNvPicPr>
              <p:nvPr/>
            </p:nvPicPr>
            <p:blipFill>
              <a:blip r:embed="rId63" cstate="email">
                <a:extLst>
                  <a:ext uri="{28A0092B-C50C-407E-A947-70E740481C1C}">
                    <a14:useLocalDpi xmlns:a14="http://schemas.microsoft.com/office/drawing/2010/main"/>
                  </a:ext>
                </a:extLst>
              </a:blip>
              <a:srcRect/>
              <a:stretch>
                <a:fillRect/>
              </a:stretch>
            </p:blipFill>
            <p:spPr bwMode="auto">
              <a:xfrm>
                <a:off x="6988183" y="4972058"/>
                <a:ext cx="3206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45"/>
              <p:cNvPicPr>
                <a:picLocks noChangeAspect="1" noChangeArrowheads="1"/>
              </p:cNvPicPr>
              <p:nvPr/>
            </p:nvPicPr>
            <p:blipFill>
              <a:blip r:embed="rId64" cstate="email">
                <a:extLst>
                  <a:ext uri="{28A0092B-C50C-407E-A947-70E740481C1C}">
                    <a14:useLocalDpi xmlns:a14="http://schemas.microsoft.com/office/drawing/2010/main"/>
                  </a:ext>
                </a:extLst>
              </a:blip>
              <a:srcRect/>
              <a:stretch>
                <a:fillRect/>
              </a:stretch>
            </p:blipFill>
            <p:spPr bwMode="auto">
              <a:xfrm>
                <a:off x="6443671" y="5013325"/>
                <a:ext cx="2952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61"/>
              <p:cNvPicPr>
                <a:picLocks noChangeAspect="1" noChangeArrowheads="1"/>
              </p:cNvPicPr>
              <p:nvPr/>
            </p:nvPicPr>
            <p:blipFill>
              <a:blip r:embed="rId65" cstate="email">
                <a:extLst>
                  <a:ext uri="{28A0092B-C50C-407E-A947-70E740481C1C}">
                    <a14:useLocalDpi xmlns:a14="http://schemas.microsoft.com/office/drawing/2010/main"/>
                  </a:ext>
                </a:extLst>
              </a:blip>
              <a:srcRect/>
              <a:stretch>
                <a:fillRect/>
              </a:stretch>
            </p:blipFill>
            <p:spPr bwMode="auto">
              <a:xfrm>
                <a:off x="5435600" y="4868863"/>
                <a:ext cx="6556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36" descr="Ministerio de Economía y Competitividad - Gobierno de España">
                <a:hlinkClick r:id="rId66" tooltip="Ministerio de Economía y Competitividad - Gobierno de España"/>
              </p:cNvPr>
              <p:cNvPicPr>
                <a:picLocks noChangeAspect="1" noChangeArrowheads="1"/>
              </p:cNvPicPr>
              <p:nvPr/>
            </p:nvPicPr>
            <p:blipFill>
              <a:blip r:embed="rId67" cstate="email">
                <a:extLst>
                  <a:ext uri="{28A0092B-C50C-407E-A947-70E740481C1C}">
                    <a14:useLocalDpi xmlns:a14="http://schemas.microsoft.com/office/drawing/2010/main"/>
                  </a:ext>
                </a:extLst>
              </a:blip>
              <a:srcRect/>
              <a:stretch>
                <a:fillRect/>
              </a:stretch>
            </p:blipFill>
            <p:spPr bwMode="auto">
              <a:xfrm>
                <a:off x="3779846" y="4894263"/>
                <a:ext cx="72072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15" descr="ElCorteIgles"/>
              <p:cNvPicPr>
                <a:picLocks noChangeAspect="1" noChangeArrowheads="1"/>
              </p:cNvPicPr>
              <p:nvPr/>
            </p:nvPicPr>
            <p:blipFill>
              <a:blip r:embed="rId68" cstate="email">
                <a:extLst>
                  <a:ext uri="{28A0092B-C50C-407E-A947-70E740481C1C}">
                    <a14:useLocalDpi xmlns:a14="http://schemas.microsoft.com/office/drawing/2010/main"/>
                  </a:ext>
                </a:extLst>
              </a:blip>
              <a:srcRect/>
              <a:stretch>
                <a:fillRect/>
              </a:stretch>
            </p:blipFill>
            <p:spPr bwMode="auto">
              <a:xfrm>
                <a:off x="1331920" y="5703213"/>
                <a:ext cx="66776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6" descr="logocomerc"/>
              <p:cNvPicPr>
                <a:picLocks noChangeAspect="1" noChangeArrowheads="1"/>
              </p:cNvPicPr>
              <p:nvPr/>
            </p:nvPicPr>
            <p:blipFill>
              <a:blip r:embed="rId69" cstate="email">
                <a:extLst>
                  <a:ext uri="{28A0092B-C50C-407E-A947-70E740481C1C}">
                    <a14:useLocalDpi xmlns:a14="http://schemas.microsoft.com/office/drawing/2010/main"/>
                  </a:ext>
                </a:extLst>
              </a:blip>
              <a:srcRect/>
              <a:stretch>
                <a:fillRect/>
              </a:stretch>
            </p:blipFill>
            <p:spPr bwMode="auto">
              <a:xfrm>
                <a:off x="2351677" y="5650773"/>
                <a:ext cx="831045"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15" descr="http://oami.europa.eu/ows/rw/resource/images/gallery/logo.gif"/>
              <p:cNvPicPr>
                <a:picLocks noChangeAspect="1" noChangeArrowheads="1"/>
              </p:cNvPicPr>
              <p:nvPr/>
            </p:nvPicPr>
            <p:blipFill>
              <a:blip r:embed="rId70" cstate="email">
                <a:extLst>
                  <a:ext uri="{28A0092B-C50C-407E-A947-70E740481C1C}">
                    <a14:useLocalDpi xmlns:a14="http://schemas.microsoft.com/office/drawing/2010/main"/>
                  </a:ext>
                </a:extLst>
              </a:blip>
              <a:srcRect/>
              <a:stretch>
                <a:fillRect/>
              </a:stretch>
            </p:blipFill>
            <p:spPr bwMode="auto">
              <a:xfrm>
                <a:off x="8010161" y="4930874"/>
                <a:ext cx="5032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63" descr="D:\Profiles\rdubon\DATOS ROBERTO DUBON\Admon 2016\layout_set_logo.gif"/>
              <p:cNvPicPr>
                <a:picLocks noChangeAspect="1" noChangeArrowheads="1"/>
              </p:cNvPicPr>
              <p:nvPr/>
            </p:nvPicPr>
            <p:blipFill>
              <a:blip r:embed="rId71" cstate="email">
                <a:extLst>
                  <a:ext uri="{28A0092B-C50C-407E-A947-70E740481C1C}">
                    <a14:useLocalDpi xmlns:a14="http://schemas.microsoft.com/office/drawing/2010/main"/>
                  </a:ext>
                </a:extLst>
              </a:blip>
              <a:srcRect/>
              <a:stretch>
                <a:fillRect/>
              </a:stretch>
            </p:blipFill>
            <p:spPr bwMode="auto">
              <a:xfrm>
                <a:off x="3474921" y="5790890"/>
                <a:ext cx="886712" cy="221678"/>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65" descr="Bankoa - Crédit Agricole">
                <a:hlinkClick r:id="rId72" tooltip="Página web de Bankoa"/>
              </p:cNvPr>
              <p:cNvPicPr>
                <a:picLocks noChangeAspect="1" noChangeArrowheads="1"/>
              </p:cNvPicPr>
              <p:nvPr/>
            </p:nvPicPr>
            <p:blipFill>
              <a:blip r:embed="rId73" cstate="email">
                <a:extLst>
                  <a:ext uri="{28A0092B-C50C-407E-A947-70E740481C1C}">
                    <a14:useLocalDpi xmlns:a14="http://schemas.microsoft.com/office/drawing/2010/main"/>
                  </a:ext>
                </a:extLst>
              </a:blip>
              <a:srcRect/>
              <a:stretch>
                <a:fillRect/>
              </a:stretch>
            </p:blipFill>
            <p:spPr bwMode="auto">
              <a:xfrm>
                <a:off x="8086125" y="1628800"/>
                <a:ext cx="849833" cy="172848"/>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68"/>
              <p:cNvPicPr>
                <a:picLocks noChangeAspect="1" noChangeArrowheads="1"/>
              </p:cNvPicPr>
              <p:nvPr/>
            </p:nvPicPr>
            <p:blipFill>
              <a:blip r:embed="rId74" cstate="email">
                <a:extLst>
                  <a:ext uri="{28A0092B-C50C-407E-A947-70E740481C1C}">
                    <a14:useLocalDpi xmlns:a14="http://schemas.microsoft.com/office/drawing/2010/main"/>
                  </a:ext>
                </a:extLst>
              </a:blip>
              <a:srcRect/>
              <a:stretch>
                <a:fillRect/>
              </a:stretch>
            </p:blipFill>
            <p:spPr bwMode="auto">
              <a:xfrm>
                <a:off x="2339760" y="2223273"/>
                <a:ext cx="734789" cy="297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69"/>
              <p:cNvPicPr>
                <a:picLocks noChangeAspect="1" noChangeArrowheads="1"/>
              </p:cNvPicPr>
              <p:nvPr/>
            </p:nvPicPr>
            <p:blipFill>
              <a:blip r:embed="rId75" cstate="email">
                <a:extLst>
                  <a:ext uri="{28A0092B-C50C-407E-A947-70E740481C1C}">
                    <a14:useLocalDpi xmlns:a14="http://schemas.microsoft.com/office/drawing/2010/main"/>
                  </a:ext>
                </a:extLst>
              </a:blip>
              <a:srcRect/>
              <a:stretch>
                <a:fillRect/>
              </a:stretch>
            </p:blipFill>
            <p:spPr bwMode="auto">
              <a:xfrm>
                <a:off x="1860766" y="2098683"/>
                <a:ext cx="490911" cy="490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 name="Picture 70"/>
              <p:cNvPicPr>
                <a:picLocks noChangeAspect="1" noChangeArrowheads="1"/>
              </p:cNvPicPr>
              <p:nvPr/>
            </p:nvPicPr>
            <p:blipFill>
              <a:blip r:embed="rId76" cstate="email">
                <a:extLst>
                  <a:ext uri="{28A0092B-C50C-407E-A947-70E740481C1C}">
                    <a14:useLocalDpi xmlns:a14="http://schemas.microsoft.com/office/drawing/2010/main"/>
                  </a:ext>
                </a:extLst>
              </a:blip>
              <a:srcRect/>
              <a:stretch>
                <a:fillRect/>
              </a:stretch>
            </p:blipFill>
            <p:spPr bwMode="auto">
              <a:xfrm>
                <a:off x="6988175" y="4326201"/>
                <a:ext cx="382290" cy="31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0" name="Picture 71"/>
              <p:cNvPicPr>
                <a:picLocks noChangeAspect="1" noChangeArrowheads="1"/>
              </p:cNvPicPr>
              <p:nvPr/>
            </p:nvPicPr>
            <p:blipFill>
              <a:blip r:embed="rId77" cstate="email">
                <a:extLst>
                  <a:ext uri="{28A0092B-C50C-407E-A947-70E740481C1C}">
                    <a14:useLocalDpi xmlns:a14="http://schemas.microsoft.com/office/drawing/2010/main"/>
                  </a:ext>
                </a:extLst>
              </a:blip>
              <a:srcRect/>
              <a:stretch>
                <a:fillRect/>
              </a:stretch>
            </p:blipFill>
            <p:spPr bwMode="auto">
              <a:xfrm>
                <a:off x="6044411" y="4340537"/>
                <a:ext cx="798519" cy="29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1" name="Picture 73"/>
              <p:cNvPicPr>
                <a:picLocks noChangeAspect="1" noChangeArrowheads="1"/>
              </p:cNvPicPr>
              <p:nvPr/>
            </p:nvPicPr>
            <p:blipFill>
              <a:blip r:embed="rId78" cstate="email">
                <a:extLst>
                  <a:ext uri="{28A0092B-C50C-407E-A947-70E740481C1C}">
                    <a14:useLocalDpi xmlns:a14="http://schemas.microsoft.com/office/drawing/2010/main"/>
                  </a:ext>
                </a:extLst>
              </a:blip>
              <a:srcRect/>
              <a:stretch>
                <a:fillRect/>
              </a:stretch>
            </p:blipFill>
            <p:spPr bwMode="auto">
              <a:xfrm>
                <a:off x="5621892" y="5683287"/>
                <a:ext cx="877107" cy="410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72" name="1 Título"/>
          <p:cNvSpPr>
            <a:spLocks noGrp="1" noChangeAspect="1"/>
          </p:cNvSpPr>
          <p:nvPr>
            <p:ph type="title"/>
          </p:nvPr>
        </p:nvSpPr>
        <p:spPr>
          <a:xfrm>
            <a:off x="544441" y="190705"/>
            <a:ext cx="5865765" cy="576000"/>
          </a:xfrm>
        </p:spPr>
        <p:txBody>
          <a:bodyPr/>
          <a:lstStyle/>
          <a:p>
            <a:pPr>
              <a:defRPr/>
            </a:pPr>
            <a:r>
              <a:rPr lang="it-IT" dirty="0"/>
              <a:t>Sopra STERIA GROUP EN ESPAGNE </a:t>
            </a:r>
            <a:r>
              <a:rPr lang="it-IT" sz="1800" dirty="0"/>
              <a:t/>
            </a:r>
            <a:br>
              <a:rPr lang="it-IT" sz="1800" dirty="0"/>
            </a:br>
            <a:r>
              <a:rPr lang="fr-FR" sz="1800" dirty="0">
                <a:solidFill>
                  <a:srgbClr val="CF022B"/>
                </a:solidFill>
              </a:rPr>
              <a:t>Principales références</a:t>
            </a:r>
          </a:p>
        </p:txBody>
      </p:sp>
      <p:sp>
        <p:nvSpPr>
          <p:cNvPr id="173"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7"/>
          </p:nvPr>
        </p:nvSpPr>
        <p:spPr/>
        <p:txBody>
          <a:bodyPr/>
          <a:lstStyle/>
          <a:p>
            <a:pPr>
              <a:defRPr/>
            </a:pPr>
            <a:fld id="{A223976E-7A4D-4E76-BE54-038AA7AA8A4D}" type="slidenum">
              <a:rPr lang="fr-FR" altLang="fr-FR" smtClean="0"/>
              <a:pPr>
                <a:defRPr/>
              </a:pPr>
              <a:t>9</a:t>
            </a:fld>
            <a:endParaRPr lang="fr-FR" altLang="fr-FR"/>
          </a:p>
        </p:txBody>
      </p:sp>
      <p:pic>
        <p:nvPicPr>
          <p:cNvPr id="6" name="8 Marcador de posición de imagen"/>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2505" b="12505"/>
          <a:stretch>
            <a:fillRect/>
          </a:stretch>
        </p:blipFill>
        <p:spPr/>
      </p:pic>
      <p:sp>
        <p:nvSpPr>
          <p:cNvPr id="7" name="Titre 4"/>
          <p:cNvSpPr>
            <a:spLocks noGrp="1"/>
          </p:cNvSpPr>
          <p:nvPr>
            <p:ph type="ctrTitle"/>
          </p:nvPr>
        </p:nvSpPr>
        <p:spPr>
          <a:xfrm>
            <a:off x="611560" y="3087208"/>
            <a:ext cx="6451431" cy="424711"/>
          </a:xfrm>
        </p:spPr>
        <p:txBody>
          <a:bodyPr/>
          <a:lstStyle/>
          <a:p>
            <a:r>
              <a:rPr lang="en-GB" dirty="0" smtClean="0"/>
              <a:t>LES Centres de services </a:t>
            </a:r>
            <a:r>
              <a:rPr lang="en-GB" dirty="0" err="1" smtClean="0"/>
              <a:t>sopra</a:t>
            </a:r>
            <a:r>
              <a:rPr lang="en-GB" dirty="0" smtClean="0"/>
              <a:t> </a:t>
            </a:r>
            <a:r>
              <a:rPr lang="en-GB" dirty="0" err="1" smtClean="0"/>
              <a:t>steria</a:t>
            </a:r>
            <a:endParaRPr lang="en-GB" dirty="0"/>
          </a:p>
        </p:txBody>
      </p:sp>
      <p:sp>
        <p:nvSpPr>
          <p:cNvPr id="9" name="3 Marcador de pie de página"/>
          <p:cNvSpPr txBox="1">
            <a:spLocks/>
          </p:cNvSpPr>
          <p:nvPr/>
        </p:nvSpPr>
        <p:spPr bwMode="gray">
          <a:xfrm>
            <a:off x="531813" y="4876800"/>
            <a:ext cx="4545012" cy="122238"/>
          </a:xfrm>
          <a:prstGeom prst="rect">
            <a:avLst/>
          </a:prstGeom>
        </p:spPr>
        <p:txBody>
          <a:bodyPr vert="horz" lIns="91420" tIns="45710" rIns="91420" bIns="45710" rtlCol="0" anchor="ctr"/>
          <a:lstStyle>
            <a:defPPr>
              <a:defRPr lang="fr-FR"/>
            </a:defPPr>
            <a:lvl1pPr algn="l" defTabSz="914199" rtl="0" eaLnBrk="1" fontAlgn="auto" hangingPunct="1">
              <a:spcBef>
                <a:spcPts val="0"/>
              </a:spcBef>
              <a:spcAft>
                <a:spcPts val="0"/>
              </a:spcAft>
              <a:defRPr sz="1000" kern="1200">
                <a:solidFill>
                  <a:srgbClr val="464646"/>
                </a:solidFill>
                <a:latin typeface="+mn-lt"/>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fr-FR" smtClean="0"/>
              <a:t>Centre de Services Espagne</a:t>
            </a:r>
            <a:endParaRPr lang="fr-FR" dirty="0"/>
          </a:p>
        </p:txBody>
      </p:sp>
    </p:spTree>
    <p:extLst>
      <p:ext uri="{BB962C8B-B14F-4D97-AF65-F5344CB8AC3E}">
        <p14:creationId xmlns:p14="http://schemas.microsoft.com/office/powerpoint/2010/main" val="1994137285"/>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EN_Template_SopraSteria_Consulting_SopraHR_v2">
  <a:themeElements>
    <a:clrScheme name="Personnalisé 1">
      <a:dk1>
        <a:srgbClr val="232323"/>
      </a:dk1>
      <a:lt1>
        <a:srgbClr val="FFFFFF"/>
      </a:lt1>
      <a:dk2>
        <a:srgbClr val="232323"/>
      </a:dk2>
      <a:lt2>
        <a:srgbClr val="8C2350"/>
      </a:lt2>
      <a:accent1>
        <a:srgbClr val="CF022B"/>
      </a:accent1>
      <a:accent2>
        <a:srgbClr val="960000"/>
      </a:accent2>
      <a:accent3>
        <a:srgbClr val="E14B0F"/>
      </a:accent3>
      <a:accent4>
        <a:srgbClr val="F07D00"/>
      </a:accent4>
      <a:accent5>
        <a:srgbClr val="FAAA0A"/>
      </a:accent5>
      <a:accent6>
        <a:srgbClr val="41738C"/>
      </a:accent6>
      <a:hlink>
        <a:srgbClr val="0000FF"/>
      </a:hlink>
      <a:folHlink>
        <a:srgbClr val="800080"/>
      </a:folHlink>
    </a:clrScheme>
    <a:fontScheme name="Personnalisé 7">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F022B"/>
        </a:solidFill>
        <a:ln>
          <a:noFill/>
        </a:ln>
      </a:spPr>
      <a:bodyPr rtlCol="0" anchor="ctr"/>
      <a:lstStyle>
        <a:defPP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CF022B"/>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EN_Template_SopraSteria_Consulting_SopraHR">
  <a:themeElements>
    <a:clrScheme name="Personnalisé 1">
      <a:dk1>
        <a:srgbClr val="232323"/>
      </a:dk1>
      <a:lt1>
        <a:srgbClr val="FFFFFF"/>
      </a:lt1>
      <a:dk2>
        <a:srgbClr val="232323"/>
      </a:dk2>
      <a:lt2>
        <a:srgbClr val="8C2350"/>
      </a:lt2>
      <a:accent1>
        <a:srgbClr val="CF022B"/>
      </a:accent1>
      <a:accent2>
        <a:srgbClr val="960000"/>
      </a:accent2>
      <a:accent3>
        <a:srgbClr val="E14B0F"/>
      </a:accent3>
      <a:accent4>
        <a:srgbClr val="F07D00"/>
      </a:accent4>
      <a:accent5>
        <a:srgbClr val="FAAA0A"/>
      </a:accent5>
      <a:accent6>
        <a:srgbClr val="41738C"/>
      </a:accent6>
      <a:hlink>
        <a:srgbClr val="0000FF"/>
      </a:hlink>
      <a:folHlink>
        <a:srgbClr val="800080"/>
      </a:folHlink>
    </a:clrScheme>
    <a:fontScheme name="Personnalisé 7">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F022B"/>
        </a:solidFill>
        <a:ln>
          <a:noFill/>
        </a:ln>
      </a:spPr>
      <a:bodyPr rtlCol="0" anchor="ctr"/>
      <a:lstStyle>
        <a:defPP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CF022B"/>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EN_Template_SopraSteria_Consulting_SopraHR.potx" id="{171A5F69-F989-40DA-8E47-1DE7C8D2419F}" vid="{8ECFBB21-F4AF-4B05-9245-689047CAD5DE}"/>
    </a:ext>
  </a:extLst>
</a:theme>
</file>

<file path=ppt/theme/theme3.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1">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0">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Sopra Steria" ma:contentTypeID="0x010100FA65E1551B3AF94588C793437B8F95EB00226D848BC0EF594CB7FAC9DD77FD4E0C" ma:contentTypeVersion="3" ma:contentTypeDescription="Crée un document." ma:contentTypeScope="" ma:versionID="dbeea22e55ddb71ff4e3a84301c63eed">
  <xsd:schema xmlns:xsd="http://www.w3.org/2001/XMLSchema" xmlns:xs="http://www.w3.org/2001/XMLSchema" xmlns:p="http://schemas.microsoft.com/office/2006/metadata/properties" xmlns:ns1="http://schemas.microsoft.com/sharepoint/v3" xmlns:ns2="491f76ce-9ed4-4a43-87be-05c30ef516ef" targetNamespace="http://schemas.microsoft.com/office/2006/metadata/properties" ma:root="true" ma:fieldsID="0db2f2e83efa7064be99adeef59ffbc7" ns1:_="" ns2:_="">
    <xsd:import namespace="http://schemas.microsoft.com/sharepoint/v3"/>
    <xsd:import namespace="491f76ce-9ed4-4a43-87be-05c30ef516ef"/>
    <xsd:element name="properties">
      <xsd:complexType>
        <xsd:sequence>
          <xsd:element name="documentManagement">
            <xsd:complexType>
              <xsd:all>
                <xsd:element ref="ns2:SOP-DescriptionLongue" minOccurs="0"/>
                <xsd:element ref="ns1:PublishingContact" minOccurs="0"/>
                <xsd:element ref="ns2:SOP-DateDeMiseAJour" minOccurs="0"/>
                <xsd:element ref="ns2:SOP-Fondamentaux" minOccurs="0"/>
                <xsd:element ref="ns2:Management" minOccurs="0"/>
                <xsd:element ref="ns2:SOP-Confidentiel" minOccurs="0"/>
                <xsd:element ref="ns2:SOP-DureeDeVie" minOccurs="0"/>
                <xsd:element ref="ns2:SOP-Origine" minOccurs="0"/>
                <xsd:element ref="ns2:SOP-SolutionsEditeurs" minOccurs="0"/>
                <xsd:element ref="ns1:Audience" minOccurs="0"/>
                <xsd:element ref="ns1:PublishingContactName" minOccurs="0"/>
                <xsd:element ref="ns1:PublishingContactPicture" minOccurs="0"/>
                <xsd:element ref="ns1:PublishingContactEmail" minOccurs="0"/>
                <xsd:element ref="ns2:p8c30f6a651c427d9bd424c122c23a9d" minOccurs="0"/>
                <xsd:element ref="ns2:ff8351bcb69c40babea7ee5d404032da" minOccurs="0"/>
                <xsd:element ref="ns2:TaxCatchAllLabel" minOccurs="0"/>
                <xsd:element ref="ns2:TaxCatchAll" minOccurs="0"/>
                <xsd:element ref="ns2:n47d7eb6b5ec46129d728ddb6183814b" minOccurs="0"/>
                <xsd:element ref="ns2:k8417183ee6b4a6a8df6f66f611a68b2" minOccurs="0"/>
                <xsd:element ref="ns2:f7554b9f094a4ad0908889f9c76704aa" minOccurs="0"/>
                <xsd:element ref="ns2:k5ddb160d8854ab381ee98b565489d5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Contact" ma:index="4" nillable="true" ma:displayName="Contact" ma:description="Contact Sopra Steria" ma:list="UserInfo" ma:internalName="Publishing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udience" ma:index="21" nillable="true" ma:displayName="Audiences ciblées" ma:description="La colonne de site Audiences ciblées est créée par la fonctionnalité de publication. Elle permet de spécifier les audiences auxquelles cette page est destinée." ma:hidden="true" ma:internalName="Audience" ma:readOnly="false">
      <xsd:simpleType>
        <xsd:restriction base="dms:Unknown"/>
      </xsd:simpleType>
    </xsd:element>
    <xsd:element name="PublishingContactName" ma:index="22" nillable="true" ma:displayName="Nom du contact" ma:description="La colonne de site Nom du contact est créée par la fonctionnalité de publication. Elle est utilisée sur le type de contenu Page comme nom de la personne ou du groupe correspondant à la personne à contacter pour la page." ma:hidden="true" ma:internalName="PublishingContactName" ma:readOnly="false">
      <xsd:simpleType>
        <xsd:restriction base="dms:Text">
          <xsd:maxLength value="255"/>
        </xsd:restriction>
      </xsd:simpleType>
    </xsd:element>
    <xsd:element name="PublishingContactPicture" ma:index="23" nillable="true" ma:displayName="Image du contact" ma:description="La colonne de site Image du contact est créée par la fonctionnalité de publication. Elle est utilisé sur le type de contenu Page comme image de l'utilisateur ou du groupe correspondant à la personne à contacter pour la page." ma:format="Image" ma:hidden="true" ma:internalName="PublishingContactPictur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PublishingContactEmail" ma:index="24" nillable="true" ma:displayName="Adresse de messagerie du contact" ma:description="La colonne de site Adresse de messagerie du contact est créée par la fonctionnalité de publication. Elle est utilisée sur le type de contenu Page comme adresse de messagerie de la personne ou du groupe correspondant à la personne à contacter pour la page." ma:hidden="true" ma:internalName="PublishingContactEmail"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1f76ce-9ed4-4a43-87be-05c30ef516ef" elementFormDefault="qualified">
    <xsd:import namespace="http://schemas.microsoft.com/office/2006/documentManagement/types"/>
    <xsd:import namespace="http://schemas.microsoft.com/office/infopath/2007/PartnerControls"/>
    <xsd:element name="SOP-DescriptionLongue" ma:index="2" nillable="true" ma:displayName="Description longue" ma:internalName="SOP_x002d_DescriptionLongue">
      <xsd:simpleType>
        <xsd:restriction base="dms:Note">
          <xsd:maxLength value="255"/>
        </xsd:restriction>
      </xsd:simpleType>
    </xsd:element>
    <xsd:element name="SOP-DateDeMiseAJour" ma:index="6" nillable="true" ma:displayName="Date de mise à jour" ma:default="[today]" ma:format="DateOnly" ma:internalName="SOP_x002d_DateDeMiseAJour" ma:readOnly="false">
      <xsd:simpleType>
        <xsd:restriction base="dms:DateTime"/>
      </xsd:simpleType>
    </xsd:element>
    <xsd:element name="SOP-Fondamentaux" ma:index="12" nillable="true" ma:displayName="Fondamentaux" ma:default="0" ma:internalName="SOP_x002d_Fondamentaux">
      <xsd:simpleType>
        <xsd:restriction base="dms:Boolean"/>
      </xsd:simpleType>
    </xsd:element>
    <xsd:element name="Management" ma:index="13" nillable="true" ma:displayName="Management" ma:default="0" ma:internalName="Management">
      <xsd:simpleType>
        <xsd:restriction base="dms:Boolean"/>
      </xsd:simpleType>
    </xsd:element>
    <xsd:element name="SOP-Confidentiel" ma:index="14" nillable="true" ma:displayName="Confidentiel" ma:default="0" ma:internalName="SOP_x002d_Confidentiel">
      <xsd:simpleType>
        <xsd:restriction base="dms:Boolean"/>
      </xsd:simpleType>
    </xsd:element>
    <xsd:element name="SOP-DureeDeVie" ma:index="15" nillable="true" ma:displayName="Durée de vie" ma:format="Dropdown" ma:internalName="SOP_x002d_DureeDeVie" ma:readOnly="false">
      <xsd:simpleType>
        <xsd:restriction base="dms:Choice">
          <xsd:enumeration value="1 an / year"/>
          <xsd:enumeration value="2 ans / years"/>
          <xsd:enumeration value="3 ans / years"/>
          <xsd:enumeration value="Illimité / Unlimited"/>
        </xsd:restriction>
      </xsd:simpleType>
    </xsd:element>
    <xsd:element name="SOP-Origine" ma:index="16" nillable="true" ma:displayName="Origine" ma:default="Interne / Internal" ma:format="Dropdown" ma:internalName="SOP_x002d_Origine" ma:readOnly="false">
      <xsd:simpleType>
        <xsd:restriction base="dms:Choice">
          <xsd:enumeration value="Interne / Internal"/>
          <xsd:enumeration value="Externe / External"/>
        </xsd:restriction>
      </xsd:simpleType>
    </xsd:element>
    <xsd:element name="SOP-SolutionsEditeurs" ma:index="17" nillable="true" ma:displayName="Solutions / Editeurs" ma:internalName="SOP_x002d_SolutionsEditeurs" ma:readOnly="false">
      <xsd:simpleType>
        <xsd:restriction base="dms:Text">
          <xsd:maxLength value="255"/>
        </xsd:restriction>
      </xsd:simpleType>
    </xsd:element>
    <xsd:element name="p8c30f6a651c427d9bd424c122c23a9d" ma:index="26" nillable="true" ma:taxonomy="true" ma:internalName="p8c30f6a651c427d9bd424c122c23a9d" ma:taxonomyFieldName="SOP_x002d_LangueDuContenu" ma:displayName="Langue du contenu" ma:default="1;#Anglais|2d40f1a4-5911-4b26-9306-aa16e6c41576" ma:fieldId="{98c30f6a-651c-427d-9bd4-24c122c23a9d}" ma:sspId="5d04bb52-f274-443f-91a6-0e6352dc29dc" ma:termSetId="c83d42d0-870d-4aee-9acc-e0d0ee36386b" ma:anchorId="00000000-0000-0000-0000-000000000000" ma:open="false" ma:isKeyword="false">
      <xsd:complexType>
        <xsd:sequence>
          <xsd:element ref="pc:Terms" minOccurs="0" maxOccurs="1"/>
        </xsd:sequence>
      </xsd:complexType>
    </xsd:element>
    <xsd:element name="ff8351bcb69c40babea7ee5d404032da" ma:index="28" nillable="true" ma:taxonomy="true" ma:internalName="ff8351bcb69c40babea7ee5d404032da" ma:taxonomyFieldName="SOP_x002d_TypeDeDocument" ma:displayName="Type de document" ma:fieldId="{ff8351bc-b69c-40ba-bea7-ee5d404032da}" ma:sspId="5d04bb52-f274-443f-91a6-0e6352dc29dc" ma:termSetId="6a951fdf-f587-405b-a5db-84debead7053" ma:anchorId="00000000-0000-0000-0000-000000000000" ma:open="false" ma:isKeyword="false">
      <xsd:complexType>
        <xsd:sequence>
          <xsd:element ref="pc:Terms" minOccurs="0" maxOccurs="1"/>
        </xsd:sequence>
      </xsd:complexType>
    </xsd:element>
    <xsd:element name="TaxCatchAllLabel" ma:index="29" nillable="true" ma:displayName="Taxonomy Catch All Column1" ma:hidden="true" ma:list="{1c045cc7-638b-4aca-9b26-8deca1c14a76}" ma:internalName="TaxCatchAllLabel" ma:readOnly="false" ma:showField="CatchAllDataLabel" ma:web="b1019965-0814-4ae3-95f0-9a7bc135fe82">
      <xsd:complexType>
        <xsd:complexContent>
          <xsd:extension base="dms:MultiChoiceLookup">
            <xsd:sequence>
              <xsd:element name="Value" type="dms:Lookup" maxOccurs="unbounded" minOccurs="0" nillable="true"/>
            </xsd:sequence>
          </xsd:extension>
        </xsd:complexContent>
      </xsd:complexType>
    </xsd:element>
    <xsd:element name="TaxCatchAll" ma:index="30" nillable="true" ma:displayName="Taxonomy Catch All Column" ma:hidden="true" ma:list="{1c045cc7-638b-4aca-9b26-8deca1c14a76}" ma:internalName="TaxCatchAll" ma:readOnly="false" ma:showField="CatchAllData" ma:web="b1019965-0814-4ae3-95f0-9a7bc135fe82">
      <xsd:complexType>
        <xsd:complexContent>
          <xsd:extension base="dms:MultiChoiceLookup">
            <xsd:sequence>
              <xsd:element name="Value" type="dms:Lookup" maxOccurs="unbounded" minOccurs="0" nillable="true"/>
            </xsd:sequence>
          </xsd:extension>
        </xsd:complexContent>
      </xsd:complexType>
    </xsd:element>
    <xsd:element name="n47d7eb6b5ec46129d728ddb6183814b" ma:index="31" nillable="true" ma:taxonomy="true" ma:internalName="n47d7eb6b5ec46129d728ddb6183814b" ma:taxonomyFieldName="M_x00e9_tier" ma:displayName="Métier" ma:readOnly="false" ma:default="" ma:fieldId="{747d7eb6-b5ec-4612-9d72-8ddb6183814b}" ma:taxonomyMulti="true" ma:sspId="5d04bb52-f274-443f-91a6-0e6352dc29dc" ma:termSetId="a3fa006f-5a94-49d1-b507-b941e5567313" ma:anchorId="00000000-0000-0000-0000-000000000000" ma:open="false" ma:isKeyword="false">
      <xsd:complexType>
        <xsd:sequence>
          <xsd:element ref="pc:Terms" minOccurs="0" maxOccurs="1"/>
        </xsd:sequence>
      </xsd:complexType>
    </xsd:element>
    <xsd:element name="k8417183ee6b4a6a8df6f66f611a68b2" ma:index="33" nillable="true" ma:taxonomy="true" ma:internalName="k8417183ee6b4a6a8df6f66f611a68b2" ma:taxonomyFieldName="Type_x0020_d_x0027_application" ma:displayName="Type d'application" ma:readOnly="false" ma:default="" ma:fieldId="{48417183-ee6b-4a6a-8df6-f66f611a68b2}" ma:taxonomyMulti="true" ma:sspId="5d04bb52-f274-443f-91a6-0e6352dc29dc" ma:termSetId="9c736402-2d27-4cc9-84b0-08ed5fdb8155" ma:anchorId="00000000-0000-0000-0000-000000000000" ma:open="false" ma:isKeyword="false">
      <xsd:complexType>
        <xsd:sequence>
          <xsd:element ref="pc:Terms" minOccurs="0" maxOccurs="1"/>
        </xsd:sequence>
      </xsd:complexType>
    </xsd:element>
    <xsd:element name="f7554b9f094a4ad0908889f9c76704aa" ma:index="35" nillable="true" ma:taxonomy="true" ma:internalName="f7554b9f094a4ad0908889f9c76704aa" ma:taxonomyFieldName="Source_x0020_F2F" ma:displayName="Source F2F" ma:readOnly="false" ma:default="" ma:fieldId="{f7554b9f-094a-4ad0-9088-89f9c76704aa}" ma:sspId="5d04bb52-f274-443f-91a6-0e6352dc29dc" ma:termSetId="1d72aea2-75bc-44cd-a887-4d2d8d7a6c9e" ma:anchorId="00000000-0000-0000-0000-000000000000" ma:open="false" ma:isKeyword="false">
      <xsd:complexType>
        <xsd:sequence>
          <xsd:element ref="pc:Terms" minOccurs="0" maxOccurs="1"/>
        </xsd:sequence>
      </xsd:complexType>
    </xsd:element>
    <xsd:element name="k5ddb160d8854ab381ee98b565489d51" ma:index="36" nillable="true" ma:taxonomy="true" ma:internalName="k5ddb160d8854ab381ee98b565489d51" ma:taxonomyFieldName="SOP_x002d_SecteurDActivite" ma:displayName="Secteur d'activité / Marché" ma:fieldId="{45ddb160-d885-4ab3-81ee-98b565489d51}" ma:taxonomyMulti="true" ma:sspId="5d04bb52-f274-443f-91a6-0e6352dc29dc" ma:termSetId="bb5ed113-bba9-4f69-a593-faf166c41f0d"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5" ma:displayName="Auteur"/>
        <xsd:element ref="dcterms:created" minOccurs="0" maxOccurs="1"/>
        <xsd:element ref="dc:identifier" minOccurs="0" maxOccurs="1"/>
        <xsd:element name="contentType" minOccurs="0" maxOccurs="1" type="xsd:string" ma:index="32" ma:displayName="Type de contenu"/>
        <xsd:element ref="dc:title" minOccurs="0" maxOccurs="1" ma:index="1" ma:displayName="Titre"/>
        <xsd:element ref="dc:subject" minOccurs="0" maxOccurs="1"/>
        <xsd:element ref="dc:description" minOccurs="0" maxOccurs="1"/>
        <xsd:element name="keywords" minOccurs="0" maxOccurs="1" type="xsd:string" ma:displayName="Mots clé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5d04bb52-f274-443f-91a6-0e6352dc29dc" ContentTypeId="0x010100FA65E1551B3AF94588C793437B8F95EB" PreviousValue="false"/>
</file>

<file path=customXml/item4.xml><?xml version="1.0" encoding="utf-8"?>
<p:properties xmlns:p="http://schemas.microsoft.com/office/2006/metadata/properties" xmlns:xsi="http://www.w3.org/2001/XMLSchema-instance" xmlns:pc="http://schemas.microsoft.com/office/infopath/2007/PartnerControls">
  <documentManagement>
    <n47d7eb6b5ec46129d728ddb6183814b xmlns="491f76ce-9ed4-4a43-87be-05c30ef516ef">
      <Terms xmlns="http://schemas.microsoft.com/office/infopath/2007/PartnerControls"/>
    </n47d7eb6b5ec46129d728ddb6183814b>
    <SOP-DescriptionLongue xmlns="491f76ce-9ed4-4a43-87be-05c30ef516ef" xsi:nil="true"/>
    <SOP-DureeDeVie xmlns="491f76ce-9ed4-4a43-87be-05c30ef516ef" xsi:nil="true"/>
    <ff8351bcb69c40babea7ee5d404032da xmlns="491f76ce-9ed4-4a43-87be-05c30ef516ef">
      <Terms xmlns="http://schemas.microsoft.com/office/infopath/2007/PartnerControls"/>
    </ff8351bcb69c40babea7ee5d404032da>
    <TaxCatchAllLabel xmlns="491f76ce-9ed4-4a43-87be-05c30ef516ef"/>
    <TaxCatchAll xmlns="491f76ce-9ed4-4a43-87be-05c30ef516ef">
      <Value>5</Value>
      <Value>1</Value>
    </TaxCatchAll>
    <PublishingContactEmail xmlns="http://schemas.microsoft.com/sharepoint/v3" xsi:nil="true"/>
    <f7554b9f094a4ad0908889f9c76704aa xmlns="491f76ce-9ed4-4a43-87be-05c30ef516ef">
      <Terms xmlns="http://schemas.microsoft.com/office/infopath/2007/PartnerControls">
        <TermInfo xmlns="http://schemas.microsoft.com/office/infopath/2007/PartnerControls">
          <TermName xmlns="http://schemas.microsoft.com/office/infopath/2007/PartnerControls">Cté / Xshore</TermName>
          <TermId xmlns="http://schemas.microsoft.com/office/infopath/2007/PartnerControls">c422bbfc-173d-42b6-929c-83a4377aa681</TermId>
        </TermInfo>
      </Terms>
    </f7554b9f094a4ad0908889f9c76704aa>
    <k5ddb160d8854ab381ee98b565489d51 xmlns="491f76ce-9ed4-4a43-87be-05c30ef516ef">
      <Terms xmlns="http://schemas.microsoft.com/office/infopath/2007/PartnerControls"/>
    </k5ddb160d8854ab381ee98b565489d51>
    <k8417183ee6b4a6a8df6f66f611a68b2 xmlns="491f76ce-9ed4-4a43-87be-05c30ef516ef">
      <Terms xmlns="http://schemas.microsoft.com/office/infopath/2007/PartnerControls"/>
    </k8417183ee6b4a6a8df6f66f611a68b2>
    <SOP-SolutionsEditeurs xmlns="491f76ce-9ed4-4a43-87be-05c30ef516ef" xsi:nil="true"/>
    <p8c30f6a651c427d9bd424c122c23a9d xmlns="491f76ce-9ed4-4a43-87be-05c30ef516ef">
      <Terms xmlns="http://schemas.microsoft.com/office/infopath/2007/PartnerControls">
        <TermInfo xmlns="http://schemas.microsoft.com/office/infopath/2007/PartnerControls">
          <TermName xmlns="http://schemas.microsoft.com/office/infopath/2007/PartnerControls">Anglais</TermName>
          <TermId xmlns="http://schemas.microsoft.com/office/infopath/2007/PartnerControls">2d40f1a4-5911-4b26-9306-aa16e6c41576</TermId>
        </TermInfo>
      </Terms>
    </p8c30f6a651c427d9bd424c122c23a9d>
    <SOP-Origine xmlns="491f76ce-9ed4-4a43-87be-05c30ef516ef">Interne / Internal</SOP-Origine>
    <Audience xmlns="http://schemas.microsoft.com/sharepoint/v3" xsi:nil="true"/>
    <PublishingContactPicture xmlns="http://schemas.microsoft.com/sharepoint/v3">
      <Url xsi:nil="true"/>
      <Description xsi:nil="true"/>
    </PublishingContactPicture>
    <Management xmlns="491f76ce-9ed4-4a43-87be-05c30ef516ef">false</Management>
    <SOP-Confidentiel xmlns="491f76ce-9ed4-4a43-87be-05c30ef516ef">false</SOP-Confidentiel>
    <PublishingContact xmlns="http://schemas.microsoft.com/sharepoint/v3">
      <UserInfo>
        <DisplayName/>
        <AccountId xsi:nil="true"/>
        <AccountType/>
      </UserInfo>
    </PublishingContact>
    <SOP-Fondamentaux xmlns="491f76ce-9ed4-4a43-87be-05c30ef516ef">false</SOP-Fondamentaux>
    <PublishingContactName xmlns="http://schemas.microsoft.com/sharepoint/v3" xsi:nil="true"/>
    <SOP-DateDeMiseAJour xmlns="491f76ce-9ed4-4a43-87be-05c30ef516ef">2017-06-21T10:13:50+00:00</SOP-DateDeMiseAJour>
  </documentManagement>
</p:properties>
</file>

<file path=customXml/itemProps1.xml><?xml version="1.0" encoding="utf-8"?>
<ds:datastoreItem xmlns:ds="http://schemas.openxmlformats.org/officeDocument/2006/customXml" ds:itemID="{148B137D-6EF0-40D8-B191-B95DC48B15C8}">
  <ds:schemaRefs>
    <ds:schemaRef ds:uri="http://schemas.microsoft.com/sharepoint/v3/contenttype/forms"/>
  </ds:schemaRefs>
</ds:datastoreItem>
</file>

<file path=customXml/itemProps2.xml><?xml version="1.0" encoding="utf-8"?>
<ds:datastoreItem xmlns:ds="http://schemas.openxmlformats.org/officeDocument/2006/customXml" ds:itemID="{45F530FE-B953-4A36-AF26-8146C5BBF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1f76ce-9ed4-4a43-87be-05c30ef516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507301-4206-4D21-8D20-81D72F60D373}">
  <ds:schemaRefs>
    <ds:schemaRef ds:uri="Microsoft.SharePoint.Taxonomy.ContentTypeSync"/>
  </ds:schemaRefs>
</ds:datastoreItem>
</file>

<file path=customXml/itemProps4.xml><?xml version="1.0" encoding="utf-8"?>
<ds:datastoreItem xmlns:ds="http://schemas.openxmlformats.org/officeDocument/2006/customXml" ds:itemID="{E3054FA1-EE6C-43CB-A61C-81F895D9F34E}">
  <ds:schemaRef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infopath/2007/PartnerControls"/>
    <ds:schemaRef ds:uri="491f76ce-9ed4-4a43-87be-05c30ef516e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EN_Template_SopraSteria_Consulting_SopraHR_v2</Template>
  <TotalTime>9824</TotalTime>
  <Words>5700</Words>
  <Application>Microsoft Office PowerPoint</Application>
  <PresentationFormat>Affichage à l'écran (16:9)</PresentationFormat>
  <Paragraphs>973</Paragraphs>
  <Slides>60</Slides>
  <Notes>24</Notes>
  <HiddenSlides>3</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60</vt:i4>
      </vt:variant>
    </vt:vector>
  </HeadingPairs>
  <TitlesOfParts>
    <vt:vector size="74" baseType="lpstr">
      <vt:lpstr>Arial</vt:lpstr>
      <vt:lpstr>Arial Narrow</vt:lpstr>
      <vt:lpstr>Calibri</vt:lpstr>
      <vt:lpstr>Calibri Light</vt:lpstr>
      <vt:lpstr>Century Gothic</vt:lpstr>
      <vt:lpstr>Courier New</vt:lpstr>
      <vt:lpstr>Helvetica 45 Light</vt:lpstr>
      <vt:lpstr>Tahoma</vt:lpstr>
      <vt:lpstr>Times New Roman</vt:lpstr>
      <vt:lpstr>Verdana</vt:lpstr>
      <vt:lpstr>Wingdings</vt:lpstr>
      <vt:lpstr>ヒラギノ角ゴ Pro W3</vt:lpstr>
      <vt:lpstr>EN_Template_SopraSteria_Consulting_SopraHR_v2</vt:lpstr>
      <vt:lpstr>EN_Template_SopraSteria_Consulting_SopraHR</vt:lpstr>
      <vt:lpstr>CENTRE DE Services ESPAGNE</vt:lpstr>
      <vt:lpstr>Présentation PowerPoint</vt:lpstr>
      <vt:lpstr>Sopra STERIA GROUP EN ESPAGNE</vt:lpstr>
      <vt:lpstr>Sopra STERIA GROUP EN ESPAGNE</vt:lpstr>
      <vt:lpstr>Sopra STERIA GROUP EN ESPAGNE  POSITIONNEMENT</vt:lpstr>
      <vt:lpstr>Sopra STERIA GROUP EN ESPAGNE Localisations GEOGRAPHIQUES</vt:lpstr>
      <vt:lpstr>Sopra STERIA GROUP EN ESPAGNE  PRINCIPAUX CHIFFRES</vt:lpstr>
      <vt:lpstr>Sopra STERIA GROUP EN ESPAGNE  Principales références</vt:lpstr>
      <vt:lpstr>LES Centres de services sopra steria</vt:lpstr>
      <vt:lpstr>LE RÉSEAU DES cs Sopra STERIA group</vt:lpstr>
      <vt:lpstr>Centres de services sopra steria</vt:lpstr>
      <vt:lpstr>mission principale d'un centre de services</vt:lpstr>
      <vt:lpstr>CS &amp; «Réseau des cs»</vt:lpstr>
      <vt:lpstr>LE CENTRE DE SERVICES ESPAGNE</vt:lpstr>
      <vt:lpstr>Centre de services Espagne</vt:lpstr>
      <vt:lpstr>Centre de services Espagne Informations PRINCIPALES</vt:lpstr>
      <vt:lpstr>Positionnement</vt:lpstr>
      <vt:lpstr>Centre de services Espagne</vt:lpstr>
      <vt:lpstr>Centre de services Espagne</vt:lpstr>
      <vt:lpstr>Centre de services Espagne</vt:lpstr>
      <vt:lpstr>Centre de services Espagne</vt:lpstr>
      <vt:lpstr>Présentation PowerPoint</vt:lpstr>
      <vt:lpstr>Centre de services Espagne</vt:lpstr>
      <vt:lpstr>ORGANISAtion 2017</vt:lpstr>
      <vt:lpstr>ORGANISAtion 2017</vt:lpstr>
      <vt:lpstr>Les managers de domaine</vt:lpstr>
      <vt:lpstr>Une organisation en Domaine en miroir au découpage sectoriel Défini dans le groupe</vt:lpstr>
      <vt:lpstr>Centre de services espagne</vt:lpstr>
      <vt:lpstr>Le modèle de delivery en CS</vt:lpstr>
      <vt:lpstr> service delivery model</vt:lpstr>
      <vt:lpstr>SERVICE DELIVERY MODEL</vt:lpstr>
      <vt:lpstr> service delivery model</vt:lpstr>
      <vt:lpstr>SERVICE DELIVERY MODEL</vt:lpstr>
      <vt:lpstr>Les Références du cs Espagne</vt:lpstr>
      <vt:lpstr>BNPp Cardif</vt:lpstr>
      <vt:lpstr>EDF - TRANSCO</vt:lpstr>
      <vt:lpstr>La Redoute</vt:lpstr>
      <vt:lpstr>Société générale - BSC</vt:lpstr>
      <vt:lpstr>Cnaf - TMA « PRESTATION LÉGALE »</vt:lpstr>
      <vt:lpstr> PROJET NTSI – Nouveau Système de Transit Informatisé</vt:lpstr>
      <vt:lpstr>REFERENCES du CSE </vt:lpstr>
      <vt:lpstr>REX projets en mode agile: limagrain bos</vt:lpstr>
      <vt:lpstr>Rex projets en mode agile:  BFC - SIRIF</vt:lpstr>
      <vt:lpstr>rex projets en mode agile SCRUM:  EUROVION - neos </vt:lpstr>
      <vt:lpstr>Références filiale Espagne</vt:lpstr>
      <vt:lpstr>OHMI Centre de service test fonctionnel et technique</vt:lpstr>
      <vt:lpstr>Mercadona Recette fonctionnelle et de performance industrialisé</vt:lpstr>
      <vt:lpstr>Références filiale Espagne</vt:lpstr>
      <vt:lpstr>AXA</vt:lpstr>
      <vt:lpstr>AXA</vt:lpstr>
      <vt:lpstr>Ingdirect</vt:lpstr>
      <vt:lpstr>SANITAS</vt:lpstr>
      <vt:lpstr>SANTANDER</vt:lpstr>
      <vt:lpstr>BANCO SANTANDER</vt:lpstr>
      <vt:lpstr>BBVA</vt:lpstr>
      <vt:lpstr>FERMAX</vt:lpstr>
      <vt:lpstr>Bankinter</vt:lpstr>
      <vt:lpstr>Bankinter</vt:lpstr>
      <vt:lpstr> MERCI</vt:lpstr>
      <vt:lpstr>Présentation PowerPoint</vt:lpstr>
    </vt:vector>
  </TitlesOfParts>
  <Company>Sopra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CSE - 2017-03</dc:title>
  <dc:creator>cpallot</dc:creator>
  <cp:lastModifiedBy>ZEGRE Geraldine</cp:lastModifiedBy>
  <cp:revision>694</cp:revision>
  <cp:lastPrinted>2016-01-14T18:33:19Z</cp:lastPrinted>
  <dcterms:created xsi:type="dcterms:W3CDTF">2015-01-02T09:29:24Z</dcterms:created>
  <dcterms:modified xsi:type="dcterms:W3CDTF">2018-03-23T13:56:52Z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0x010100FA65E1551B3AF94588C793437B8F95EB00226D848BC0EF594CB7FAC9DD77FD4E0C</vt:lpwstr>
  </property>
  <property fmtid="{D5CDD505-2E9C-101B-9397-08002B2CF9AE}" pid="3" name="Source F2F">
    <vt:lpwstr>5;#Cté / Xshore|c422bbfc-173d-42b6-929c-83a4377aa681</vt:lpwstr>
  </property>
  <property fmtid="{D5CDD505-2E9C-101B-9397-08002B2CF9AE}" pid="4" name="Type_x0020_d_x0027_application">
    <vt:lpwstr/>
  </property>
  <property fmtid="{D5CDD505-2E9C-101B-9397-08002B2CF9AE}" pid="5" name="jc82b7512bbf4ac681d1c9d7dd17faba">
    <vt:lpwstr/>
  </property>
  <property fmtid="{D5CDD505-2E9C-101B-9397-08002B2CF9AE}" pid="6" name="SOP-LangueDuContenu">
    <vt:lpwstr>1;#Anglais|2d40f1a4-5911-4b26-9306-aa16e6c41576</vt:lpwstr>
  </property>
  <property fmtid="{D5CDD505-2E9C-101B-9397-08002B2CF9AE}" pid="7" name="Métier">
    <vt:lpwstr/>
  </property>
  <property fmtid="{D5CDD505-2E9C-101B-9397-08002B2CF9AE}" pid="8" name="SOP_x002d_TypeDeDocument">
    <vt:lpwstr/>
  </property>
  <property fmtid="{D5CDD505-2E9C-101B-9397-08002B2CF9AE}" pid="9" name="SOP-SecteurDActivite">
    <vt:lpwstr/>
  </property>
  <property fmtid="{D5CDD505-2E9C-101B-9397-08002B2CF9AE}" pid="10" name="SOP_x002d_PerimetreEntite">
    <vt:lpwstr/>
  </property>
  <property fmtid="{D5CDD505-2E9C-101B-9397-08002B2CF9AE}" pid="11" name="SOP-PerimetreEntite">
    <vt:lpwstr/>
  </property>
  <property fmtid="{D5CDD505-2E9C-101B-9397-08002B2CF9AE}" pid="12" name="SOP-TypeDeDocument">
    <vt:lpwstr/>
  </property>
  <property fmtid="{D5CDD505-2E9C-101B-9397-08002B2CF9AE}" pid="13" name="Type d'application">
    <vt:lpwstr/>
  </property>
</Properties>
</file>